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3436"/>
    <a:srgbClr val="BDBA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2802"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81089" indent="0" algn="ctr">
              <a:buNone/>
              <a:defRPr>
                <a:solidFill>
                  <a:schemeClr val="tx1">
                    <a:tint val="75000"/>
                  </a:schemeClr>
                </a:solidFill>
              </a:defRPr>
            </a:lvl2pPr>
            <a:lvl3pPr marL="962177" indent="0" algn="ctr">
              <a:buNone/>
              <a:defRPr>
                <a:solidFill>
                  <a:schemeClr val="tx1">
                    <a:tint val="75000"/>
                  </a:schemeClr>
                </a:solidFill>
              </a:defRPr>
            </a:lvl3pPr>
            <a:lvl4pPr marL="1443267" indent="0" algn="ctr">
              <a:buNone/>
              <a:defRPr>
                <a:solidFill>
                  <a:schemeClr val="tx1">
                    <a:tint val="75000"/>
                  </a:schemeClr>
                </a:solidFill>
              </a:defRPr>
            </a:lvl4pPr>
            <a:lvl5pPr marL="1924356" indent="0" algn="ctr">
              <a:buNone/>
              <a:defRPr>
                <a:solidFill>
                  <a:schemeClr val="tx1">
                    <a:tint val="75000"/>
                  </a:schemeClr>
                </a:solidFill>
              </a:defRPr>
            </a:lvl5pPr>
            <a:lvl6pPr marL="2405444" indent="0" algn="ctr">
              <a:buNone/>
              <a:defRPr>
                <a:solidFill>
                  <a:schemeClr val="tx1">
                    <a:tint val="75000"/>
                  </a:schemeClr>
                </a:solidFill>
              </a:defRPr>
            </a:lvl6pPr>
            <a:lvl7pPr marL="2886533" indent="0" algn="ctr">
              <a:buNone/>
              <a:defRPr>
                <a:solidFill>
                  <a:schemeClr val="tx1">
                    <a:tint val="75000"/>
                  </a:schemeClr>
                </a:solidFill>
              </a:defRPr>
            </a:lvl7pPr>
            <a:lvl8pPr marL="3367623" indent="0" algn="ctr">
              <a:buNone/>
              <a:defRPr>
                <a:solidFill>
                  <a:schemeClr val="tx1">
                    <a:tint val="75000"/>
                  </a:schemeClr>
                </a:solidFill>
              </a:defRPr>
            </a:lvl8pPr>
            <a:lvl9pPr marL="384871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25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78">
                <a:solidFill>
                  <a:schemeClr val="tx1">
                    <a:tint val="75000"/>
                  </a:schemeClr>
                </a:solidFill>
              </a:defRPr>
            </a:lvl1pPr>
            <a:lvl2pPr marL="481089" indent="0">
              <a:buNone/>
              <a:defRPr sz="1889">
                <a:solidFill>
                  <a:schemeClr val="tx1">
                    <a:tint val="75000"/>
                  </a:schemeClr>
                </a:solidFill>
              </a:defRPr>
            </a:lvl2pPr>
            <a:lvl3pPr marL="962177" indent="0">
              <a:buNone/>
              <a:defRPr sz="1700">
                <a:solidFill>
                  <a:schemeClr val="tx1">
                    <a:tint val="75000"/>
                  </a:schemeClr>
                </a:solidFill>
              </a:defRPr>
            </a:lvl3pPr>
            <a:lvl4pPr marL="1443267" indent="0">
              <a:buNone/>
              <a:defRPr sz="1511">
                <a:solidFill>
                  <a:schemeClr val="tx1">
                    <a:tint val="75000"/>
                  </a:schemeClr>
                </a:solidFill>
              </a:defRPr>
            </a:lvl4pPr>
            <a:lvl5pPr marL="1924356" indent="0">
              <a:buNone/>
              <a:defRPr sz="1511">
                <a:solidFill>
                  <a:schemeClr val="tx1">
                    <a:tint val="75000"/>
                  </a:schemeClr>
                </a:solidFill>
              </a:defRPr>
            </a:lvl5pPr>
            <a:lvl6pPr marL="2405444" indent="0">
              <a:buNone/>
              <a:defRPr sz="1511">
                <a:solidFill>
                  <a:schemeClr val="tx1">
                    <a:tint val="75000"/>
                  </a:schemeClr>
                </a:solidFill>
              </a:defRPr>
            </a:lvl6pPr>
            <a:lvl7pPr marL="2886533" indent="0">
              <a:buNone/>
              <a:defRPr sz="1511">
                <a:solidFill>
                  <a:schemeClr val="tx1">
                    <a:tint val="75000"/>
                  </a:schemeClr>
                </a:solidFill>
              </a:defRPr>
            </a:lvl7pPr>
            <a:lvl8pPr marL="3367623" indent="0">
              <a:buNone/>
              <a:defRPr sz="1511">
                <a:solidFill>
                  <a:schemeClr val="tx1">
                    <a:tint val="75000"/>
                  </a:schemeClr>
                </a:solidFill>
              </a:defRPr>
            </a:lvl8pPr>
            <a:lvl9pPr marL="3848711" indent="0">
              <a:buNone/>
              <a:defRPr sz="151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4"/>
            <a:ext cx="3432810" cy="6638079"/>
          </a:xfrm>
        </p:spPr>
        <p:txBody>
          <a:bodyPr/>
          <a:lstStyle>
            <a:lvl1pPr>
              <a:defRPr sz="2928"/>
            </a:lvl1pPr>
            <a:lvl2pPr>
              <a:defRPr sz="2550"/>
            </a:lvl2pPr>
            <a:lvl3pPr>
              <a:defRPr sz="2078"/>
            </a:lvl3pPr>
            <a:lvl4pPr>
              <a:defRPr sz="1889"/>
            </a:lvl4pPr>
            <a:lvl5pPr>
              <a:defRPr sz="1889"/>
            </a:lvl5pPr>
            <a:lvl6pPr>
              <a:defRPr sz="1889"/>
            </a:lvl6pPr>
            <a:lvl7pPr>
              <a:defRPr sz="1889"/>
            </a:lvl7pPr>
            <a:lvl8pPr>
              <a:defRPr sz="1889"/>
            </a:lvl8pPr>
            <a:lvl9pPr>
              <a:defRPr sz="1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4"/>
            <a:ext cx="3432810" cy="6638079"/>
          </a:xfrm>
        </p:spPr>
        <p:txBody>
          <a:bodyPr/>
          <a:lstStyle>
            <a:lvl1pPr>
              <a:defRPr sz="2928"/>
            </a:lvl1pPr>
            <a:lvl2pPr>
              <a:defRPr sz="2550"/>
            </a:lvl2pPr>
            <a:lvl3pPr>
              <a:defRPr sz="2078"/>
            </a:lvl3pPr>
            <a:lvl4pPr>
              <a:defRPr sz="1889"/>
            </a:lvl4pPr>
            <a:lvl5pPr>
              <a:defRPr sz="1889"/>
            </a:lvl5pPr>
            <a:lvl6pPr>
              <a:defRPr sz="1889"/>
            </a:lvl6pPr>
            <a:lvl7pPr>
              <a:defRPr sz="1889"/>
            </a:lvl7pPr>
            <a:lvl8pPr>
              <a:defRPr sz="1889"/>
            </a:lvl8pPr>
            <a:lvl9pPr>
              <a:defRPr sz="188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550" b="1"/>
            </a:lvl1pPr>
            <a:lvl2pPr marL="481089" indent="0">
              <a:buNone/>
              <a:defRPr sz="2078" b="1"/>
            </a:lvl2pPr>
            <a:lvl3pPr marL="962177" indent="0">
              <a:buNone/>
              <a:defRPr sz="1889" b="1"/>
            </a:lvl3pPr>
            <a:lvl4pPr marL="1443267" indent="0">
              <a:buNone/>
              <a:defRPr sz="1700" b="1"/>
            </a:lvl4pPr>
            <a:lvl5pPr marL="1924356" indent="0">
              <a:buNone/>
              <a:defRPr sz="1700" b="1"/>
            </a:lvl5pPr>
            <a:lvl6pPr marL="2405444" indent="0">
              <a:buNone/>
              <a:defRPr sz="1700" b="1"/>
            </a:lvl6pPr>
            <a:lvl7pPr marL="2886533" indent="0">
              <a:buNone/>
              <a:defRPr sz="1700" b="1"/>
            </a:lvl7pPr>
            <a:lvl8pPr marL="3367623" indent="0">
              <a:buNone/>
              <a:defRPr sz="1700" b="1"/>
            </a:lvl8pPr>
            <a:lvl9pPr marL="3848711" indent="0">
              <a:buNone/>
              <a:defRPr sz="17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550"/>
            </a:lvl1pPr>
            <a:lvl2pPr>
              <a:defRPr sz="2078"/>
            </a:lvl2pPr>
            <a:lvl3pPr>
              <a:defRPr sz="1889"/>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550" b="1"/>
            </a:lvl1pPr>
            <a:lvl2pPr marL="481089" indent="0">
              <a:buNone/>
              <a:defRPr sz="2078" b="1"/>
            </a:lvl2pPr>
            <a:lvl3pPr marL="962177" indent="0">
              <a:buNone/>
              <a:defRPr sz="1889" b="1"/>
            </a:lvl3pPr>
            <a:lvl4pPr marL="1443267" indent="0">
              <a:buNone/>
              <a:defRPr sz="1700" b="1"/>
            </a:lvl4pPr>
            <a:lvl5pPr marL="1924356" indent="0">
              <a:buNone/>
              <a:defRPr sz="1700" b="1"/>
            </a:lvl5pPr>
            <a:lvl6pPr marL="2405444" indent="0">
              <a:buNone/>
              <a:defRPr sz="1700" b="1"/>
            </a:lvl6pPr>
            <a:lvl7pPr marL="2886533" indent="0">
              <a:buNone/>
              <a:defRPr sz="1700" b="1"/>
            </a:lvl7pPr>
            <a:lvl8pPr marL="3367623" indent="0">
              <a:buNone/>
              <a:defRPr sz="1700" b="1"/>
            </a:lvl8pPr>
            <a:lvl9pPr marL="3848711" indent="0">
              <a:buNone/>
              <a:defRPr sz="17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550"/>
            </a:lvl1pPr>
            <a:lvl2pPr>
              <a:defRPr sz="2078"/>
            </a:lvl2pPr>
            <a:lvl3pPr>
              <a:defRPr sz="1889"/>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078"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400"/>
            </a:lvl1pPr>
            <a:lvl2pPr>
              <a:defRPr sz="2928"/>
            </a:lvl2pPr>
            <a:lvl3pPr>
              <a:defRPr sz="2550"/>
            </a:lvl3pPr>
            <a:lvl4pPr>
              <a:defRPr sz="2078"/>
            </a:lvl4pPr>
            <a:lvl5pPr>
              <a:defRPr sz="2078"/>
            </a:lvl5pPr>
            <a:lvl6pPr>
              <a:defRPr sz="2078"/>
            </a:lvl6pPr>
            <a:lvl7pPr>
              <a:defRPr sz="2078"/>
            </a:lvl7pPr>
            <a:lvl8pPr>
              <a:defRPr sz="2078"/>
            </a:lvl8pPr>
            <a:lvl9pPr>
              <a:defRPr sz="20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511"/>
            </a:lvl1pPr>
            <a:lvl2pPr marL="481089" indent="0">
              <a:buNone/>
              <a:defRPr sz="1228"/>
            </a:lvl2pPr>
            <a:lvl3pPr marL="962177" indent="0">
              <a:buNone/>
              <a:defRPr sz="1039"/>
            </a:lvl3pPr>
            <a:lvl4pPr marL="1443267" indent="0">
              <a:buNone/>
              <a:defRPr sz="944"/>
            </a:lvl4pPr>
            <a:lvl5pPr marL="1924356" indent="0">
              <a:buNone/>
              <a:defRPr sz="944"/>
            </a:lvl5pPr>
            <a:lvl6pPr marL="2405444" indent="0">
              <a:buNone/>
              <a:defRPr sz="944"/>
            </a:lvl6pPr>
            <a:lvl7pPr marL="2886533" indent="0">
              <a:buNone/>
              <a:defRPr sz="944"/>
            </a:lvl7pPr>
            <a:lvl8pPr marL="3367623" indent="0">
              <a:buNone/>
              <a:defRPr sz="944"/>
            </a:lvl8pPr>
            <a:lvl9pPr marL="3848711" indent="0">
              <a:buNone/>
              <a:defRPr sz="9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078"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400"/>
            </a:lvl1pPr>
            <a:lvl2pPr marL="481089" indent="0">
              <a:buNone/>
              <a:defRPr sz="2928"/>
            </a:lvl2pPr>
            <a:lvl3pPr marL="962177" indent="0">
              <a:buNone/>
              <a:defRPr sz="2550"/>
            </a:lvl3pPr>
            <a:lvl4pPr marL="1443267" indent="0">
              <a:buNone/>
              <a:defRPr sz="2078"/>
            </a:lvl4pPr>
            <a:lvl5pPr marL="1924356" indent="0">
              <a:buNone/>
              <a:defRPr sz="2078"/>
            </a:lvl5pPr>
            <a:lvl6pPr marL="2405444" indent="0">
              <a:buNone/>
              <a:defRPr sz="2078"/>
            </a:lvl6pPr>
            <a:lvl7pPr marL="2886533" indent="0">
              <a:buNone/>
              <a:defRPr sz="2078"/>
            </a:lvl7pPr>
            <a:lvl8pPr marL="3367623" indent="0">
              <a:buNone/>
              <a:defRPr sz="2078"/>
            </a:lvl8pPr>
            <a:lvl9pPr marL="3848711" indent="0">
              <a:buNone/>
              <a:defRPr sz="2078"/>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511"/>
            </a:lvl1pPr>
            <a:lvl2pPr marL="481089" indent="0">
              <a:buNone/>
              <a:defRPr sz="1228"/>
            </a:lvl2pPr>
            <a:lvl3pPr marL="962177" indent="0">
              <a:buNone/>
              <a:defRPr sz="1039"/>
            </a:lvl3pPr>
            <a:lvl4pPr marL="1443267" indent="0">
              <a:buNone/>
              <a:defRPr sz="944"/>
            </a:lvl4pPr>
            <a:lvl5pPr marL="1924356" indent="0">
              <a:buNone/>
              <a:defRPr sz="944"/>
            </a:lvl5pPr>
            <a:lvl6pPr marL="2405444" indent="0">
              <a:buNone/>
              <a:defRPr sz="944"/>
            </a:lvl6pPr>
            <a:lvl7pPr marL="2886533" indent="0">
              <a:buNone/>
              <a:defRPr sz="944"/>
            </a:lvl7pPr>
            <a:lvl8pPr marL="3367623" indent="0">
              <a:buNone/>
              <a:defRPr sz="944"/>
            </a:lvl8pPr>
            <a:lvl9pPr marL="3848711" indent="0">
              <a:buNone/>
              <a:defRPr sz="94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4"/>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228">
                <a:solidFill>
                  <a:schemeClr val="tx1">
                    <a:tint val="75000"/>
                  </a:schemeClr>
                </a:solidFill>
              </a:defRPr>
            </a:lvl1pPr>
          </a:lstStyle>
          <a:p>
            <a:fld id="{1D8BD707-D9CF-40AE-B4C6-C98DA3205C09}" type="datetimeFigureOut">
              <a:rPr lang="en-US" smtClean="0"/>
              <a:pPr/>
              <a:t>10/8/2025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228">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228">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62177" rtl="0" eaLnBrk="1" latinLnBrk="0" hangingPunct="1">
        <a:spcBef>
          <a:spcPct val="0"/>
        </a:spcBef>
        <a:buNone/>
        <a:defRPr sz="4628" kern="1200">
          <a:solidFill>
            <a:schemeClr val="tx1"/>
          </a:solidFill>
          <a:latin typeface="+mj-lt"/>
          <a:ea typeface="+mj-ea"/>
          <a:cs typeface="+mj-cs"/>
        </a:defRPr>
      </a:lvl1pPr>
    </p:titleStyle>
    <p:bodyStyle>
      <a:lvl1pPr marL="360817" indent="-360817" algn="l" defTabSz="962177"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781770" indent="-300681" algn="l" defTabSz="962177" rtl="0" eaLnBrk="1" latinLnBrk="0" hangingPunct="1">
        <a:spcBef>
          <a:spcPct val="20000"/>
        </a:spcBef>
        <a:buFont typeface="Arial" pitchFamily="34" charset="0"/>
        <a:buChar char="–"/>
        <a:defRPr sz="2928" kern="1200">
          <a:solidFill>
            <a:schemeClr val="tx1"/>
          </a:solidFill>
          <a:latin typeface="+mn-lt"/>
          <a:ea typeface="+mn-ea"/>
          <a:cs typeface="+mn-cs"/>
        </a:defRPr>
      </a:lvl2pPr>
      <a:lvl3pPr marL="1202723" indent="-240544" algn="l" defTabSz="962177" rtl="0" eaLnBrk="1" latinLnBrk="0" hangingPunct="1">
        <a:spcBef>
          <a:spcPct val="20000"/>
        </a:spcBef>
        <a:buFont typeface="Arial" pitchFamily="34" charset="0"/>
        <a:buChar char="•"/>
        <a:defRPr sz="2550" kern="1200">
          <a:solidFill>
            <a:schemeClr val="tx1"/>
          </a:solidFill>
          <a:latin typeface="+mn-lt"/>
          <a:ea typeface="+mn-ea"/>
          <a:cs typeface="+mn-cs"/>
        </a:defRPr>
      </a:lvl3pPr>
      <a:lvl4pPr marL="1683811"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4pPr>
      <a:lvl5pPr marL="2164900"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5pPr>
      <a:lvl6pPr marL="2645989"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6pPr>
      <a:lvl7pPr marL="3127078"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7pPr>
      <a:lvl8pPr marL="3608167"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8pPr>
      <a:lvl9pPr marL="4089256" indent="-240544" algn="l" defTabSz="962177" rtl="0" eaLnBrk="1" latinLnBrk="0" hangingPunct="1">
        <a:spcBef>
          <a:spcPct val="20000"/>
        </a:spcBef>
        <a:buFont typeface="Arial" pitchFamily="34" charset="0"/>
        <a:buChar char="•"/>
        <a:defRPr sz="2078" kern="1200">
          <a:solidFill>
            <a:schemeClr val="tx1"/>
          </a:solidFill>
          <a:latin typeface="+mn-lt"/>
          <a:ea typeface="+mn-ea"/>
          <a:cs typeface="+mn-cs"/>
        </a:defRPr>
      </a:lvl9pPr>
    </p:bodyStyle>
    <p:otherStyle>
      <a:defPPr>
        <a:defRPr lang="en-US"/>
      </a:defPPr>
      <a:lvl1pPr marL="0" algn="l" defTabSz="962177" rtl="0" eaLnBrk="1" latinLnBrk="0" hangingPunct="1">
        <a:defRPr sz="1889" kern="1200">
          <a:solidFill>
            <a:schemeClr val="tx1"/>
          </a:solidFill>
          <a:latin typeface="+mn-lt"/>
          <a:ea typeface="+mn-ea"/>
          <a:cs typeface="+mn-cs"/>
        </a:defRPr>
      </a:lvl1pPr>
      <a:lvl2pPr marL="481089" algn="l" defTabSz="962177" rtl="0" eaLnBrk="1" latinLnBrk="0" hangingPunct="1">
        <a:defRPr sz="1889" kern="1200">
          <a:solidFill>
            <a:schemeClr val="tx1"/>
          </a:solidFill>
          <a:latin typeface="+mn-lt"/>
          <a:ea typeface="+mn-ea"/>
          <a:cs typeface="+mn-cs"/>
        </a:defRPr>
      </a:lvl2pPr>
      <a:lvl3pPr marL="962177" algn="l" defTabSz="962177" rtl="0" eaLnBrk="1" latinLnBrk="0" hangingPunct="1">
        <a:defRPr sz="1889" kern="1200">
          <a:solidFill>
            <a:schemeClr val="tx1"/>
          </a:solidFill>
          <a:latin typeface="+mn-lt"/>
          <a:ea typeface="+mn-ea"/>
          <a:cs typeface="+mn-cs"/>
        </a:defRPr>
      </a:lvl3pPr>
      <a:lvl4pPr marL="1443267" algn="l" defTabSz="962177" rtl="0" eaLnBrk="1" latinLnBrk="0" hangingPunct="1">
        <a:defRPr sz="1889" kern="1200">
          <a:solidFill>
            <a:schemeClr val="tx1"/>
          </a:solidFill>
          <a:latin typeface="+mn-lt"/>
          <a:ea typeface="+mn-ea"/>
          <a:cs typeface="+mn-cs"/>
        </a:defRPr>
      </a:lvl4pPr>
      <a:lvl5pPr marL="1924356" algn="l" defTabSz="962177" rtl="0" eaLnBrk="1" latinLnBrk="0" hangingPunct="1">
        <a:defRPr sz="1889" kern="1200">
          <a:solidFill>
            <a:schemeClr val="tx1"/>
          </a:solidFill>
          <a:latin typeface="+mn-lt"/>
          <a:ea typeface="+mn-ea"/>
          <a:cs typeface="+mn-cs"/>
        </a:defRPr>
      </a:lvl5pPr>
      <a:lvl6pPr marL="2405444" algn="l" defTabSz="962177" rtl="0" eaLnBrk="1" latinLnBrk="0" hangingPunct="1">
        <a:defRPr sz="1889" kern="1200">
          <a:solidFill>
            <a:schemeClr val="tx1"/>
          </a:solidFill>
          <a:latin typeface="+mn-lt"/>
          <a:ea typeface="+mn-ea"/>
          <a:cs typeface="+mn-cs"/>
        </a:defRPr>
      </a:lvl6pPr>
      <a:lvl7pPr marL="2886533" algn="l" defTabSz="962177" rtl="0" eaLnBrk="1" latinLnBrk="0" hangingPunct="1">
        <a:defRPr sz="1889" kern="1200">
          <a:solidFill>
            <a:schemeClr val="tx1"/>
          </a:solidFill>
          <a:latin typeface="+mn-lt"/>
          <a:ea typeface="+mn-ea"/>
          <a:cs typeface="+mn-cs"/>
        </a:defRPr>
      </a:lvl7pPr>
      <a:lvl8pPr marL="3367623" algn="l" defTabSz="962177" rtl="0" eaLnBrk="1" latinLnBrk="0" hangingPunct="1">
        <a:defRPr sz="1889" kern="1200">
          <a:solidFill>
            <a:schemeClr val="tx1"/>
          </a:solidFill>
          <a:latin typeface="+mn-lt"/>
          <a:ea typeface="+mn-ea"/>
          <a:cs typeface="+mn-cs"/>
        </a:defRPr>
      </a:lvl8pPr>
      <a:lvl9pPr marL="3848711" algn="l" defTabSz="962177" rtl="0" eaLnBrk="1" latinLnBrk="0" hangingPunct="1">
        <a:defRPr sz="18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87A579CD-CA2B-1DEB-B08B-9024BF95C527}"/>
              </a:ext>
            </a:extLst>
          </p:cNvPr>
          <p:cNvSpPr/>
          <p:nvPr/>
        </p:nvSpPr>
        <p:spPr>
          <a:xfrm>
            <a:off x="-2" y="9208393"/>
            <a:ext cx="7772402" cy="850008"/>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rcRect t="8936" b="8936"/>
          <a:stretch/>
        </p:blipFill>
        <p:spPr>
          <a:xfrm>
            <a:off x="-1" y="0"/>
            <a:ext cx="7772402" cy="4255498"/>
          </a:xfrm>
          <a:prstGeom prst="rect">
            <a:avLst/>
          </a:prstGeom>
          <a:ln>
            <a:noFill/>
          </a:ln>
          <a:effectLst/>
        </p:spPr>
      </p:pic>
      <p:sp>
        <p:nvSpPr>
          <p:cNvPr id="4" name="Rectangle 3">
            <a:extLst>
              <a:ext uri="{FF2B5EF4-FFF2-40B4-BE49-F238E27FC236}">
                <a16:creationId xmlns:a16="http://schemas.microsoft.com/office/drawing/2014/main" id="{6E96C077-3452-2278-D314-8E5ECDBE30BF}"/>
              </a:ext>
            </a:extLst>
          </p:cNvPr>
          <p:cNvSpPr/>
          <p:nvPr/>
        </p:nvSpPr>
        <p:spPr>
          <a:xfrm>
            <a:off x="-2" y="3612529"/>
            <a:ext cx="7772402" cy="1454771"/>
          </a:xfrm>
          <a:prstGeom prst="rect">
            <a:avLst/>
          </a:prstGeom>
          <a:gradFill flip="none" rotWithShape="1">
            <a:gsLst>
              <a:gs pos="0">
                <a:schemeClr val="bg1"/>
              </a:gs>
              <a:gs pos="100000">
                <a:schemeClr val="bg1">
                  <a:alpha val="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3901440" y="9267528"/>
            <a:ext cx="3680460" cy="731739"/>
          </a:xfrm>
          <a:prstGeom prst="rect">
            <a:avLst/>
          </a:prstGeom>
        </p:spPr>
        <p:txBody>
          <a:bodyPr wrap="square">
            <a:spAutoFit/>
          </a:bodyPr>
          <a:lstStyle/>
          <a:p>
            <a:pPr algn="r"/>
            <a:r>
              <a:rPr lang="en-US" sz="1889" dirty="0">
                <a:solidFill>
                  <a:schemeClr val="bg1"/>
                </a:solidFill>
                <a:latin typeface="Aptos" panose="020B0004020202020204" pitchFamily="34" charset="0"/>
              </a:rPr>
              <a:t>Branden Shirley</a:t>
            </a:r>
          </a:p>
          <a:p>
            <a:pPr algn="r"/>
            <a:r>
              <a:rPr lang="en-US" sz="1133" dirty="0">
                <a:solidFill>
                  <a:schemeClr val="bg1"/>
                </a:solidFill>
                <a:latin typeface="Aptos" panose="020B0004020202020204" pitchFamily="34" charset="0"/>
              </a:rPr>
              <a:t>843-425-3230</a:t>
            </a:r>
          </a:p>
          <a:p>
            <a:pPr algn="r"/>
            <a:r>
              <a:rPr lang="en-US" sz="1133" dirty="0">
                <a:solidFill>
                  <a:schemeClr val="bg1"/>
                </a:solidFill>
                <a:latin typeface="Aptos" panose="020B0004020202020204" pitchFamily="34" charset="0"/>
              </a:rPr>
              <a:t>bshirleyrealestate@outlook.com</a:t>
            </a:r>
          </a:p>
        </p:txBody>
      </p:sp>
      <p:sp>
        <p:nvSpPr>
          <p:cNvPr id="19" name="Rectangle 18"/>
          <p:cNvSpPr/>
          <p:nvPr/>
        </p:nvSpPr>
        <p:spPr>
          <a:xfrm>
            <a:off x="17991" y="4713643"/>
            <a:ext cx="7751878" cy="3093154"/>
          </a:xfrm>
          <a:prstGeom prst="rect">
            <a:avLst/>
          </a:prstGeom>
        </p:spPr>
        <p:txBody>
          <a:bodyPr wrap="square" anchor="ctr">
            <a:spAutoFit/>
          </a:bodyPr>
          <a:lstStyle/>
          <a:p>
            <a:pPr algn="ctr"/>
            <a:r>
              <a:rPr lang="en-US" sz="1500" dirty="0">
                <a:solidFill>
                  <a:schemeClr val="bg1">
                    <a:lumMod val="50000"/>
                  </a:schemeClr>
                </a:solidFill>
                <a:latin typeface="Aptos" panose="020B0004020202020204" pitchFamily="34" charset="0"/>
              </a:rPr>
              <a:t>Experience carefree living in this meticulously maintained, rare 4 bedrooms (plus office) END home located in highly coveted Carolina Bay. Elegance meets convenience with a 2400+ sq. ft open floorplan, great for entertaining and easy to maintain. Wood floors downstairs, gas fireplace, granite countertops, and plantation shutters are just a few upgrades about this light filled home with large yard and screened in porch. New architectural roof installed 2024, one less thing to worry about! Maintenance fees include landscaping, annual gutter cleaning/pressure washing, termite bond and quarterly pest control. Carolina Bay is a wonderful community with 3 pools, dog parks, playgrounds, walking trails and the lovely Carolina Bay Park that hosts many events such as Food Truck Fridays.</a:t>
            </a:r>
          </a:p>
          <a:p>
            <a:pPr algn="ctr"/>
            <a:r>
              <a:rPr lang="en-US" sz="1500" dirty="0">
                <a:solidFill>
                  <a:schemeClr val="bg1">
                    <a:lumMod val="50000"/>
                  </a:schemeClr>
                </a:solidFill>
                <a:latin typeface="Aptos" panose="020B0004020202020204" pitchFamily="34" charset="0"/>
              </a:rPr>
              <a:t>Great neighborhood location is walking distance to both the West Ashley Greenway and the swimming pool/pavilion. Washer/dryer can convey with acceptable offer. All information is believed to be correct, however, buyer and/or buyer agent to verify any information deemed important such as schools, measurements, taxes, etc. Agent/Owner</a:t>
            </a:r>
          </a:p>
        </p:txBody>
      </p:sp>
      <p:sp>
        <p:nvSpPr>
          <p:cNvPr id="18" name="TextBox 17">
            <a:extLst>
              <a:ext uri="{FF2B5EF4-FFF2-40B4-BE49-F238E27FC236}">
                <a16:creationId xmlns:a16="http://schemas.microsoft.com/office/drawing/2014/main" id="{FF2C4E09-6A4E-4F36-874E-52118A21F492}"/>
              </a:ext>
            </a:extLst>
          </p:cNvPr>
          <p:cNvSpPr txBox="1"/>
          <p:nvPr/>
        </p:nvSpPr>
        <p:spPr>
          <a:xfrm>
            <a:off x="17990" y="-719667"/>
            <a:ext cx="5739344" cy="673774"/>
          </a:xfrm>
          <a:prstGeom prst="rect">
            <a:avLst/>
          </a:prstGeom>
          <a:noFill/>
        </p:spPr>
        <p:txBody>
          <a:bodyPr wrap="square">
            <a:spAutoFit/>
          </a:bodyPr>
          <a:lstStyle/>
          <a:p>
            <a:pPr algn="ctr"/>
            <a:r>
              <a:rPr lang="en-US" sz="1889" b="1" i="1" dirty="0">
                <a:solidFill>
                  <a:schemeClr val="bg2">
                    <a:lumMod val="50000"/>
                  </a:schemeClr>
                </a:solidFill>
                <a:effectLst>
                  <a:outerShdw blurRad="38100" dist="38100" dir="2700000" algn="tl">
                    <a:srgbClr val="000000">
                      <a:alpha val="43137"/>
                    </a:srgbClr>
                  </a:outerShdw>
                </a:effectLst>
                <a:latin typeface="Adobe Caslon Pro" panose="0205050205050A020403" pitchFamily="18" charset="0"/>
              </a:rPr>
              <a:t>UNIQUE Jewel Box in the</a:t>
            </a:r>
          </a:p>
          <a:p>
            <a:pPr algn="ctr"/>
            <a:r>
              <a:rPr lang="en-US" sz="1889" b="1" i="1" dirty="0">
                <a:solidFill>
                  <a:schemeClr val="bg2">
                    <a:lumMod val="50000"/>
                  </a:schemeClr>
                </a:solidFill>
                <a:effectLst>
                  <a:outerShdw blurRad="38100" dist="38100" dir="2700000" algn="tl">
                    <a:srgbClr val="000000">
                      <a:alpha val="43137"/>
                    </a:srgbClr>
                  </a:outerShdw>
                </a:effectLst>
                <a:latin typeface="Adobe Caslon Pro" panose="0205050205050A020403" pitchFamily="18" charset="0"/>
              </a:rPr>
              <a:t>OLD WALLED CITY</a:t>
            </a:r>
          </a:p>
        </p:txBody>
      </p:sp>
      <p:sp>
        <p:nvSpPr>
          <p:cNvPr id="20" name="Rectangle 19">
            <a:extLst>
              <a:ext uri="{FF2B5EF4-FFF2-40B4-BE49-F238E27FC236}">
                <a16:creationId xmlns:a16="http://schemas.microsoft.com/office/drawing/2014/main" id="{A00207DA-4C6D-4784-9116-7F2FFADE2F82}"/>
              </a:ext>
            </a:extLst>
          </p:cNvPr>
          <p:cNvSpPr/>
          <p:nvPr/>
        </p:nvSpPr>
        <p:spPr>
          <a:xfrm>
            <a:off x="0" y="3940314"/>
            <a:ext cx="7772402" cy="707886"/>
          </a:xfrm>
          <a:prstGeom prst="rect">
            <a:avLst/>
          </a:prstGeom>
          <a:solidFill>
            <a:schemeClr val="tx2"/>
          </a:solidFill>
        </p:spPr>
        <p:txBody>
          <a:bodyPr wrap="square" anchor="t">
            <a:spAutoFit/>
          </a:bodyPr>
          <a:lstStyle/>
          <a:p>
            <a:pPr algn="ctr"/>
            <a:r>
              <a:rPr lang="en-US" dirty="0">
                <a:ln w="3175">
                  <a:noFill/>
                </a:ln>
                <a:solidFill>
                  <a:schemeClr val="bg1"/>
                </a:solidFill>
                <a:latin typeface="Geometos" pitchFamily="2" charset="0"/>
              </a:rPr>
              <a:t>4 Bedrooms + Office for under $500K!</a:t>
            </a:r>
          </a:p>
          <a:p>
            <a:pPr algn="ctr"/>
            <a:r>
              <a:rPr lang="en-US" dirty="0">
                <a:ln w="3175">
                  <a:noFill/>
                </a:ln>
                <a:solidFill>
                  <a:schemeClr val="bg1"/>
                </a:solidFill>
                <a:latin typeface="Geometos" pitchFamily="2" charset="0"/>
              </a:rPr>
              <a:t>Buyer's Agent Compensation Included</a:t>
            </a:r>
          </a:p>
        </p:txBody>
      </p:sp>
      <p:sp>
        <p:nvSpPr>
          <p:cNvPr id="3" name="Rectangle 2">
            <a:extLst>
              <a:ext uri="{FF2B5EF4-FFF2-40B4-BE49-F238E27FC236}">
                <a16:creationId xmlns:a16="http://schemas.microsoft.com/office/drawing/2014/main" id="{558DF3B6-F4B1-044F-ED52-C6283C84D918}"/>
              </a:ext>
            </a:extLst>
          </p:cNvPr>
          <p:cNvSpPr/>
          <p:nvPr/>
        </p:nvSpPr>
        <p:spPr>
          <a:xfrm>
            <a:off x="20522" y="0"/>
            <a:ext cx="7751878" cy="830997"/>
          </a:xfrm>
          <a:prstGeom prst="rect">
            <a:avLst/>
          </a:prstGeom>
          <a:noFill/>
        </p:spPr>
        <p:txBody>
          <a:bodyPr wrap="square" anchor="ctr">
            <a:spAutoFit/>
          </a:bodyPr>
          <a:lstStyle/>
          <a:p>
            <a:pPr algn="r"/>
            <a:r>
              <a:rPr lang="en-US" b="1" i="1" dirty="0">
                <a:solidFill>
                  <a:schemeClr val="tx2"/>
                </a:solidFill>
                <a:latin typeface="Aptos" panose="020B0004020202020204" pitchFamily="34" charset="0"/>
              </a:rPr>
              <a:t>1626 Cristalino Circle</a:t>
            </a:r>
          </a:p>
          <a:p>
            <a:pPr algn="r"/>
            <a:r>
              <a:rPr lang="en-US" sz="1400" i="1" dirty="0">
                <a:solidFill>
                  <a:schemeClr val="tx2"/>
                </a:solidFill>
                <a:latin typeface="Aptos" panose="020B0004020202020204" pitchFamily="34" charset="0"/>
              </a:rPr>
              <a:t>Carolina Bay | Charleston, SC 29414</a:t>
            </a:r>
          </a:p>
          <a:p>
            <a:pPr algn="r"/>
            <a:r>
              <a:rPr lang="en-US" sz="1400" i="1" dirty="0">
                <a:solidFill>
                  <a:schemeClr val="tx2"/>
                </a:solidFill>
                <a:latin typeface="Aptos" panose="020B0004020202020204" pitchFamily="34" charset="0"/>
              </a:rPr>
              <a:t>MLS# 25027182 | $489,000</a:t>
            </a:r>
          </a:p>
        </p:txBody>
      </p:sp>
      <p:pic>
        <p:nvPicPr>
          <p:cNvPr id="10" name="Picture 9">
            <a:extLst>
              <a:ext uri="{FF2B5EF4-FFF2-40B4-BE49-F238E27FC236}">
                <a16:creationId xmlns:a16="http://schemas.microsoft.com/office/drawing/2014/main" id="{28906166-8D5A-4F08-9C94-E2CA355090A8}"/>
              </a:ext>
            </a:extLst>
          </p:cNvPr>
          <p:cNvPicPr>
            <a:picLocks noChangeAspect="1"/>
          </p:cNvPicPr>
          <p:nvPr/>
        </p:nvPicPr>
        <p:blipFill>
          <a:blip r:embed="rId3" cstate="print">
            <a:extLst>
              <a:ext uri="{28A0092B-C50C-407E-A947-70E740481C1C}">
                <a14:useLocalDpi xmlns:a14="http://schemas.microsoft.com/office/drawing/2010/main" val="0"/>
              </a:ext>
            </a:extLst>
          </a:blip>
          <a:srcRect t="369" b="369"/>
          <a:stretch/>
        </p:blipFill>
        <p:spPr>
          <a:xfrm>
            <a:off x="0" y="7872240"/>
            <a:ext cx="1920240" cy="1270710"/>
          </a:xfrm>
          <a:prstGeom prst="rect">
            <a:avLst/>
          </a:prstGeom>
        </p:spPr>
      </p:pic>
      <p:pic>
        <p:nvPicPr>
          <p:cNvPr id="9" name="Picture 8">
            <a:extLst>
              <a:ext uri="{FF2B5EF4-FFF2-40B4-BE49-F238E27FC236}">
                <a16:creationId xmlns:a16="http://schemas.microsoft.com/office/drawing/2014/main" id="{0E177BC1-5513-4327-3258-0F0457C0EAF9}"/>
              </a:ext>
            </a:extLst>
          </p:cNvPr>
          <p:cNvPicPr>
            <a:picLocks noChangeAspect="1"/>
          </p:cNvPicPr>
          <p:nvPr/>
        </p:nvPicPr>
        <p:blipFill>
          <a:blip r:embed="rId4" cstate="print">
            <a:extLst>
              <a:ext uri="{28A0092B-C50C-407E-A947-70E740481C1C}">
                <a14:useLocalDpi xmlns:a14="http://schemas.microsoft.com/office/drawing/2010/main" val="0"/>
              </a:ext>
            </a:extLst>
          </a:blip>
          <a:srcRect t="369" b="369"/>
          <a:stretch/>
        </p:blipFill>
        <p:spPr>
          <a:xfrm>
            <a:off x="1950720" y="7872240"/>
            <a:ext cx="1920240" cy="1270710"/>
          </a:xfrm>
          <a:prstGeom prst="rect">
            <a:avLst/>
          </a:prstGeom>
        </p:spPr>
      </p:pic>
      <p:pic>
        <p:nvPicPr>
          <p:cNvPr id="13" name="Picture 12">
            <a:extLst>
              <a:ext uri="{FF2B5EF4-FFF2-40B4-BE49-F238E27FC236}">
                <a16:creationId xmlns:a16="http://schemas.microsoft.com/office/drawing/2014/main" id="{7626FAB7-7013-719C-FB10-EF23523A3CF8}"/>
              </a:ext>
            </a:extLst>
          </p:cNvPr>
          <p:cNvPicPr>
            <a:picLocks noChangeAspect="1"/>
          </p:cNvPicPr>
          <p:nvPr/>
        </p:nvPicPr>
        <p:blipFill>
          <a:blip r:embed="rId5" cstate="print">
            <a:extLst>
              <a:ext uri="{28A0092B-C50C-407E-A947-70E740481C1C}">
                <a14:useLocalDpi xmlns:a14="http://schemas.microsoft.com/office/drawing/2010/main" val="0"/>
              </a:ext>
            </a:extLst>
          </a:blip>
          <a:srcRect t="369" b="369"/>
          <a:stretch/>
        </p:blipFill>
        <p:spPr>
          <a:xfrm>
            <a:off x="3901440" y="7872240"/>
            <a:ext cx="1920240" cy="1270710"/>
          </a:xfrm>
          <a:prstGeom prst="rect">
            <a:avLst/>
          </a:prstGeom>
        </p:spPr>
      </p:pic>
      <p:pic>
        <p:nvPicPr>
          <p:cNvPr id="14" name="Picture 13">
            <a:extLst>
              <a:ext uri="{FF2B5EF4-FFF2-40B4-BE49-F238E27FC236}">
                <a16:creationId xmlns:a16="http://schemas.microsoft.com/office/drawing/2014/main" id="{7B817179-D215-8FC2-BA33-C757BA49FDAC}"/>
              </a:ext>
            </a:extLst>
          </p:cNvPr>
          <p:cNvPicPr>
            <a:picLocks noChangeAspect="1"/>
          </p:cNvPicPr>
          <p:nvPr/>
        </p:nvPicPr>
        <p:blipFill>
          <a:blip r:embed="rId6" cstate="print">
            <a:extLst>
              <a:ext uri="{28A0092B-C50C-407E-A947-70E740481C1C}">
                <a14:useLocalDpi xmlns:a14="http://schemas.microsoft.com/office/drawing/2010/main" val="0"/>
              </a:ext>
            </a:extLst>
          </a:blip>
          <a:srcRect t="1403" b="1403"/>
          <a:stretch/>
        </p:blipFill>
        <p:spPr>
          <a:xfrm>
            <a:off x="5852160" y="7872240"/>
            <a:ext cx="1920240" cy="1270710"/>
          </a:xfrm>
          <a:prstGeom prst="rect">
            <a:avLst/>
          </a:prstGeom>
        </p:spPr>
      </p:pic>
      <p:pic>
        <p:nvPicPr>
          <p:cNvPr id="21" name="Picture 20">
            <a:extLst>
              <a:ext uri="{FF2B5EF4-FFF2-40B4-BE49-F238E27FC236}">
                <a16:creationId xmlns:a16="http://schemas.microsoft.com/office/drawing/2014/main" id="{7A1923A6-A816-D8D4-037C-677E5E093B3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0500" y="9284378"/>
            <a:ext cx="1277410" cy="698038"/>
          </a:xfrm>
          <a:prstGeom prst="rect">
            <a:avLst/>
          </a:prstGeom>
        </p:spPr>
      </p:pic>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542</TotalTime>
  <Words>249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Aptos</vt:lpstr>
      <vt:lpstr>Arial</vt:lpstr>
      <vt:lpstr>Calibri</vt:lpstr>
      <vt:lpstr>Geometos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57</cp:revision>
  <dcterms:created xsi:type="dcterms:W3CDTF">2006-08-16T00:00:00Z</dcterms:created>
  <dcterms:modified xsi:type="dcterms:W3CDTF">2025-10-08T13:31:00Z</dcterms:modified>
</cp:coreProperties>
</file>