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7/3/2015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7/3/2015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4079" y="685800"/>
            <a:ext cx="5844752" cy="3899546"/>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429837"/>
            <a:ext cx="7312912" cy="1811163"/>
          </a:xfrm>
        </p:spPr>
        <p:txBody>
          <a:bodyPr anchor="ctr">
            <a:noAutofit/>
          </a:bodyPr>
          <a:lstStyle/>
          <a:p>
            <a:r>
              <a:rPr lang="en-US" sz="1200" dirty="0" smtClean="0">
                <a:solidFill>
                  <a:schemeClr val="tx2">
                    <a:lumMod val="75000"/>
                  </a:schemeClr>
                </a:solidFill>
                <a:latin typeface="Trebuchet MS" panose="020B0603020202020204" pitchFamily="34" charset="0"/>
              </a:rPr>
              <a:t>Marsh Harbor is a gated island community with private Toler's Cove Marina providing incomparable boating and easy lifestyle. Located between Mt Pleasant and </a:t>
            </a:r>
            <a:r>
              <a:rPr lang="en-US" sz="1200" dirty="0" err="1" smtClean="0">
                <a:solidFill>
                  <a:schemeClr val="tx2">
                    <a:lumMod val="75000"/>
                  </a:schemeClr>
                </a:solidFill>
                <a:latin typeface="Trebuchet MS" panose="020B0603020202020204" pitchFamily="34" charset="0"/>
              </a:rPr>
              <a:t>Sullivans</a:t>
            </a:r>
            <a:r>
              <a:rPr lang="en-US" sz="1200" dirty="0" smtClean="0">
                <a:solidFill>
                  <a:schemeClr val="tx2">
                    <a:lumMod val="75000"/>
                  </a:schemeClr>
                </a:solidFill>
                <a:latin typeface="Trebuchet MS" panose="020B0603020202020204" pitchFamily="34" charset="0"/>
              </a:rPr>
              <a:t> Island. This 3br/3ba custom raised Charleston single home affords gracious living spaces with unparalleled marsh, marina, water and sunset views. Home features hardwood flooring, custom trims and cabinetry throughout first level, bright and open plan with spacious kitchen with breakfast bar and mirrored dining room, all opening to family room with fireplace. Full glass windows and door lead onto large covered deck overlooking Toler's Cove Marina. The second level master bedroom suite with sitting room also has incredible views. Club house, tennis and boat slip just steps away from home</a:t>
            </a:r>
            <a:r>
              <a:rPr lang="en-US" sz="1200" dirty="0">
                <a:solidFill>
                  <a:schemeClr val="tx2">
                    <a:lumMod val="75000"/>
                  </a:schemeClr>
                </a:solidFill>
                <a:latin typeface="Trebuchet MS" panose="020B0603020202020204" pitchFamily="34" charset="0"/>
              </a:rPr>
              <a:t>. </a:t>
            </a:r>
            <a:r>
              <a:rPr lang="en-US" sz="1200">
                <a:solidFill>
                  <a:schemeClr val="tx2">
                    <a:lumMod val="75000"/>
                  </a:schemeClr>
                </a:solidFill>
                <a:latin typeface="Trebuchet MS" panose="020B0603020202020204" pitchFamily="34" charset="0"/>
              </a:rPr>
              <a:t>Boat slip available </a:t>
            </a:r>
            <a:r>
              <a:rPr lang="en-US" sz="1200">
                <a:solidFill>
                  <a:schemeClr val="tx2">
                    <a:lumMod val="75000"/>
                  </a:schemeClr>
                </a:solidFill>
                <a:latin typeface="Trebuchet MS" panose="020B0603020202020204" pitchFamily="34" charset="0"/>
              </a:rPr>
              <a:t>for </a:t>
            </a:r>
            <a:r>
              <a:rPr lang="en-US" sz="1200" smtClean="0">
                <a:solidFill>
                  <a:schemeClr val="tx2">
                    <a:lumMod val="75000"/>
                  </a:schemeClr>
                </a:solidFill>
                <a:latin typeface="Trebuchet MS" panose="020B0603020202020204" pitchFamily="34" charset="0"/>
              </a:rPr>
              <a:t>purchase.</a:t>
            </a:r>
            <a:endParaRPr lang="en-US" sz="12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 y="4688936"/>
            <a:ext cx="7312912" cy="637311"/>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rgbClr val="0070C0"/>
                </a:solidFill>
                <a:effectLst>
                  <a:outerShdw blurRad="38100" dist="38100" dir="2700000" algn="tl">
                    <a:srgbClr val="000000">
                      <a:alpha val="43137"/>
                    </a:srgbClr>
                  </a:outerShdw>
                </a:effectLst>
                <a:latin typeface="Trebuchet MS" panose="020B0603020202020204" pitchFamily="34" charset="0"/>
              </a:rPr>
              <a:t>1627 Marsh Harbor </a:t>
            </a:r>
            <a:r>
              <a:rPr lang="en-US" sz="2000" cap="none" dirty="0" smtClean="0">
                <a:ln w="10541" cmpd="sng">
                  <a:noFill/>
                  <a:prstDash val="solid"/>
                </a:ln>
                <a:solidFill>
                  <a:srgbClr val="0070C0"/>
                </a:solidFill>
                <a:effectLst>
                  <a:outerShdw blurRad="38100" dist="38100" dir="2700000" algn="tl">
                    <a:srgbClr val="000000">
                      <a:alpha val="43137"/>
                    </a:srgbClr>
                  </a:outerShdw>
                </a:effectLst>
                <a:latin typeface="Trebuchet MS" panose="020B0603020202020204" pitchFamily="34" charset="0"/>
              </a:rPr>
              <a:t>Ln</a:t>
            </a:r>
            <a:br>
              <a:rPr lang="en-US" sz="2000" cap="none" dirty="0" smtClean="0">
                <a:ln w="10541" cmpd="sng">
                  <a:noFill/>
                  <a:prstDash val="solid"/>
                </a:ln>
                <a:solidFill>
                  <a:srgbClr val="0070C0"/>
                </a:solidFill>
                <a:effectLst>
                  <a:outerShdw blurRad="38100" dist="38100" dir="2700000" algn="tl">
                    <a:srgbClr val="000000">
                      <a:alpha val="43137"/>
                    </a:srgbClr>
                  </a:outerShdw>
                </a:effectLst>
                <a:latin typeface="Trebuchet MS" panose="020B0603020202020204" pitchFamily="34" charset="0"/>
              </a:rPr>
            </a:br>
            <a:r>
              <a:rPr lang="en-US" sz="1600" cap="none" dirty="0">
                <a:ln w="10541" cmpd="sng">
                  <a:noFill/>
                  <a:prstDash val="solid"/>
                </a:ln>
                <a:solidFill>
                  <a:srgbClr val="0070C0"/>
                </a:solidFill>
                <a:effectLst>
                  <a:outerShdw blurRad="38100" dist="38100" dir="2700000" algn="tl">
                    <a:srgbClr val="000000">
                      <a:alpha val="43137"/>
                    </a:srgbClr>
                  </a:outerShdw>
                </a:effectLst>
                <a:latin typeface="Trebuchet MS" panose="020B0603020202020204" pitchFamily="34" charset="0"/>
              </a:rPr>
              <a:t>Marsh Harbor | Mount Pleasant, SC 29464 | MLS# 15008385 | $890,000</a:t>
            </a:r>
            <a:endParaRPr lang="en-US" sz="1400" cap="none" dirty="0">
              <a:ln w="10541" cmpd="sng">
                <a:noFill/>
                <a:prstDash val="solid"/>
              </a:ln>
              <a:solidFill>
                <a:srgbClr val="0070C0"/>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2288" y="8767934"/>
            <a:ext cx="7315200" cy="1215717"/>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Tommy &amp; Lynne Lovett</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a:t>
            </a:r>
            <a:r>
              <a:rPr lang="en-US" sz="1100" dirty="0" smtClean="0">
                <a:solidFill>
                  <a:schemeClr val="bg1"/>
                </a:solidFill>
                <a:latin typeface="Trebuchet MS" panose="020B0603020202020204" pitchFamily="34" charset="0"/>
              </a:rPr>
              <a:t>442-1276</a:t>
            </a:r>
          </a:p>
          <a:p>
            <a:pPr algn="ctr"/>
            <a:r>
              <a:rPr lang="en-US" sz="1100" dirty="0" smtClean="0">
                <a:solidFill>
                  <a:schemeClr val="bg1"/>
                </a:solidFill>
                <a:latin typeface="Trebuchet MS" panose="020B0603020202020204" pitchFamily="34" charset="0"/>
              </a:rPr>
              <a:t>Lynne </a:t>
            </a:r>
            <a:r>
              <a:rPr lang="en-US" sz="1100" dirty="0">
                <a:solidFill>
                  <a:schemeClr val="bg1"/>
                </a:solidFill>
                <a:latin typeface="Trebuchet MS" panose="020B0603020202020204" pitchFamily="34" charset="0"/>
              </a:rPr>
              <a:t>- (843) 697-0491</a:t>
            </a: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smtClean="0">
                <a:solidFill>
                  <a:schemeClr val="bg1"/>
                </a:solidFill>
                <a:latin typeface="Trebuchet MS" panose="020B0603020202020204" pitchFamily="34" charset="0"/>
              </a:rPr>
              <a:t>lynne.lovett@carolinaone.com</a:t>
            </a:r>
            <a:endParaRPr lang="en-US" sz="1100" dirty="0">
              <a:solidFill>
                <a:schemeClr val="bg1"/>
              </a:solidFill>
              <a:latin typeface="Trebuchet MS" panose="020B0603020202020204" pitchFamily="34" charset="0"/>
            </a:endParaRPr>
          </a:p>
          <a:p>
            <a:pPr algn="ctr"/>
            <a:r>
              <a:rPr lang="en-US" sz="1100" dirty="0" smtClean="0">
                <a:solidFill>
                  <a:schemeClr val="bg1"/>
                </a:solidFill>
                <a:latin typeface="Trebuchet MS" panose="020B0603020202020204" pitchFamily="34" charset="0"/>
              </a:rPr>
              <a:t>www.tommylovettrealestate.com</a:t>
            </a:r>
            <a:endParaRPr lang="en-US" sz="1100" dirty="0">
              <a:solidFill>
                <a:schemeClr val="bg1"/>
              </a:solidFill>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145" y="81290"/>
            <a:ext cx="7315200" cy="523220"/>
          </a:xfrm>
          <a:prstGeom prst="rect">
            <a:avLst/>
          </a:prstGeom>
        </p:spPr>
        <p:txBody>
          <a:bodyPr wrap="square" anchor="ctr">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Best Of All Worlds!!!</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200" y="7340261"/>
            <a:ext cx="1385348" cy="924286"/>
          </a:xfrm>
          <a:prstGeom prst="rect">
            <a:avLst/>
          </a:prstGeom>
          <a:ln w="3175">
            <a:no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443090" y="7340261"/>
            <a:ext cx="1385348" cy="924286"/>
          </a:xfrm>
          <a:prstGeom prst="rect">
            <a:avLst/>
          </a:prstGeom>
          <a:ln w="3175">
            <a:no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987460" y="7340261"/>
            <a:ext cx="1385348" cy="924286"/>
          </a:xfrm>
          <a:prstGeom prst="rect">
            <a:avLst/>
          </a:prstGeom>
          <a:ln w="3175">
            <a:noFill/>
          </a:ln>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898722" y="7340261"/>
            <a:ext cx="1385348" cy="927439"/>
          </a:xfrm>
          <a:prstGeom prst="rect">
            <a:avLst/>
          </a:prstGeom>
          <a:ln w="3175">
            <a:noFill/>
          </a:ln>
        </p:spPr>
      </p:pic>
      <p:pic>
        <p:nvPicPr>
          <p:cNvPr id="22" name="Picture 2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531830" y="7340261"/>
            <a:ext cx="1385348" cy="924286"/>
          </a:xfrm>
          <a:prstGeom prst="rect">
            <a:avLst/>
          </a:prstGeom>
          <a:ln w="3175">
            <a:noFill/>
          </a:ln>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grpSp>
        <p:nvGrpSpPr>
          <p:cNvPr id="5" name="Group 4"/>
          <p:cNvGrpSpPr/>
          <p:nvPr/>
        </p:nvGrpSpPr>
        <p:grpSpPr>
          <a:xfrm>
            <a:off x="52155" y="945655"/>
            <a:ext cx="7208600" cy="3379836"/>
            <a:chOff x="75470" y="792779"/>
            <a:chExt cx="7208600" cy="3379836"/>
          </a:xfrm>
        </p:grpSpPr>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8402" y="792779"/>
              <a:ext cx="1179680" cy="983067"/>
            </a:xfrm>
            <a:prstGeom prst="rect">
              <a:avLst/>
            </a:prstGeom>
            <a:ln>
              <a:noFill/>
            </a:ln>
            <a:effectLst>
              <a:outerShdw blurRad="190500" algn="tl" rotWithShape="0">
                <a:srgbClr val="000000">
                  <a:alpha val="70000"/>
                </a:srgbClr>
              </a:outerShdw>
            </a:effectLst>
          </p:spPr>
        </p:pic>
        <p:pic>
          <p:nvPicPr>
            <p:cNvPr id="24" name="Picture 23"/>
            <p:cNvPicPr>
              <a:picLocks/>
            </p:cNvPicPr>
            <p:nvPr/>
          </p:nvPicPr>
          <p:blipFill rotWithShape="1">
            <a:blip r:embed="rId11" cstate="print">
              <a:extLst>
                <a:ext uri="{28A0092B-C50C-407E-A947-70E740481C1C}">
                  <a14:useLocalDpi xmlns:a14="http://schemas.microsoft.com/office/drawing/2010/main" val="0"/>
                </a:ext>
              </a:extLst>
            </a:blip>
            <a:srcRect l="-1" r="9831"/>
            <a:stretch/>
          </p:blipFill>
          <p:spPr>
            <a:xfrm>
              <a:off x="75470" y="3189548"/>
              <a:ext cx="1181904" cy="983067"/>
            </a:xfrm>
            <a:prstGeom prst="rect">
              <a:avLst/>
            </a:prstGeom>
            <a:ln>
              <a:noFill/>
            </a:ln>
            <a:effectLst>
              <a:outerShdw blurRad="190500" algn="tl" rotWithShape="0">
                <a:srgbClr val="000000">
                  <a:alpha val="70000"/>
                </a:srgbClr>
              </a:outerShdw>
            </a:effectLst>
          </p:spPr>
        </p:pic>
        <p:pic>
          <p:nvPicPr>
            <p:cNvPr id="26" name="Picture 25"/>
            <p:cNvPicPr>
              <a:picLocks/>
            </p:cNvPicPr>
            <p:nvPr/>
          </p:nvPicPr>
          <p:blipFill rotWithShape="1">
            <a:blip r:embed="rId12" cstate="print">
              <a:extLst>
                <a:ext uri="{28A0092B-C50C-407E-A947-70E740481C1C}">
                  <a14:useLocalDpi xmlns:a14="http://schemas.microsoft.com/office/drawing/2010/main" val="0"/>
                </a:ext>
              </a:extLst>
            </a:blip>
            <a:srcRect l="2127" r="20554"/>
            <a:stretch/>
          </p:blipFill>
          <p:spPr>
            <a:xfrm>
              <a:off x="79110" y="1990438"/>
              <a:ext cx="1178264" cy="984518"/>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99640" y="792779"/>
              <a:ext cx="1178264" cy="984519"/>
            </a:xfrm>
            <a:prstGeom prst="rect">
              <a:avLst/>
            </a:prstGeom>
            <a:ln>
              <a:noFill/>
            </a:ln>
            <a:effectLst>
              <a:outerShdw blurRad="190500" algn="tl" rotWithShape="0">
                <a:srgbClr val="000000">
                  <a:alpha val="70000"/>
                </a:srgbClr>
              </a:outerShdw>
            </a:effectLst>
          </p:spPr>
        </p:pic>
        <p:pic>
          <p:nvPicPr>
            <p:cNvPr id="31" name="Picture 30"/>
            <p:cNvPicPr>
              <a:picLocks/>
            </p:cNvPicPr>
            <p:nvPr/>
          </p:nvPicPr>
          <p:blipFill rotWithShape="1">
            <a:blip r:embed="rId14" cstate="print">
              <a:extLst>
                <a:ext uri="{28A0092B-C50C-407E-A947-70E740481C1C}">
                  <a14:useLocalDpi xmlns:a14="http://schemas.microsoft.com/office/drawing/2010/main" val="0"/>
                </a:ext>
              </a:extLst>
            </a:blip>
            <a:srcRect l="9360"/>
            <a:stretch/>
          </p:blipFill>
          <p:spPr>
            <a:xfrm>
              <a:off x="6096000" y="3189548"/>
              <a:ext cx="1188070" cy="983067"/>
            </a:xfrm>
            <a:prstGeom prst="rect">
              <a:avLst/>
            </a:prstGeom>
            <a:ln>
              <a:noFill/>
            </a:ln>
            <a:effectLst>
              <a:outerShdw blurRad="190500" algn="tl" rotWithShape="0">
                <a:srgbClr val="000000">
                  <a:alpha val="70000"/>
                </a:srgbClr>
              </a:outerShdw>
            </a:effectLst>
          </p:spPr>
        </p:pic>
        <p:pic>
          <p:nvPicPr>
            <p:cNvPr id="32" name="Picture 31"/>
            <p:cNvPicPr>
              <a:picLocks/>
            </p:cNvPicPr>
            <p:nvPr/>
          </p:nvPicPr>
          <p:blipFill rotWithShape="1">
            <a:blip r:embed="rId15" cstate="print">
              <a:extLst>
                <a:ext uri="{28A0092B-C50C-407E-A947-70E740481C1C}">
                  <a14:useLocalDpi xmlns:a14="http://schemas.microsoft.com/office/drawing/2010/main" val="0"/>
                </a:ext>
              </a:extLst>
            </a:blip>
            <a:srcRect l="14363"/>
            <a:stretch/>
          </p:blipFill>
          <p:spPr>
            <a:xfrm>
              <a:off x="6096000" y="1991164"/>
              <a:ext cx="1181196" cy="984519"/>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116</TotalTime>
  <Words>160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1627 Marsh Harbor Ln Marsh Harbor | Mount Pleasant, SC 29464 | MLS# 15008385 | $890,000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25</cp:revision>
  <dcterms:created xsi:type="dcterms:W3CDTF">2006-08-16T00:00:00Z</dcterms:created>
  <dcterms:modified xsi:type="dcterms:W3CDTF">2015-07-03T21:04:33Z</dcterms:modified>
</cp:coreProperties>
</file>