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156082"/>
    <a:srgbClr val="00263D"/>
    <a:srgbClr val="009DFE"/>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43" y="3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1C283F-8929-4D88-8DEE-5571E7D1577E}"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248544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1C283F-8929-4D88-8DEE-5571E7D1577E}"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387968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1C283F-8929-4D88-8DEE-5571E7D1577E}"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1363222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1C283F-8929-4D88-8DEE-5571E7D1577E}"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248302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tint val="82000"/>
                  </a:schemeClr>
                </a:solidFill>
              </a:defRPr>
            </a:lvl1pPr>
            <a:lvl2pPr marL="365760" indent="0">
              <a:buNone/>
              <a:defRPr sz="1600">
                <a:solidFill>
                  <a:schemeClr val="tx1">
                    <a:tint val="82000"/>
                  </a:schemeClr>
                </a:solidFill>
              </a:defRPr>
            </a:lvl2pPr>
            <a:lvl3pPr marL="731520" indent="0">
              <a:buNone/>
              <a:defRPr sz="1440">
                <a:solidFill>
                  <a:schemeClr val="tx1">
                    <a:tint val="82000"/>
                  </a:schemeClr>
                </a:solidFill>
              </a:defRPr>
            </a:lvl3pPr>
            <a:lvl4pPr marL="1097280" indent="0">
              <a:buNone/>
              <a:defRPr sz="1280">
                <a:solidFill>
                  <a:schemeClr val="tx1">
                    <a:tint val="82000"/>
                  </a:schemeClr>
                </a:solidFill>
              </a:defRPr>
            </a:lvl4pPr>
            <a:lvl5pPr marL="1463040" indent="0">
              <a:buNone/>
              <a:defRPr sz="1280">
                <a:solidFill>
                  <a:schemeClr val="tx1">
                    <a:tint val="82000"/>
                  </a:schemeClr>
                </a:solidFill>
              </a:defRPr>
            </a:lvl5pPr>
            <a:lvl6pPr marL="1828800" indent="0">
              <a:buNone/>
              <a:defRPr sz="1280">
                <a:solidFill>
                  <a:schemeClr val="tx1">
                    <a:tint val="82000"/>
                  </a:schemeClr>
                </a:solidFill>
              </a:defRPr>
            </a:lvl6pPr>
            <a:lvl7pPr marL="2194560" indent="0">
              <a:buNone/>
              <a:defRPr sz="1280">
                <a:solidFill>
                  <a:schemeClr val="tx1">
                    <a:tint val="82000"/>
                  </a:schemeClr>
                </a:solidFill>
              </a:defRPr>
            </a:lvl7pPr>
            <a:lvl8pPr marL="2560320" indent="0">
              <a:buNone/>
              <a:defRPr sz="1280">
                <a:solidFill>
                  <a:schemeClr val="tx1">
                    <a:tint val="82000"/>
                  </a:schemeClr>
                </a:solidFill>
              </a:defRPr>
            </a:lvl8pPr>
            <a:lvl9pPr marL="2926080" indent="0">
              <a:buNone/>
              <a:defRPr sz="12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1C283F-8929-4D88-8DEE-5571E7D1577E}"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412892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1C283F-8929-4D88-8DEE-5571E7D1577E}"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112032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1C283F-8929-4D88-8DEE-5571E7D1577E}"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251162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1C283F-8929-4D88-8DEE-5571E7D1577E}"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324448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C283F-8929-4D88-8DEE-5571E7D1577E}"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144688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701C283F-8929-4D88-8DEE-5571E7D1577E}"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38964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701C283F-8929-4D88-8DEE-5571E7D1577E}"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269065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82000"/>
                  </a:schemeClr>
                </a:solidFill>
              </a:defRPr>
            </a:lvl1pPr>
          </a:lstStyle>
          <a:p>
            <a:fld id="{701C283F-8929-4D88-8DEE-5571E7D1577E}" type="datetimeFigureOut">
              <a:rPr lang="en-US" smtClean="0"/>
              <a:t>1/22/2024</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82000"/>
                  </a:schemeClr>
                </a:solidFill>
              </a:defRPr>
            </a:lvl1pPr>
          </a:lstStyle>
          <a:p>
            <a:fld id="{C1D6D46E-844A-4A35-B721-8B4C688B01C1}" type="slidenum">
              <a:rPr lang="en-US" smtClean="0"/>
              <a:t>‹#›</a:t>
            </a:fld>
            <a:endParaRPr lang="en-US"/>
          </a:p>
        </p:txBody>
      </p:sp>
    </p:spTree>
    <p:extLst>
      <p:ext uri="{BB962C8B-B14F-4D97-AF65-F5344CB8AC3E}">
        <p14:creationId xmlns:p14="http://schemas.microsoft.com/office/powerpoint/2010/main" val="1135505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18" Type="http://schemas.openxmlformats.org/officeDocument/2006/relationships/image" Target="../media/image16.png"/><Relationship Id="rId3" Type="http://schemas.openxmlformats.org/officeDocument/2006/relationships/image" Target="../media/image2.jpg"/><Relationship Id="rId21" Type="http://schemas.openxmlformats.org/officeDocument/2006/relationships/image" Target="../media/image18.png"/><Relationship Id="rId7" Type="http://schemas.openxmlformats.org/officeDocument/2006/relationships/image" Target="../media/image6.jpg"/><Relationship Id="rId12" Type="http://schemas.openxmlformats.org/officeDocument/2006/relationships/image" Target="../media/image11.svg"/><Relationship Id="rId17" Type="http://schemas.openxmlformats.org/officeDocument/2006/relationships/image" Target="../media/image15.svg"/><Relationship Id="rId2" Type="http://schemas.openxmlformats.org/officeDocument/2006/relationships/image" Target="../media/image1.jpg"/><Relationship Id="rId16" Type="http://schemas.openxmlformats.org/officeDocument/2006/relationships/image" Target="../media/image14.png"/><Relationship Id="rId20" Type="http://schemas.openxmlformats.org/officeDocument/2006/relationships/hyperlink" Target="https://charlestonvirtualhomes.com/20240001" TargetMode="Externa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hyperlink" Target="https://maps.app.goo.gl/TxZ6nohpi9q2gdty5" TargetMode="External"/><Relationship Id="rId10" Type="http://schemas.openxmlformats.org/officeDocument/2006/relationships/image" Target="../media/image9.svg"/><Relationship Id="rId19" Type="http://schemas.openxmlformats.org/officeDocument/2006/relationships/image" Target="../media/image17.jpe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D8199F8-AF59-E979-3A29-DFD83FDE3C23}"/>
              </a:ext>
            </a:extLst>
          </p:cNvPr>
          <p:cNvSpPr/>
          <p:nvPr/>
        </p:nvSpPr>
        <p:spPr>
          <a:xfrm>
            <a:off x="0" y="5432205"/>
            <a:ext cx="7315200" cy="2590782"/>
          </a:xfrm>
          <a:prstGeom prst="rect">
            <a:avLst/>
          </a:prstGeom>
          <a:solidFill>
            <a:schemeClr val="bg1">
              <a:lumMod val="8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4AF89E1-226F-E8E8-C323-9063A1959911}"/>
              </a:ext>
            </a:extLst>
          </p:cNvPr>
          <p:cNvPicPr>
            <a:picLocks noChangeAspect="1"/>
          </p:cNvPicPr>
          <p:nvPr/>
        </p:nvPicPr>
        <p:blipFill>
          <a:blip r:embed="rId2">
            <a:extLst>
              <a:ext uri="{28A0092B-C50C-407E-A947-70E740481C1C}">
                <a14:useLocalDpi xmlns:a14="http://schemas.microsoft.com/office/drawing/2010/main" val="0"/>
              </a:ext>
            </a:extLst>
          </a:blip>
          <a:srcRect l="55" r="55"/>
          <a:stretch/>
        </p:blipFill>
        <p:spPr>
          <a:xfrm>
            <a:off x="5448894" y="6794131"/>
            <a:ext cx="1766073" cy="1179576"/>
          </a:xfrm>
          <a:prstGeom prst="rect">
            <a:avLst/>
          </a:prstGeom>
        </p:spPr>
      </p:pic>
      <p:pic>
        <p:nvPicPr>
          <p:cNvPr id="17" name="Picture 16">
            <a:extLst>
              <a:ext uri="{FF2B5EF4-FFF2-40B4-BE49-F238E27FC236}">
                <a16:creationId xmlns:a16="http://schemas.microsoft.com/office/drawing/2014/main" id="{DCF76205-CE07-4E17-A736-144BB9767480}"/>
              </a:ext>
            </a:extLst>
          </p:cNvPr>
          <p:cNvPicPr>
            <a:picLocks noChangeAspect="1"/>
          </p:cNvPicPr>
          <p:nvPr/>
        </p:nvPicPr>
        <p:blipFill>
          <a:blip r:embed="rId3">
            <a:extLst>
              <a:ext uri="{28A0092B-C50C-407E-A947-70E740481C1C}">
                <a14:useLocalDpi xmlns:a14="http://schemas.microsoft.com/office/drawing/2010/main" val="0"/>
              </a:ext>
            </a:extLst>
          </a:blip>
          <a:srcRect t="39" b="39"/>
          <a:stretch/>
        </p:blipFill>
        <p:spPr>
          <a:xfrm>
            <a:off x="5448894" y="5491063"/>
            <a:ext cx="1766073" cy="1177382"/>
          </a:xfrm>
          <a:prstGeom prst="rect">
            <a:avLst/>
          </a:prstGeom>
        </p:spPr>
      </p:pic>
      <p:pic>
        <p:nvPicPr>
          <p:cNvPr id="19" name="Picture 18">
            <a:extLst>
              <a:ext uri="{FF2B5EF4-FFF2-40B4-BE49-F238E27FC236}">
                <a16:creationId xmlns:a16="http://schemas.microsoft.com/office/drawing/2014/main" id="{1A2B0290-5659-3711-7D8E-F0DE20A8233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76383" y="5491063"/>
            <a:ext cx="1766073" cy="1177382"/>
          </a:xfrm>
          <a:prstGeom prst="rect">
            <a:avLst/>
          </a:prstGeom>
        </p:spPr>
      </p:pic>
      <p:pic>
        <p:nvPicPr>
          <p:cNvPr id="21" name="Picture 20">
            <a:extLst>
              <a:ext uri="{FF2B5EF4-FFF2-40B4-BE49-F238E27FC236}">
                <a16:creationId xmlns:a16="http://schemas.microsoft.com/office/drawing/2014/main" id="{225F5535-37C3-6733-C3EC-70FD4CC8A3D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76716" y="6796325"/>
            <a:ext cx="1765407" cy="1177382"/>
          </a:xfrm>
          <a:prstGeom prst="rect">
            <a:avLst/>
          </a:prstGeom>
        </p:spPr>
      </p:pic>
      <p:pic>
        <p:nvPicPr>
          <p:cNvPr id="27" name="Picture 26">
            <a:extLst>
              <a:ext uri="{FF2B5EF4-FFF2-40B4-BE49-F238E27FC236}">
                <a16:creationId xmlns:a16="http://schemas.microsoft.com/office/drawing/2014/main" id="{717063DB-0852-D234-70DB-E6CE4C4E4A50}"/>
              </a:ext>
            </a:extLst>
          </p:cNvPr>
          <p:cNvPicPr>
            <a:picLocks noChangeAspect="1"/>
          </p:cNvPicPr>
          <p:nvPr/>
        </p:nvPicPr>
        <p:blipFill>
          <a:blip r:embed="rId6">
            <a:extLst>
              <a:ext uri="{28A0092B-C50C-407E-A947-70E740481C1C}">
                <a14:useLocalDpi xmlns:a14="http://schemas.microsoft.com/office/drawing/2010/main" val="0"/>
              </a:ext>
            </a:extLst>
          </a:blip>
          <a:srcRect t="19" b="19"/>
          <a:stretch/>
        </p:blipFill>
        <p:spPr>
          <a:xfrm>
            <a:off x="5448894" y="4185801"/>
            <a:ext cx="1766073" cy="1177382"/>
          </a:xfrm>
          <a:prstGeom prst="rect">
            <a:avLst/>
          </a:prstGeom>
        </p:spPr>
      </p:pic>
      <p:pic>
        <p:nvPicPr>
          <p:cNvPr id="28" name="Picture 27">
            <a:extLst>
              <a:ext uri="{FF2B5EF4-FFF2-40B4-BE49-F238E27FC236}">
                <a16:creationId xmlns:a16="http://schemas.microsoft.com/office/drawing/2014/main" id="{4D72965F-3F43-9527-8486-1D8B926170F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576383" y="4185599"/>
            <a:ext cx="1766073" cy="1177584"/>
          </a:xfrm>
          <a:prstGeom prst="rect">
            <a:avLst/>
          </a:prstGeom>
        </p:spPr>
      </p:pic>
      <p:sp>
        <p:nvSpPr>
          <p:cNvPr id="4" name="Rectangle 3">
            <a:extLst>
              <a:ext uri="{FF2B5EF4-FFF2-40B4-BE49-F238E27FC236}">
                <a16:creationId xmlns:a16="http://schemas.microsoft.com/office/drawing/2014/main" id="{A01FED40-F3DB-7D66-BEA2-7286649B749E}"/>
              </a:ext>
            </a:extLst>
          </p:cNvPr>
          <p:cNvSpPr/>
          <p:nvPr/>
        </p:nvSpPr>
        <p:spPr>
          <a:xfrm>
            <a:off x="0" y="1"/>
            <a:ext cx="7315200" cy="759328"/>
          </a:xfrm>
          <a:prstGeom prst="rect">
            <a:avLst/>
          </a:prstGeom>
          <a:solidFill>
            <a:srgbClr val="00263D">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C5D6A6D-7588-37F5-A309-CEEF324CC75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576383" y="1630642"/>
            <a:ext cx="3638584" cy="2427077"/>
          </a:xfrm>
          <a:prstGeom prst="rect">
            <a:avLst/>
          </a:prstGeom>
        </p:spPr>
      </p:pic>
      <p:sp>
        <p:nvSpPr>
          <p:cNvPr id="22" name="TextBox 21">
            <a:extLst>
              <a:ext uri="{FF2B5EF4-FFF2-40B4-BE49-F238E27FC236}">
                <a16:creationId xmlns:a16="http://schemas.microsoft.com/office/drawing/2014/main" id="{DD3984DD-B405-6644-46AA-DD336C02AB92}"/>
              </a:ext>
            </a:extLst>
          </p:cNvPr>
          <p:cNvSpPr txBox="1"/>
          <p:nvPr/>
        </p:nvSpPr>
        <p:spPr>
          <a:xfrm>
            <a:off x="0" y="887209"/>
            <a:ext cx="7315200" cy="553998"/>
          </a:xfrm>
          <a:prstGeom prst="rect">
            <a:avLst/>
          </a:prstGeom>
          <a:noFill/>
        </p:spPr>
        <p:txBody>
          <a:bodyPr wrap="square" rtlCol="0">
            <a:spAutoFit/>
          </a:bodyPr>
          <a:lstStyle/>
          <a:p>
            <a:pPr algn="ctr"/>
            <a:r>
              <a:rPr lang="en-US" b="1" dirty="0">
                <a:latin typeface="Century Gothic" panose="020B0502020202020204" pitchFamily="34" charset="0"/>
              </a:rPr>
              <a:t>162 Cypress Preserve Boulevard</a:t>
            </a:r>
          </a:p>
          <a:p>
            <a:pPr algn="ctr"/>
            <a:r>
              <a:rPr lang="en-US" sz="1200" dirty="0">
                <a:latin typeface="Century Gothic" panose="020B0502020202020204" pitchFamily="34" charset="0"/>
              </a:rPr>
              <a:t>Cypress Preserve | Moncks Corner, SC 29461 | MLS# 24000254 | $475,000</a:t>
            </a:r>
          </a:p>
        </p:txBody>
      </p:sp>
      <p:sp>
        <p:nvSpPr>
          <p:cNvPr id="23" name="TextBox 22">
            <a:extLst>
              <a:ext uri="{FF2B5EF4-FFF2-40B4-BE49-F238E27FC236}">
                <a16:creationId xmlns:a16="http://schemas.microsoft.com/office/drawing/2014/main" id="{D8763015-FA08-8EBB-CDF8-FE512DFB20C6}"/>
              </a:ext>
            </a:extLst>
          </p:cNvPr>
          <p:cNvSpPr txBox="1"/>
          <p:nvPr/>
        </p:nvSpPr>
        <p:spPr>
          <a:xfrm>
            <a:off x="100234" y="1630642"/>
            <a:ext cx="3382114" cy="3647152"/>
          </a:xfrm>
          <a:prstGeom prst="rect">
            <a:avLst/>
          </a:prstGeom>
          <a:noFill/>
        </p:spPr>
        <p:txBody>
          <a:bodyPr wrap="square" rtlCol="0">
            <a:spAutoFit/>
          </a:bodyPr>
          <a:lstStyle/>
          <a:p>
            <a:r>
              <a:rPr lang="en-US" sz="1050" dirty="0">
                <a:solidFill>
                  <a:schemeClr val="tx2">
                    <a:lumMod val="75000"/>
                  </a:schemeClr>
                </a:solidFill>
                <a:latin typeface="Century Gothic" panose="020B0502020202020204" pitchFamily="34" charset="0"/>
              </a:rPr>
              <a:t>Welcome to the new community of Cypress Preserve and a 2022 New Construction Home. The Eastland model is a 3 Story home showcasing beauty and excellence in design and architecture. Front door entry reveals a grand foyer and laminate hardwood that travels through the first floor. A bonus room with French doors is currently used as a home gym and you have an instant visual of the open concept living/dining/kitchen. Quartz counter tops and huge island are showcased in the kitchen with tile backsplash and stainless appliances. Second floor has a loft, master bedroom with 5 ft walk in shower with tile surround and dual vanity. 3 additional bedrooms with separate bath with dual vanity. Go up to third floor and experience a living space, additional bedroom and bathroom! With acceptable offer, sellers will convey furniture the buyer may desire. Sectional in living room is oversized and was custom ordered for this space. Great opportunity to purchase a new home and new furniture!</a:t>
            </a:r>
            <a:endParaRPr lang="en-US" sz="1050" i="1" dirty="0">
              <a:solidFill>
                <a:srgbClr val="FF0000"/>
              </a:solidFill>
              <a:latin typeface="Century Gothic" panose="020B0502020202020204" pitchFamily="34" charset="0"/>
            </a:endParaRPr>
          </a:p>
        </p:txBody>
      </p:sp>
      <p:pic>
        <p:nvPicPr>
          <p:cNvPr id="30" name="Graphic 29" descr="Bed outline">
            <a:extLst>
              <a:ext uri="{FF2B5EF4-FFF2-40B4-BE49-F238E27FC236}">
                <a16:creationId xmlns:a16="http://schemas.microsoft.com/office/drawing/2014/main" id="{2D592BF3-0054-425C-4C4C-5235A4021F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7188" y="5348063"/>
            <a:ext cx="914400" cy="914400"/>
          </a:xfrm>
          <a:prstGeom prst="rect">
            <a:avLst/>
          </a:prstGeom>
        </p:spPr>
      </p:pic>
      <p:pic>
        <p:nvPicPr>
          <p:cNvPr id="36" name="Graphic 35" descr="Bathtub outline">
            <a:extLst>
              <a:ext uri="{FF2B5EF4-FFF2-40B4-BE49-F238E27FC236}">
                <a16:creationId xmlns:a16="http://schemas.microsoft.com/office/drawing/2014/main" id="{CC1CDCA4-8858-C016-714E-F0D7C66F7BF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24788" y="5348063"/>
            <a:ext cx="914400" cy="914400"/>
          </a:xfrm>
          <a:prstGeom prst="rect">
            <a:avLst/>
          </a:prstGeom>
        </p:spPr>
      </p:pic>
      <p:pic>
        <p:nvPicPr>
          <p:cNvPr id="40" name="Graphic 39" descr="House outline">
            <a:extLst>
              <a:ext uri="{FF2B5EF4-FFF2-40B4-BE49-F238E27FC236}">
                <a16:creationId xmlns:a16="http://schemas.microsoft.com/office/drawing/2014/main" id="{51899404-96FC-56B1-8E2E-0F815F995CB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87188" y="6644587"/>
            <a:ext cx="914400" cy="914400"/>
          </a:xfrm>
          <a:prstGeom prst="rect">
            <a:avLst/>
          </a:prstGeom>
        </p:spPr>
      </p:pic>
      <p:pic>
        <p:nvPicPr>
          <p:cNvPr id="42" name="Graphic 41" descr="Map with pin outline">
            <a:hlinkClick r:id="rId15"/>
            <a:extLst>
              <a:ext uri="{FF2B5EF4-FFF2-40B4-BE49-F238E27FC236}">
                <a16:creationId xmlns:a16="http://schemas.microsoft.com/office/drawing/2014/main" id="{9E93B68B-C1A9-9375-E0EB-E176261F4DA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395195" y="6336931"/>
            <a:ext cx="914400" cy="914400"/>
          </a:xfrm>
          <a:prstGeom prst="rect">
            <a:avLst/>
          </a:prstGeom>
        </p:spPr>
      </p:pic>
      <p:sp>
        <p:nvSpPr>
          <p:cNvPr id="43" name="TextBox 42">
            <a:extLst>
              <a:ext uri="{FF2B5EF4-FFF2-40B4-BE49-F238E27FC236}">
                <a16:creationId xmlns:a16="http://schemas.microsoft.com/office/drawing/2014/main" id="{D4C591AC-2438-E913-A825-77908D86B2CE}"/>
              </a:ext>
            </a:extLst>
          </p:cNvPr>
          <p:cNvSpPr txBox="1"/>
          <p:nvPr/>
        </p:nvSpPr>
        <p:spPr>
          <a:xfrm>
            <a:off x="387188" y="6137407"/>
            <a:ext cx="914400" cy="253916"/>
          </a:xfrm>
          <a:prstGeom prst="rect">
            <a:avLst/>
          </a:prstGeom>
          <a:noFill/>
        </p:spPr>
        <p:txBody>
          <a:bodyPr wrap="square" rtlCol="0">
            <a:spAutoFit/>
          </a:bodyPr>
          <a:lstStyle/>
          <a:p>
            <a:pPr algn="ctr"/>
            <a:r>
              <a:rPr lang="en-US" sz="1000" dirty="0">
                <a:latin typeface="Century Gothic" panose="020B0502020202020204" pitchFamily="34" charset="0"/>
              </a:rPr>
              <a:t>5 Bedroom</a:t>
            </a:r>
          </a:p>
        </p:txBody>
      </p:sp>
      <p:sp>
        <p:nvSpPr>
          <p:cNvPr id="44" name="TextBox 43">
            <a:extLst>
              <a:ext uri="{FF2B5EF4-FFF2-40B4-BE49-F238E27FC236}">
                <a16:creationId xmlns:a16="http://schemas.microsoft.com/office/drawing/2014/main" id="{D12416FB-7A46-9EF9-5C4C-26BC10F06A45}"/>
              </a:ext>
            </a:extLst>
          </p:cNvPr>
          <p:cNvSpPr txBox="1"/>
          <p:nvPr/>
        </p:nvSpPr>
        <p:spPr>
          <a:xfrm>
            <a:off x="2124788" y="6137407"/>
            <a:ext cx="914400" cy="246221"/>
          </a:xfrm>
          <a:prstGeom prst="rect">
            <a:avLst/>
          </a:prstGeom>
          <a:noFill/>
        </p:spPr>
        <p:txBody>
          <a:bodyPr wrap="square" rtlCol="0">
            <a:spAutoFit/>
          </a:bodyPr>
          <a:lstStyle/>
          <a:p>
            <a:pPr algn="ctr"/>
            <a:r>
              <a:rPr lang="en-US" sz="1000" dirty="0">
                <a:latin typeface="Century Gothic" panose="020B0502020202020204" pitchFamily="34" charset="0"/>
              </a:rPr>
              <a:t>3½ Bath</a:t>
            </a:r>
          </a:p>
        </p:txBody>
      </p:sp>
      <p:sp>
        <p:nvSpPr>
          <p:cNvPr id="45" name="TextBox 44">
            <a:extLst>
              <a:ext uri="{FF2B5EF4-FFF2-40B4-BE49-F238E27FC236}">
                <a16:creationId xmlns:a16="http://schemas.microsoft.com/office/drawing/2014/main" id="{1893CBAC-0EC5-3381-B920-BC41A896BDF3}"/>
              </a:ext>
            </a:extLst>
          </p:cNvPr>
          <p:cNvSpPr txBox="1"/>
          <p:nvPr/>
        </p:nvSpPr>
        <p:spPr>
          <a:xfrm>
            <a:off x="387188" y="7474202"/>
            <a:ext cx="914400" cy="246221"/>
          </a:xfrm>
          <a:prstGeom prst="rect">
            <a:avLst/>
          </a:prstGeom>
          <a:noFill/>
        </p:spPr>
        <p:txBody>
          <a:bodyPr wrap="square" rtlCol="0">
            <a:spAutoFit/>
          </a:bodyPr>
          <a:lstStyle/>
          <a:p>
            <a:pPr algn="ctr"/>
            <a:r>
              <a:rPr lang="en-US" sz="1000" dirty="0">
                <a:latin typeface="Century Gothic" panose="020B0502020202020204" pitchFamily="34" charset="0"/>
              </a:rPr>
              <a:t>3,272 sf</a:t>
            </a:r>
          </a:p>
        </p:txBody>
      </p:sp>
      <p:sp>
        <p:nvSpPr>
          <p:cNvPr id="46" name="TextBox 45">
            <a:extLst>
              <a:ext uri="{FF2B5EF4-FFF2-40B4-BE49-F238E27FC236}">
                <a16:creationId xmlns:a16="http://schemas.microsoft.com/office/drawing/2014/main" id="{F36D4C59-5529-8BD0-42E0-3B96BF45AEAF}"/>
              </a:ext>
            </a:extLst>
          </p:cNvPr>
          <p:cNvSpPr txBox="1"/>
          <p:nvPr/>
        </p:nvSpPr>
        <p:spPr>
          <a:xfrm>
            <a:off x="1968582" y="7474202"/>
            <a:ext cx="1226812" cy="246221"/>
          </a:xfrm>
          <a:prstGeom prst="rect">
            <a:avLst/>
          </a:prstGeom>
          <a:noFill/>
        </p:spPr>
        <p:txBody>
          <a:bodyPr wrap="square" rtlCol="0">
            <a:spAutoFit/>
          </a:bodyPr>
          <a:lstStyle/>
          <a:p>
            <a:pPr algn="ctr"/>
            <a:r>
              <a:rPr lang="en-US" sz="1000" dirty="0">
                <a:latin typeface="Century Gothic" panose="020B0502020202020204" pitchFamily="34" charset="0"/>
              </a:rPr>
              <a:t>Virtual Tour</a:t>
            </a:r>
          </a:p>
        </p:txBody>
      </p:sp>
      <p:sp>
        <p:nvSpPr>
          <p:cNvPr id="48" name="Diagonal Stripe 47">
            <a:extLst>
              <a:ext uri="{FF2B5EF4-FFF2-40B4-BE49-F238E27FC236}">
                <a16:creationId xmlns:a16="http://schemas.microsoft.com/office/drawing/2014/main" id="{3C6295BC-1EBA-8562-112D-612FE6151E77}"/>
              </a:ext>
            </a:extLst>
          </p:cNvPr>
          <p:cNvSpPr/>
          <p:nvPr/>
        </p:nvSpPr>
        <p:spPr>
          <a:xfrm rot="5400000">
            <a:off x="5486400" y="0"/>
            <a:ext cx="1828800" cy="1828800"/>
          </a:xfrm>
          <a:prstGeom prst="diagStripe">
            <a:avLst/>
          </a:prstGeom>
          <a:solidFill>
            <a:srgbClr val="FFFF00"/>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TextBox 48">
            <a:extLst>
              <a:ext uri="{FF2B5EF4-FFF2-40B4-BE49-F238E27FC236}">
                <a16:creationId xmlns:a16="http://schemas.microsoft.com/office/drawing/2014/main" id="{3043A38B-2B39-FFEC-513D-CA379851ECAC}"/>
              </a:ext>
            </a:extLst>
          </p:cNvPr>
          <p:cNvSpPr txBox="1"/>
          <p:nvPr/>
        </p:nvSpPr>
        <p:spPr>
          <a:xfrm rot="2722186">
            <a:off x="5595634" y="203458"/>
            <a:ext cx="1915795" cy="830997"/>
          </a:xfrm>
          <a:prstGeom prst="rect">
            <a:avLst/>
          </a:prstGeom>
          <a:noFill/>
        </p:spPr>
        <p:txBody>
          <a:bodyPr wrap="square" rtlCol="0">
            <a:spAutoFit/>
          </a:bodyPr>
          <a:lstStyle/>
          <a:p>
            <a:pPr algn="ctr"/>
            <a:r>
              <a:rPr lang="en-US" sz="2400" dirty="0">
                <a:solidFill>
                  <a:srgbClr val="00263D"/>
                </a:solidFill>
                <a:latin typeface="Fave Script Bold Pro" pitchFamily="2" charset="0"/>
              </a:rPr>
              <a:t>3 Story New Construction Home</a:t>
            </a:r>
          </a:p>
        </p:txBody>
      </p:sp>
      <p:pic>
        <p:nvPicPr>
          <p:cNvPr id="2" name="Picture 4">
            <a:extLst>
              <a:ext uri="{FF2B5EF4-FFF2-40B4-BE49-F238E27FC236}">
                <a16:creationId xmlns:a16="http://schemas.microsoft.com/office/drawing/2014/main" id="{9AA4E59F-50EE-0050-B90A-8AE253EBE50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33685" b="28293"/>
          <a:stretch/>
        </p:blipFill>
        <p:spPr bwMode="auto">
          <a:xfrm>
            <a:off x="0" y="-78740"/>
            <a:ext cx="2347133" cy="8924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CDEE222-7BCD-1FA1-AB5C-B6BA4D3E2864}"/>
              </a:ext>
            </a:extLst>
          </p:cNvPr>
          <p:cNvSpPr/>
          <p:nvPr/>
        </p:nvSpPr>
        <p:spPr>
          <a:xfrm>
            <a:off x="0" y="8101585"/>
            <a:ext cx="7315200" cy="1042415"/>
          </a:xfrm>
          <a:prstGeom prst="rect">
            <a:avLst/>
          </a:prstGeom>
          <a:solidFill>
            <a:srgbClr val="15608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B93CEEB-F0DC-1C83-3CED-8A3A27876AD4}"/>
              </a:ext>
            </a:extLst>
          </p:cNvPr>
          <p:cNvSpPr txBox="1"/>
          <p:nvPr/>
        </p:nvSpPr>
        <p:spPr>
          <a:xfrm>
            <a:off x="1" y="8199599"/>
            <a:ext cx="2987638" cy="846386"/>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rPr>
              <a:t>Connie White, Broker</a:t>
            </a:r>
          </a:p>
          <a:p>
            <a:pPr algn="ctr"/>
            <a:r>
              <a:rPr lang="en-US" sz="1100" dirty="0">
                <a:solidFill>
                  <a:schemeClr val="bg1"/>
                </a:solidFill>
                <a:latin typeface="Century Gothic" panose="020B0502020202020204" pitchFamily="34" charset="0"/>
              </a:rPr>
              <a:t>843-532-3356</a:t>
            </a:r>
          </a:p>
          <a:p>
            <a:pPr algn="ctr"/>
            <a:r>
              <a:rPr lang="en-US" sz="1100" dirty="0">
                <a:solidFill>
                  <a:schemeClr val="bg1"/>
                </a:solidFill>
                <a:latin typeface="Century Gothic" panose="020B0502020202020204" pitchFamily="34" charset="0"/>
              </a:rPr>
              <a:t>connie@conniewhiteteam.com</a:t>
            </a:r>
          </a:p>
          <a:p>
            <a:pPr algn="ctr"/>
            <a:r>
              <a:rPr lang="en-US" sz="1100" dirty="0">
                <a:solidFill>
                  <a:schemeClr val="bg1"/>
                </a:solidFill>
                <a:latin typeface="Century Gothic" panose="020B0502020202020204" pitchFamily="34" charset="0"/>
              </a:rPr>
              <a:t>conniewhiterealestate.com</a:t>
            </a:r>
          </a:p>
        </p:txBody>
      </p:sp>
      <p:sp>
        <p:nvSpPr>
          <p:cNvPr id="26" name="TextBox 25">
            <a:extLst>
              <a:ext uri="{FF2B5EF4-FFF2-40B4-BE49-F238E27FC236}">
                <a16:creationId xmlns:a16="http://schemas.microsoft.com/office/drawing/2014/main" id="{4B0F468A-3D8F-8ED4-217A-219D339E8E90}"/>
              </a:ext>
            </a:extLst>
          </p:cNvPr>
          <p:cNvSpPr txBox="1"/>
          <p:nvPr/>
        </p:nvSpPr>
        <p:spPr>
          <a:xfrm>
            <a:off x="4327561" y="8322710"/>
            <a:ext cx="2987639" cy="600164"/>
          </a:xfrm>
          <a:prstGeom prst="rect">
            <a:avLst/>
          </a:prstGeom>
          <a:noFill/>
        </p:spPr>
        <p:txBody>
          <a:bodyPr wrap="square" rtlCol="0">
            <a:spAutoFit/>
          </a:bodyPr>
          <a:lstStyle/>
          <a:p>
            <a:pPr algn="ctr"/>
            <a:r>
              <a:rPr lang="en-US" sz="1100" dirty="0">
                <a:solidFill>
                  <a:schemeClr val="bg1"/>
                </a:solidFill>
                <a:latin typeface="Century Gothic" panose="020B0502020202020204" pitchFamily="34" charset="0"/>
              </a:rPr>
              <a:t>Connie White Real Estate &amp; Design, LLC</a:t>
            </a:r>
          </a:p>
          <a:p>
            <a:pPr algn="ctr"/>
            <a:r>
              <a:rPr lang="en-US" sz="1100" dirty="0">
                <a:solidFill>
                  <a:schemeClr val="bg1"/>
                </a:solidFill>
                <a:latin typeface="Century Gothic" panose="020B0502020202020204" pitchFamily="34" charset="0"/>
              </a:rPr>
              <a:t>102 Six Point Court</a:t>
            </a:r>
          </a:p>
          <a:p>
            <a:pPr algn="ctr"/>
            <a:r>
              <a:rPr lang="en-US" sz="1100" dirty="0">
                <a:solidFill>
                  <a:schemeClr val="bg1"/>
                </a:solidFill>
                <a:latin typeface="Century Gothic" panose="020B0502020202020204" pitchFamily="34" charset="0"/>
              </a:rPr>
              <a:t>Goose Creek, SC 29445</a:t>
            </a:r>
          </a:p>
        </p:txBody>
      </p:sp>
      <p:pic>
        <p:nvPicPr>
          <p:cNvPr id="3" name="Picture 2" descr="Agent Photo">
            <a:extLst>
              <a:ext uri="{FF2B5EF4-FFF2-40B4-BE49-F238E27FC236}">
                <a16:creationId xmlns:a16="http://schemas.microsoft.com/office/drawing/2014/main" id="{8D1999F8-BFE0-2D19-74B4-4F471CDD096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87639" y="8178128"/>
            <a:ext cx="1339922" cy="889329"/>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Images outline">
            <a:hlinkClick r:id="rId20"/>
            <a:extLst>
              <a:ext uri="{FF2B5EF4-FFF2-40B4-BE49-F238E27FC236}">
                <a16:creationId xmlns:a16="http://schemas.microsoft.com/office/drawing/2014/main" id="{B6C2153B-9B3C-81CF-5D7F-A41DD0A1054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100072" y="6644587"/>
            <a:ext cx="914400" cy="914400"/>
          </a:xfrm>
          <a:prstGeom prst="rect">
            <a:avLst/>
          </a:prstGeom>
        </p:spPr>
      </p:pic>
    </p:spTree>
    <p:extLst>
      <p:ext uri="{BB962C8B-B14F-4D97-AF65-F5344CB8AC3E}">
        <p14:creationId xmlns:p14="http://schemas.microsoft.com/office/powerpoint/2010/main" val="15384330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69</TotalTime>
  <Words>244</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Century Gothic</vt:lpstr>
      <vt:lpstr>Fave Script Bold Pro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4</cp:revision>
  <dcterms:created xsi:type="dcterms:W3CDTF">2024-01-16T15:36:01Z</dcterms:created>
  <dcterms:modified xsi:type="dcterms:W3CDTF">2024-01-22T17:04:52Z</dcterms:modified>
</cp:coreProperties>
</file>