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1104" y="133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10/31/2014</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80693" y="4632356"/>
            <a:ext cx="4735383" cy="3894903"/>
          </a:xfrm>
        </p:spPr>
        <p:txBody>
          <a:bodyPr anchor="ctr">
            <a:noAutofit/>
          </a:bodyPr>
          <a:lstStyle/>
          <a:p>
            <a:r>
              <a:rPr lang="en-US" sz="1200" dirty="0">
                <a:effectLst>
                  <a:outerShdw blurRad="38100" dist="38100" dir="2700000" algn="tl">
                    <a:srgbClr val="000000">
                      <a:alpha val="43137"/>
                    </a:srgbClr>
                  </a:outerShdw>
                </a:effectLst>
                <a:latin typeface="Trebuchet MS" panose="020B0603020202020204" pitchFamily="34" charset="0"/>
              </a:rPr>
              <a:t>As you come onto Cedar Island you will notice the caliber of fine homes! This breath taking Southern plantation home is nestled on a double lot, beautifully landscaped and mature trees! The full length wrap around shed roof porch is most inviting. You will immediately notice the massive, upper end metal roof. Hear the rain falling as it puts you to sleep! Entering this recently updated home and you will enjoy the beautiful wood floors, spacious family room with cavernous ceilings. Rock fireplace. A down stairs Master Suite that will leave you impressed. Huge master bath, walk in, sitting room over looking a beautiful back yard. This home just keeps spreading out as you go! Out back is a screened porch and custom, </a:t>
            </a:r>
            <a:r>
              <a:rPr lang="en-US" sz="1200" dirty="0" smtClean="0">
                <a:effectLst>
                  <a:outerShdw blurRad="38100" dist="38100" dir="2700000" algn="tl">
                    <a:srgbClr val="000000">
                      <a:alpha val="43137"/>
                    </a:srgbClr>
                  </a:outerShdw>
                </a:effectLst>
                <a:latin typeface="Trebuchet MS" panose="020B0603020202020204" pitchFamily="34" charset="0"/>
              </a:rPr>
              <a:t>large, composite </a:t>
            </a:r>
            <a:r>
              <a:rPr lang="en-US" sz="1200" dirty="0">
                <a:effectLst>
                  <a:outerShdw blurRad="38100" dist="38100" dir="2700000" algn="tl">
                    <a:srgbClr val="000000">
                      <a:alpha val="43137"/>
                    </a:srgbClr>
                  </a:outerShdw>
                </a:effectLst>
                <a:latin typeface="Trebuchet MS" panose="020B0603020202020204" pitchFamily="34" charset="0"/>
              </a:rPr>
              <a:t>deck area. </a:t>
            </a:r>
            <a:r>
              <a:rPr lang="en-US" sz="1200" dirty="0" smtClean="0">
                <a:effectLst>
                  <a:outerShdw blurRad="38100" dist="38100" dir="2700000" algn="tl">
                    <a:srgbClr val="000000">
                      <a:alpha val="43137"/>
                    </a:srgbClr>
                  </a:outerShdw>
                </a:effectLst>
                <a:latin typeface="Trebuchet MS" panose="020B0603020202020204" pitchFamily="34" charset="0"/>
              </a:rPr>
              <a:t>Upstairs </a:t>
            </a:r>
            <a:r>
              <a:rPr lang="en-US" sz="1200" dirty="0">
                <a:effectLst>
                  <a:outerShdw blurRad="38100" dist="38100" dir="2700000" algn="tl">
                    <a:srgbClr val="000000">
                      <a:alpha val="43137"/>
                    </a:srgbClr>
                  </a:outerShdw>
                </a:effectLst>
                <a:latin typeface="Trebuchet MS" panose="020B0603020202020204" pitchFamily="34" charset="0"/>
              </a:rPr>
              <a:t>is a 18X23 FROG currently used as a craft room. Up stairs there are 2 ample bedrooms, each with in suite bathrooms. The formal dining room can seat 20 plus family and friends! The large kitchen is made for hosting parties. Attached to the 2 car garage is a 13X40 enclosed room housing a custom bass boat or collectors car, workbench, flat screen, a/c unit! Out back is a 18X28 work shop with a 10X18 covered porch. There is a 24X30 storage shed also! The split A/C system, 2 brand new RUDD units. Small community boat ramp use also!</a:t>
            </a:r>
            <a:endParaRPr lang="en-US" sz="1200" dirty="0">
              <a:effectLst>
                <a:outerShdw blurRad="38100" dist="38100" dir="2700000" algn="tl">
                  <a:srgbClr val="000000">
                    <a:alpha val="43137"/>
                  </a:srgbClr>
                </a:outerShdw>
              </a:effectLst>
              <a:latin typeface="Trebuchet MS" panose="020B0603020202020204" pitchFamily="34"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1855"/>
          <a:stretch/>
        </p:blipFill>
        <p:spPr>
          <a:xfrm>
            <a:off x="1755727" y="830996"/>
            <a:ext cx="3803747" cy="2514600"/>
          </a:xfrm>
          <a:prstGeom prst="rect">
            <a:avLst/>
          </a:prstGeom>
          <a:ln w="28575">
            <a:noFill/>
          </a:ln>
        </p:spPr>
      </p:pic>
      <p:sp>
        <p:nvSpPr>
          <p:cNvPr id="2" name="Title 1"/>
          <p:cNvSpPr>
            <a:spLocks noGrp="1"/>
          </p:cNvSpPr>
          <p:nvPr>
            <p:ph type="ctrTitle"/>
          </p:nvPr>
        </p:nvSpPr>
        <p:spPr>
          <a:xfrm>
            <a:off x="1280693" y="3654928"/>
            <a:ext cx="4759541" cy="977428"/>
          </a:xfrm>
        </p:spPr>
        <p:txBody>
          <a:bodyPr anchor="t">
            <a:noAutofit/>
            <a:scene3d>
              <a:camera prst="orthographicFront"/>
              <a:lightRig rig="soft" dir="t">
                <a:rot lat="0" lon="0" rev="17220000"/>
              </a:lightRig>
            </a:scene3d>
            <a:sp3d prstMaterial="softEdge"/>
          </a:bodyPr>
          <a:lstStyle/>
          <a:p>
            <a:r>
              <a:rPr lang="en-US" sz="2400" b="0" dirty="0">
                <a:solidFill>
                  <a:srgbClr val="FFFF00"/>
                </a:solidFill>
                <a:effectLst>
                  <a:outerShdw blurRad="38100" dist="38100" dir="2700000" algn="tl">
                    <a:srgbClr val="000000">
                      <a:alpha val="43137"/>
                    </a:srgbClr>
                  </a:outerShdw>
                </a:effectLst>
                <a:latin typeface="Trebuchet MS" panose="020B0603020202020204" pitchFamily="34" charset="0"/>
              </a:rPr>
              <a:t>1630 Cedar Avenue</a:t>
            </a:r>
            <a:r>
              <a:rPr lang="en-US" sz="20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r>
            <a:br>
              <a:rPr lang="en-US" sz="20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b="0" dirty="0">
                <a:solidFill>
                  <a:srgbClr val="FFFF00"/>
                </a:solidFill>
                <a:effectLst>
                  <a:outerShdw blurRad="38100" dist="38100" dir="2700000" algn="tl">
                    <a:srgbClr val="000000">
                      <a:alpha val="43137"/>
                    </a:srgbClr>
                  </a:outerShdw>
                </a:effectLst>
                <a:latin typeface="Trebuchet MS" panose="020B0603020202020204" pitchFamily="34" charset="0"/>
              </a:rPr>
              <a:t>Moncks Corner, SC 29461</a:t>
            </a:r>
            <a:r>
              <a:rPr lang="en-US" sz="18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r>
            <a:br>
              <a:rPr lang="en-US" sz="18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MLS# </a:t>
            </a:r>
            <a:r>
              <a:rPr lang="en-US" sz="1800" b="0" dirty="0" smtClean="0">
                <a:solidFill>
                  <a:srgbClr val="FFFF00"/>
                </a:solidFill>
                <a:effectLst>
                  <a:outerShdw blurRad="38100" dist="38100" dir="2700000" algn="tl">
                    <a:srgbClr val="000000">
                      <a:alpha val="43137"/>
                    </a:srgbClr>
                  </a:outerShdw>
                </a:effectLst>
                <a:latin typeface="Trebuchet MS" panose="020B0603020202020204" pitchFamily="34" charset="0"/>
              </a:rPr>
              <a:t>1417375 </a:t>
            </a:r>
            <a:r>
              <a:rPr lang="en-US" sz="18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1800" b="0" dirty="0">
                <a:solidFill>
                  <a:srgbClr val="FFFF00"/>
                </a:solidFill>
                <a:effectLst>
                  <a:outerShdw blurRad="38100" dist="38100" dir="2700000" algn="tl">
                    <a:srgbClr val="000000">
                      <a:alpha val="43137"/>
                    </a:srgbClr>
                  </a:outerShdw>
                </a:effectLst>
                <a:latin typeface="Trebuchet MS" panose="020B0603020202020204" pitchFamily="34" charset="0"/>
              </a:rPr>
              <a:t>$400,000</a:t>
            </a:r>
            <a:endParaRPr lang="en-US" sz="18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11005"/>
          <a:stretch/>
        </p:blipFill>
        <p:spPr>
          <a:xfrm>
            <a:off x="0" y="7558543"/>
            <a:ext cx="1291621" cy="968716"/>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b="10816"/>
          <a:stretch/>
        </p:blipFill>
        <p:spPr>
          <a:xfrm>
            <a:off x="6016076" y="7554531"/>
            <a:ext cx="1299124" cy="974343"/>
          </a:xfrm>
          <a:prstGeom prst="rect">
            <a:avLst/>
          </a:prstGeom>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0375"/>
          <a:stretch/>
        </p:blipFill>
        <p:spPr>
          <a:xfrm>
            <a:off x="0" y="4966128"/>
            <a:ext cx="1274965" cy="956224"/>
          </a:xfrm>
          <a:prstGeom prst="rect">
            <a:avLst/>
          </a:prstGeom>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1683"/>
          <a:stretch/>
        </p:blipFill>
        <p:spPr>
          <a:xfrm>
            <a:off x="0" y="6254506"/>
            <a:ext cx="1295844" cy="971883"/>
          </a:xfrm>
          <a:prstGeom prst="rect">
            <a:avLst/>
          </a:prstGeom>
        </p:spPr>
      </p:pic>
      <p:sp>
        <p:nvSpPr>
          <p:cNvPr id="17" name="Rectangle 16"/>
          <p:cNvSpPr/>
          <p:nvPr/>
        </p:nvSpPr>
        <p:spPr>
          <a:xfrm>
            <a:off x="2073001" y="8859411"/>
            <a:ext cx="3137694" cy="1077218"/>
          </a:xfrm>
          <a:prstGeom prst="rect">
            <a:avLst/>
          </a:prstGeom>
        </p:spPr>
        <p:txBody>
          <a:bodyPr wrap="square">
            <a:spAutoFit/>
          </a:bodyPr>
          <a:lstStyle/>
          <a:p>
            <a:pPr algn="ctr"/>
            <a:r>
              <a:rPr lang="en-US" dirty="0" smtClean="0">
                <a:latin typeface="Trebuchet MS" panose="020B0603020202020204" pitchFamily="34" charset="0"/>
              </a:rPr>
              <a:t>Christopher McCormick</a:t>
            </a:r>
            <a:endParaRPr lang="en-US" dirty="0">
              <a:latin typeface="Trebuchet MS" panose="020B0603020202020204" pitchFamily="34" charset="0"/>
            </a:endParaRPr>
          </a:p>
          <a:p>
            <a:pPr algn="ctr"/>
            <a:endParaRPr lang="en-US" sz="1100" dirty="0" smtClean="0">
              <a:latin typeface="Trebuchet MS" panose="020B0603020202020204" pitchFamily="34" charset="0"/>
            </a:endParaRPr>
          </a:p>
          <a:p>
            <a:pPr algn="ctr"/>
            <a:r>
              <a:rPr lang="en-US" sz="1100" dirty="0" smtClean="0">
                <a:latin typeface="Trebuchet MS" panose="020B0603020202020204" pitchFamily="34" charset="0"/>
              </a:rPr>
              <a:t>Office </a:t>
            </a:r>
            <a:r>
              <a:rPr lang="en-US" sz="1100" dirty="0">
                <a:latin typeface="Trebuchet MS" panose="020B0603020202020204" pitchFamily="34" charset="0"/>
              </a:rPr>
              <a:t>- 843-974-6200</a:t>
            </a:r>
          </a:p>
          <a:p>
            <a:pPr algn="ctr"/>
            <a:r>
              <a:rPr lang="en-US" sz="1100" dirty="0">
                <a:latin typeface="Trebuchet MS" panose="020B0603020202020204" pitchFamily="34" charset="0"/>
              </a:rPr>
              <a:t>Cell - </a:t>
            </a:r>
            <a:r>
              <a:rPr lang="en-US" sz="1100" dirty="0" smtClean="0">
                <a:latin typeface="Trebuchet MS" panose="020B0603020202020204" pitchFamily="34" charset="0"/>
              </a:rPr>
              <a:t>843-224-3204</a:t>
            </a:r>
          </a:p>
          <a:p>
            <a:pPr algn="ctr"/>
            <a:r>
              <a:rPr lang="en-US" sz="1100" dirty="0" smtClean="0">
                <a:latin typeface="Trebuchet MS" panose="020B0603020202020204" pitchFamily="34" charset="0"/>
              </a:rPr>
              <a:t>cjmccormick@carolinaone.com</a:t>
            </a:r>
            <a:endParaRPr lang="en-US" sz="1100" dirty="0">
              <a:latin typeface="Trebuchet MS" panose="020B0603020202020204" pitchFamily="34" charset="0"/>
            </a:endParaRP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pic>
        <p:nvPicPr>
          <p:cNvPr id="19" name="Picture 18"/>
          <p:cNvPicPr>
            <a:picLocks noChangeAspect="1"/>
          </p:cNvPicPr>
          <p:nvPr/>
        </p:nvPicPr>
        <p:blipFill rotWithShape="1">
          <a:blip r:embed="rId9">
            <a:extLst>
              <a:ext uri="{28A0092B-C50C-407E-A947-70E740481C1C}">
                <a14:useLocalDpi xmlns:a14="http://schemas.microsoft.com/office/drawing/2010/main" val="0"/>
              </a:ext>
            </a:extLst>
          </a:blip>
          <a:srcRect r="50000"/>
          <a:stretch/>
        </p:blipFill>
        <p:spPr>
          <a:xfrm>
            <a:off x="0" y="830996"/>
            <a:ext cx="1676400" cy="2514600"/>
          </a:xfrm>
          <a:prstGeom prst="rect">
            <a:avLst/>
          </a:prstGeom>
          <a:ln w="19050">
            <a:noFill/>
          </a:ln>
        </p:spPr>
      </p:pic>
      <p:pic>
        <p:nvPicPr>
          <p:cNvPr id="20" name="Picture 19"/>
          <p:cNvPicPr>
            <a:picLocks noChangeAspect="1"/>
          </p:cNvPicPr>
          <p:nvPr/>
        </p:nvPicPr>
        <p:blipFill rotWithShape="1">
          <a:blip r:embed="rId10" cstate="print">
            <a:extLst>
              <a:ext uri="{28A0092B-C50C-407E-A947-70E740481C1C}">
                <a14:useLocalDpi xmlns:a14="http://schemas.microsoft.com/office/drawing/2010/main" val="0"/>
              </a:ext>
            </a:extLst>
          </a:blip>
          <a:srcRect b="11469"/>
          <a:stretch/>
        </p:blipFill>
        <p:spPr>
          <a:xfrm>
            <a:off x="6040234" y="4962892"/>
            <a:ext cx="1274965" cy="956224"/>
          </a:xfrm>
          <a:prstGeom prst="rect">
            <a:avLst/>
          </a:prstGeom>
        </p:spPr>
      </p:pic>
      <p:sp>
        <p:nvSpPr>
          <p:cNvPr id="21" name="Rectangle 20"/>
          <p:cNvSpPr/>
          <p:nvPr/>
        </p:nvSpPr>
        <p:spPr>
          <a:xfrm>
            <a:off x="-1" y="0"/>
            <a:ext cx="7283699" cy="830997"/>
          </a:xfrm>
          <a:prstGeom prst="rect">
            <a:avLst/>
          </a:prstGeom>
        </p:spPr>
        <p:txBody>
          <a:bodyPr wrap="square">
            <a:spAutoFit/>
          </a:bodyPr>
          <a:lstStyle/>
          <a:p>
            <a:pPr algn="ctr"/>
            <a:r>
              <a:rPr lang="en-US" sz="2400" b="1" dirty="0">
                <a:effectLst>
                  <a:outerShdw blurRad="38100" dist="38100" dir="2700000" algn="tl">
                    <a:srgbClr val="000000">
                      <a:alpha val="43137"/>
                    </a:srgbClr>
                  </a:outerShdw>
                </a:effectLst>
              </a:rPr>
              <a:t>Southern Plantation Home on Cedar Island</a:t>
            </a:r>
          </a:p>
          <a:p>
            <a:pPr algn="ctr"/>
            <a:r>
              <a:rPr lang="en-US" sz="2400" b="1" i="1" dirty="0">
                <a:effectLst>
                  <a:outerShdw blurRad="38100" dist="38100" dir="2700000" algn="tl">
                    <a:srgbClr val="000000">
                      <a:alpha val="43137"/>
                    </a:srgbClr>
                  </a:outerShdw>
                </a:effectLst>
              </a:rPr>
              <a:t>REDUCED FOR QUICK SALE!</a:t>
            </a:r>
            <a:endParaRPr lang="en-US" sz="2400" b="1" i="1" dirty="0">
              <a:effectLst>
                <a:outerShdw blurRad="38100" dist="38100" dir="2700000" algn="tl">
                  <a:srgbClr val="000000">
                    <a:alpha val="43137"/>
                  </a:srgbClr>
                </a:outerShdw>
              </a:effectLst>
            </a:endParaRPr>
          </a:p>
        </p:txBody>
      </p:sp>
      <p:pic>
        <p:nvPicPr>
          <p:cNvPr id="22" name="Picture 21"/>
          <p:cNvPicPr>
            <a:picLocks noChangeAspect="1"/>
          </p:cNvPicPr>
          <p:nvPr/>
        </p:nvPicPr>
        <p:blipFill rotWithShape="1">
          <a:blip r:embed="rId11" cstate="print">
            <a:extLst>
              <a:ext uri="{28A0092B-C50C-407E-A947-70E740481C1C}">
                <a14:useLocalDpi xmlns:a14="http://schemas.microsoft.com/office/drawing/2010/main" val="0"/>
              </a:ext>
            </a:extLst>
          </a:blip>
          <a:srcRect b="10234"/>
          <a:stretch/>
        </p:blipFill>
        <p:spPr>
          <a:xfrm>
            <a:off x="6016076" y="6249652"/>
            <a:ext cx="1299124" cy="974343"/>
          </a:xfrm>
          <a:prstGeom prst="rect">
            <a:avLst/>
          </a:prstGeom>
        </p:spPr>
      </p:pic>
      <p:pic>
        <p:nvPicPr>
          <p:cNvPr id="1026" name="Picture 2" descr="http://images2.e-net.com/pruosha/agent/full/21621.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218839" y="8859411"/>
            <a:ext cx="768335" cy="1148867"/>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p:cNvPicPr>
            <a:picLocks noChangeAspect="1"/>
          </p:cNvPicPr>
          <p:nvPr/>
        </p:nvPicPr>
        <p:blipFill rotWithShape="1">
          <a:blip r:embed="rId13">
            <a:extLst>
              <a:ext uri="{28A0092B-C50C-407E-A947-70E740481C1C}">
                <a14:useLocalDpi xmlns:a14="http://schemas.microsoft.com/office/drawing/2010/main" val="0"/>
              </a:ext>
            </a:extLst>
          </a:blip>
          <a:srcRect r="50000"/>
          <a:stretch/>
        </p:blipFill>
        <p:spPr>
          <a:xfrm>
            <a:off x="5638801" y="830997"/>
            <a:ext cx="1676399" cy="2514599"/>
          </a:xfrm>
          <a:prstGeom prst="rect">
            <a:avLst/>
          </a:prstGeom>
          <a:ln w="19050">
            <a:noFill/>
          </a:ln>
        </p:spPr>
      </p:pic>
      <p:pic>
        <p:nvPicPr>
          <p:cNvPr id="25" name="Picture 24"/>
          <p:cNvPicPr>
            <a:picLocks noChangeAspect="1"/>
          </p:cNvPicPr>
          <p:nvPr/>
        </p:nvPicPr>
        <p:blipFill rotWithShape="1">
          <a:blip r:embed="rId14" cstate="print">
            <a:extLst>
              <a:ext uri="{28A0092B-C50C-407E-A947-70E740481C1C}">
                <a14:useLocalDpi xmlns:a14="http://schemas.microsoft.com/office/drawing/2010/main" val="0"/>
              </a:ext>
            </a:extLst>
          </a:blip>
          <a:srcRect b="10896"/>
          <a:stretch/>
        </p:blipFill>
        <p:spPr>
          <a:xfrm>
            <a:off x="0" y="3677750"/>
            <a:ext cx="1274965" cy="956224"/>
          </a:xfrm>
          <a:prstGeom prst="rect">
            <a:avLst/>
          </a:prstGeom>
        </p:spPr>
      </p:pic>
      <p:pic>
        <p:nvPicPr>
          <p:cNvPr id="26" name="Picture 25"/>
          <p:cNvPicPr>
            <a:picLocks noChangeAspect="1"/>
          </p:cNvPicPr>
          <p:nvPr/>
        </p:nvPicPr>
        <p:blipFill rotWithShape="1">
          <a:blip r:embed="rId15" cstate="print">
            <a:extLst>
              <a:ext uri="{28A0092B-C50C-407E-A947-70E740481C1C}">
                <a14:useLocalDpi xmlns:a14="http://schemas.microsoft.com/office/drawing/2010/main" val="0"/>
              </a:ext>
            </a:extLst>
          </a:blip>
          <a:srcRect b="10200"/>
          <a:stretch/>
        </p:blipFill>
        <p:spPr>
          <a:xfrm>
            <a:off x="6040234" y="3676132"/>
            <a:ext cx="1274965" cy="956224"/>
          </a:xfrm>
          <a:prstGeom prst="rect">
            <a:avLst/>
          </a:prstGeom>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77</TotalTime>
  <Words>294</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1630 Cedar Avenue Moncks Corner, SC 29461 MLS# 1417375 ~ $400,000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13</cp:revision>
  <dcterms:created xsi:type="dcterms:W3CDTF">2006-08-16T00:00:00Z</dcterms:created>
  <dcterms:modified xsi:type="dcterms:W3CDTF">2014-10-31T13:52:38Z</dcterms:modified>
</cp:coreProperties>
</file>