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01D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9/29/2015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3175" y="5638801"/>
            <a:ext cx="7772400" cy="4419600"/>
          </a:xfrm>
          <a:prstGeom prst="rect">
            <a:avLst/>
          </a:prstGeom>
          <a:solidFill>
            <a:srgbClr val="701D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40" y="1"/>
            <a:ext cx="7777480" cy="563879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lumMod val="60000"/>
                  <a:lumOff val="40000"/>
                </a:schemeClr>
              </a:solidFill>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2518"/>
            <a:ext cx="7772400" cy="5167246"/>
          </a:xfrm>
          <a:prstGeom prst="rect">
            <a:avLst/>
          </a:prstGeom>
        </p:spPr>
      </p:pic>
      <p:sp>
        <p:nvSpPr>
          <p:cNvPr id="2" name="Title 1"/>
          <p:cNvSpPr>
            <a:spLocks noGrp="1"/>
          </p:cNvSpPr>
          <p:nvPr>
            <p:ph type="ctrTitle"/>
          </p:nvPr>
        </p:nvSpPr>
        <p:spPr>
          <a:xfrm>
            <a:off x="0" y="4168138"/>
            <a:ext cx="7772400" cy="632462"/>
          </a:xfrm>
        </p:spPr>
        <p:txBody>
          <a:bodyPr>
            <a:normAutofit fontScale="90000"/>
          </a:bodyPr>
          <a:lstStyle/>
          <a:p>
            <a:r>
              <a:rPr lang="en-US" dirty="0" smtClean="0">
                <a:solidFill>
                  <a:schemeClr val="bg1"/>
                </a:solidFill>
                <a:effectLst>
                  <a:outerShdw blurRad="38100" dist="38100" dir="2700000" algn="tl">
                    <a:srgbClr val="000000">
                      <a:alpha val="43137"/>
                    </a:srgbClr>
                  </a:outerShdw>
                </a:effectLst>
                <a:latin typeface="AR DECODE" panose="02000000000000000000" pitchFamily="2" charset="0"/>
              </a:rPr>
              <a:t>Updated &amp; Upgraded</a:t>
            </a:r>
            <a:endParaRPr lang="en-US" dirty="0">
              <a:solidFill>
                <a:schemeClr val="bg1"/>
              </a:solidFill>
              <a:effectLst>
                <a:outerShdw blurRad="38100" dist="38100" dir="2700000" algn="tl">
                  <a:srgbClr val="000000">
                    <a:alpha val="43137"/>
                  </a:srgbClr>
                </a:outerShdw>
              </a:effectLst>
              <a:latin typeface="AR DECODE" panose="02000000000000000000" pitchFamily="2" charset="0"/>
            </a:endParaRPr>
          </a:p>
        </p:txBody>
      </p:sp>
      <p:sp>
        <p:nvSpPr>
          <p:cNvPr id="3" name="Subtitle 2"/>
          <p:cNvSpPr>
            <a:spLocks noGrp="1"/>
          </p:cNvSpPr>
          <p:nvPr>
            <p:ph type="subTitle" idx="1"/>
          </p:nvPr>
        </p:nvSpPr>
        <p:spPr>
          <a:xfrm>
            <a:off x="0" y="5712175"/>
            <a:ext cx="7772400" cy="2444050"/>
          </a:xfrm>
        </p:spPr>
        <p:txBody>
          <a:bodyPr anchor="ctr">
            <a:noAutofit/>
          </a:bodyPr>
          <a:lstStyle/>
          <a:p>
            <a:r>
              <a:rPr lang="en-US" sz="1300" dirty="0">
                <a:solidFill>
                  <a:schemeClr val="bg1"/>
                </a:solidFill>
              </a:rPr>
              <a:t>Check out this RENOVATED, beautiful 4 bedroom house in the 29407 zip code, UPDATED and NEW from Top to Bottom, for UNDER $275K! Brand NEW architectural ROOF, NEW WINDOWS, two brand NEW HEIL HVAC systems (one gas and one electric-upstairs/downstairs zoned) including ductwork, new electrical panel, REFINISHED WOOD FLOORS, ceramic tile in the kitchen and baths, NEW KITCHEN CABINETRY, GRANITE COUNTERS, </a:t>
            </a:r>
            <a:r>
              <a:rPr lang="en-US" sz="1300" dirty="0" err="1">
                <a:solidFill>
                  <a:schemeClr val="bg1"/>
                </a:solidFill>
              </a:rPr>
              <a:t>undermount</a:t>
            </a:r>
            <a:r>
              <a:rPr lang="en-US" sz="1300" dirty="0">
                <a:solidFill>
                  <a:schemeClr val="bg1"/>
                </a:solidFill>
              </a:rPr>
              <a:t> sink, BUTCHER BLOCK ISLAND, BRAND NEW GE STAINLESS APPLIANCES including gas range, new carpet in bedrooms, fresh paint throughout. Lots of natural light, huge fenced in yard with mature landscaping, extra wide driveway perfect for parking the boat. It has one bedroom and full bathroom on the ground level, perfect for teenager or mother-in-law suite. Open kitchen/dining/family area great for entertaining. Back covered porch and patio as well. Located on a quiet street in beautiful Ashley Hall Manor, central and close to I-26, 526, downtown Charleston, James Island, Mt Pleasant, the beaches, grocery stores, 10 mins to Avondale, and close to Orange Grove Charter School. NO FLOOD INSURANCE REQUIRED! Come see it today, won't last long!</a:t>
            </a:r>
            <a:endParaRPr lang="en-US" sz="1300" dirty="0">
              <a:solidFill>
                <a:schemeClr val="bg1"/>
              </a:solidFill>
            </a:endParaRPr>
          </a:p>
        </p:txBody>
      </p:sp>
      <p:sp>
        <p:nvSpPr>
          <p:cNvPr id="4" name="Rectangle 3"/>
          <p:cNvSpPr/>
          <p:nvPr/>
        </p:nvSpPr>
        <p:spPr>
          <a:xfrm>
            <a:off x="-3175" y="0"/>
            <a:ext cx="7772400" cy="738664"/>
          </a:xfrm>
          <a:prstGeom prst="rect">
            <a:avLst/>
          </a:prstGeom>
          <a:solidFill>
            <a:srgbClr val="701D2B"/>
          </a:solidFill>
        </p:spPr>
        <p:txBody>
          <a:bodyPr wrap="square">
            <a:spAutoFit/>
          </a:bodyPr>
          <a:lstStyle/>
          <a:p>
            <a:pPr algn="ctr"/>
            <a:r>
              <a:rPr lang="en-US" sz="2400" b="1" dirty="0">
                <a:solidFill>
                  <a:schemeClr val="bg1"/>
                </a:solidFill>
                <a:effectLst>
                  <a:outerShdw blurRad="38100" dist="38100" dir="2700000" algn="tl">
                    <a:srgbClr val="000000">
                      <a:alpha val="43137"/>
                    </a:srgbClr>
                  </a:outerShdw>
                </a:effectLst>
              </a:rPr>
              <a:t>1633 Falmouth </a:t>
            </a:r>
            <a:r>
              <a:rPr lang="en-US" sz="2400" b="1" dirty="0" smtClean="0">
                <a:solidFill>
                  <a:schemeClr val="bg1"/>
                </a:solidFill>
                <a:effectLst>
                  <a:outerShdw blurRad="38100" dist="38100" dir="2700000" algn="tl">
                    <a:srgbClr val="000000">
                      <a:alpha val="43137"/>
                    </a:srgbClr>
                  </a:outerShdw>
                </a:effectLst>
              </a:rPr>
              <a:t>Street</a:t>
            </a:r>
          </a:p>
          <a:p>
            <a:pPr algn="ctr"/>
            <a:r>
              <a:rPr lang="en-US" sz="1800" b="1" dirty="0">
                <a:solidFill>
                  <a:schemeClr val="bg1"/>
                </a:solidFill>
                <a:effectLst>
                  <a:outerShdw blurRad="38100" dist="38100" dir="2700000" algn="tl">
                    <a:srgbClr val="000000">
                      <a:alpha val="43137"/>
                    </a:srgbClr>
                  </a:outerShdw>
                </a:effectLst>
              </a:rPr>
              <a:t>Ashley Hall </a:t>
            </a:r>
            <a:r>
              <a:rPr lang="en-US" sz="1800" b="1" dirty="0" smtClean="0">
                <a:solidFill>
                  <a:schemeClr val="bg1"/>
                </a:solidFill>
                <a:effectLst>
                  <a:outerShdw blurRad="38100" dist="38100" dir="2700000" algn="tl">
                    <a:srgbClr val="000000">
                      <a:alpha val="43137"/>
                    </a:srgbClr>
                  </a:outerShdw>
                </a:effectLst>
              </a:rPr>
              <a:t>Manor :: </a:t>
            </a:r>
            <a:r>
              <a:rPr lang="en-US" sz="1800" b="1" dirty="0" smtClean="0">
                <a:solidFill>
                  <a:schemeClr val="bg1"/>
                </a:solidFill>
                <a:effectLst>
                  <a:outerShdw blurRad="38100" dist="38100" dir="2700000" algn="tl">
                    <a:srgbClr val="000000">
                      <a:alpha val="43137"/>
                    </a:srgbClr>
                  </a:outerShdw>
                </a:effectLst>
              </a:rPr>
              <a:t>Charleston</a:t>
            </a:r>
            <a:r>
              <a:rPr lang="en-US" sz="1800" b="1" dirty="0">
                <a:solidFill>
                  <a:schemeClr val="bg1"/>
                </a:solidFill>
                <a:effectLst>
                  <a:outerShdw blurRad="38100" dist="38100" dir="2700000" algn="tl">
                    <a:srgbClr val="000000">
                      <a:alpha val="43137"/>
                    </a:srgbClr>
                  </a:outerShdw>
                </a:effectLst>
              </a:rPr>
              <a:t>, SC </a:t>
            </a:r>
            <a:r>
              <a:rPr lang="en-US" sz="1800" b="1" dirty="0" smtClean="0">
                <a:solidFill>
                  <a:schemeClr val="bg1"/>
                </a:solidFill>
                <a:effectLst>
                  <a:outerShdw blurRad="38100" dist="38100" dir="2700000" algn="tl">
                    <a:srgbClr val="000000">
                      <a:alpha val="43137"/>
                    </a:srgbClr>
                  </a:outerShdw>
                </a:effectLst>
              </a:rPr>
              <a:t>29407 </a:t>
            </a:r>
            <a:r>
              <a:rPr lang="en-US" sz="1800" b="1" dirty="0" smtClean="0">
                <a:solidFill>
                  <a:schemeClr val="bg1"/>
                </a:solidFill>
                <a:effectLst>
                  <a:outerShdw blurRad="38100" dist="38100" dir="2700000" algn="tl">
                    <a:srgbClr val="000000">
                      <a:alpha val="43137"/>
                    </a:srgbClr>
                  </a:outerShdw>
                </a:effectLst>
              </a:rPr>
              <a:t>:: </a:t>
            </a:r>
            <a:r>
              <a:rPr lang="en-US" sz="1800" b="1" dirty="0">
                <a:solidFill>
                  <a:schemeClr val="bg1"/>
                </a:solidFill>
                <a:effectLst>
                  <a:outerShdw blurRad="38100" dist="38100" dir="2700000" algn="tl">
                    <a:srgbClr val="000000">
                      <a:alpha val="43137"/>
                    </a:srgbClr>
                  </a:outerShdw>
                </a:effectLst>
              </a:rPr>
              <a:t>MLS# 15025296 :: $274,900</a:t>
            </a:r>
            <a:endParaRPr lang="en-US" sz="1800" b="1" dirty="0">
              <a:solidFill>
                <a:srgbClr val="FFFF00"/>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80160" y="4800600"/>
            <a:ext cx="1375410" cy="914400"/>
          </a:xfrm>
          <a:prstGeom prst="rect">
            <a:avLst/>
          </a:prstGeom>
          <a:ln>
            <a:noFill/>
          </a:ln>
          <a:effectLst>
            <a:softEdge rad="112500"/>
          </a:effectLst>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20641" y="4800600"/>
            <a:ext cx="1375410" cy="914400"/>
          </a:xfrm>
          <a:prstGeom prst="rect">
            <a:avLst/>
          </a:prstGeom>
          <a:ln>
            <a:noFill/>
          </a:ln>
          <a:effectLst>
            <a:softEdge rad="112500"/>
          </a:effectLst>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00800" y="4800600"/>
            <a:ext cx="1375410" cy="914400"/>
          </a:xfrm>
          <a:prstGeom prst="rect">
            <a:avLst/>
          </a:prstGeom>
          <a:ln>
            <a:noFill/>
          </a:ln>
          <a:effectLst>
            <a:softEdge rad="112500"/>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4800600"/>
            <a:ext cx="1375410" cy="914400"/>
          </a:xfrm>
          <a:prstGeom prst="rect">
            <a:avLst/>
          </a:prstGeom>
          <a:ln>
            <a:noFill/>
          </a:ln>
          <a:effectLst>
            <a:softEdge rad="112500"/>
          </a:effectLst>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840481" y="4800600"/>
            <a:ext cx="1375410" cy="914400"/>
          </a:xfrm>
          <a:prstGeom prst="rect">
            <a:avLst/>
          </a:prstGeom>
          <a:ln>
            <a:noFill/>
          </a:ln>
          <a:effectLst>
            <a:softEdge rad="112500"/>
          </a:effectLst>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560321" y="4800600"/>
            <a:ext cx="1375410" cy="914400"/>
          </a:xfrm>
          <a:prstGeom prst="rect">
            <a:avLst/>
          </a:prstGeom>
          <a:ln>
            <a:noFill/>
          </a:ln>
          <a:effectLst>
            <a:softEdge rad="112500"/>
          </a:effectLst>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4356" y="9143999"/>
            <a:ext cx="611506" cy="914401"/>
          </a:xfrm>
          <a:prstGeom prst="rect">
            <a:avLst/>
          </a:prstGeom>
        </p:spPr>
      </p:pic>
      <p:sp>
        <p:nvSpPr>
          <p:cNvPr id="16" name="Rectangle 15"/>
          <p:cNvSpPr/>
          <p:nvPr/>
        </p:nvSpPr>
        <p:spPr>
          <a:xfrm>
            <a:off x="1943100" y="9201090"/>
            <a:ext cx="3886200" cy="800219"/>
          </a:xfrm>
          <a:prstGeom prst="rect">
            <a:avLst/>
          </a:prstGeom>
        </p:spPr>
        <p:txBody>
          <a:bodyPr>
            <a:spAutoFit/>
          </a:bodyPr>
          <a:lstStyle/>
          <a:p>
            <a:pPr algn="ctr"/>
            <a:r>
              <a:rPr lang="en-US" sz="1800" dirty="0">
                <a:solidFill>
                  <a:schemeClr val="bg1"/>
                </a:solidFill>
                <a:effectLst>
                  <a:outerShdw blurRad="38100" dist="38100" dir="2700000" algn="tl">
                    <a:srgbClr val="000000">
                      <a:alpha val="43137"/>
                    </a:srgbClr>
                  </a:outerShdw>
                </a:effectLst>
              </a:rPr>
              <a:t>Scott Baskin </a:t>
            </a:r>
            <a:endParaRPr lang="en-US" sz="1800" dirty="0" smtClean="0">
              <a:solidFill>
                <a:schemeClr val="bg1"/>
              </a:solidFill>
              <a:effectLst>
                <a:outerShdw blurRad="38100" dist="38100" dir="2700000" algn="tl">
                  <a:srgbClr val="000000">
                    <a:alpha val="43137"/>
                  </a:srgbClr>
                </a:outerShdw>
              </a:effectLst>
            </a:endParaRPr>
          </a:p>
          <a:p>
            <a:pPr algn="ctr"/>
            <a:r>
              <a:rPr lang="en-US" sz="1400" dirty="0" smtClean="0">
                <a:solidFill>
                  <a:schemeClr val="bg1"/>
                </a:solidFill>
                <a:effectLst>
                  <a:outerShdw blurRad="38100" dist="38100" dir="2700000" algn="tl">
                    <a:srgbClr val="000000">
                      <a:alpha val="43137"/>
                    </a:srgbClr>
                  </a:outerShdw>
                </a:effectLst>
              </a:rPr>
              <a:t>843-324-4139 </a:t>
            </a:r>
            <a:r>
              <a:rPr lang="en-US" sz="1400" dirty="0">
                <a:solidFill>
                  <a:schemeClr val="bg1"/>
                </a:solidFill>
                <a:effectLst>
                  <a:outerShdw blurRad="38100" dist="38100" dir="2700000" algn="tl">
                    <a:srgbClr val="000000">
                      <a:alpha val="43137"/>
                    </a:srgbClr>
                  </a:outerShdw>
                </a:effectLst>
              </a:rPr>
              <a:t>M | 843-972-2400 O </a:t>
            </a:r>
            <a:r>
              <a:rPr lang="en-US" sz="1400" dirty="0" smtClean="0">
                <a:solidFill>
                  <a:schemeClr val="bg1"/>
                </a:solidFill>
                <a:effectLst>
                  <a:outerShdw blurRad="38100" dist="38100" dir="2700000" algn="tl">
                    <a:srgbClr val="000000">
                      <a:alpha val="43137"/>
                    </a:srgbClr>
                  </a:outerShdw>
                </a:effectLst>
              </a:rPr>
              <a:t>scott.r.baskin@gmail.com | </a:t>
            </a:r>
            <a:r>
              <a:rPr lang="en-US" sz="1400" dirty="0">
                <a:solidFill>
                  <a:schemeClr val="bg1"/>
                </a:solidFill>
                <a:effectLst>
                  <a:outerShdw blurRad="38100" dist="38100" dir="2700000" algn="tl">
                    <a:srgbClr val="000000">
                      <a:alpha val="43137"/>
                    </a:srgbClr>
                  </a:outerShdw>
                </a:effectLst>
              </a:rPr>
              <a:t>www.scottbaskin.com</a:t>
            </a:r>
          </a:p>
        </p:txBody>
      </p:sp>
      <p:sp>
        <p:nvSpPr>
          <p:cNvPr id="17" name="Rectangle 16"/>
          <p:cNvSpPr/>
          <p:nvPr/>
        </p:nvSpPr>
        <p:spPr>
          <a:xfrm>
            <a:off x="5584501" y="9301117"/>
            <a:ext cx="2173590" cy="600164"/>
          </a:xfrm>
          <a:prstGeom prst="rect">
            <a:avLst/>
          </a:prstGeom>
        </p:spPr>
        <p:txBody>
          <a:bodyPr wrap="square">
            <a:spAutoFit/>
          </a:bodyPr>
          <a:lstStyle/>
          <a:p>
            <a:pPr algn="r"/>
            <a:r>
              <a:rPr lang="en-US" sz="1100" dirty="0">
                <a:solidFill>
                  <a:schemeClr val="bg1"/>
                </a:solidFill>
                <a:effectLst>
                  <a:outerShdw blurRad="38100" dist="38100" dir="2700000" algn="tl">
                    <a:srgbClr val="000000">
                      <a:alpha val="43137"/>
                    </a:srgbClr>
                  </a:outerShdw>
                </a:effectLst>
              </a:rPr>
              <a:t>RE/MAX Advanced Realty </a:t>
            </a:r>
            <a:endParaRPr lang="en-US" sz="1100" dirty="0" smtClean="0">
              <a:solidFill>
                <a:schemeClr val="bg1"/>
              </a:solidFill>
              <a:effectLst>
                <a:outerShdw blurRad="38100" dist="38100" dir="2700000" algn="tl">
                  <a:srgbClr val="000000">
                    <a:alpha val="43137"/>
                  </a:srgbClr>
                </a:outerShdw>
              </a:effectLst>
            </a:endParaRPr>
          </a:p>
          <a:p>
            <a:pPr algn="r"/>
            <a:r>
              <a:rPr lang="en-US" sz="1100" dirty="0" smtClean="0">
                <a:solidFill>
                  <a:schemeClr val="bg1"/>
                </a:solidFill>
                <a:effectLst>
                  <a:outerShdw blurRad="38100" dist="38100" dir="2700000" algn="tl">
                    <a:srgbClr val="000000">
                      <a:alpha val="43137"/>
                    </a:srgbClr>
                  </a:outerShdw>
                </a:effectLst>
              </a:rPr>
              <a:t>311 </a:t>
            </a:r>
            <a:r>
              <a:rPr lang="en-US" sz="1100" dirty="0">
                <a:solidFill>
                  <a:schemeClr val="bg1"/>
                </a:solidFill>
                <a:effectLst>
                  <a:outerShdw blurRad="38100" dist="38100" dir="2700000" algn="tl">
                    <a:srgbClr val="000000">
                      <a:alpha val="43137"/>
                    </a:srgbClr>
                  </a:outerShdw>
                </a:effectLst>
              </a:rPr>
              <a:t>Johnnie </a:t>
            </a:r>
            <a:r>
              <a:rPr lang="en-US" sz="1100" dirty="0" err="1">
                <a:solidFill>
                  <a:schemeClr val="bg1"/>
                </a:solidFill>
                <a:effectLst>
                  <a:outerShdw blurRad="38100" dist="38100" dir="2700000" algn="tl">
                    <a:srgbClr val="000000">
                      <a:alpha val="43137"/>
                    </a:srgbClr>
                  </a:outerShdw>
                </a:effectLst>
              </a:rPr>
              <a:t>Dodds</a:t>
            </a:r>
            <a:r>
              <a:rPr lang="en-US" sz="1100" dirty="0">
                <a:solidFill>
                  <a:schemeClr val="bg1"/>
                </a:solidFill>
                <a:effectLst>
                  <a:outerShdw blurRad="38100" dist="38100" dir="2700000" algn="tl">
                    <a:srgbClr val="000000">
                      <a:alpha val="43137"/>
                    </a:srgbClr>
                  </a:outerShdw>
                </a:effectLst>
              </a:rPr>
              <a:t> Blvd </a:t>
            </a:r>
            <a:endParaRPr lang="en-US" sz="1100" dirty="0" smtClean="0">
              <a:solidFill>
                <a:schemeClr val="bg1"/>
              </a:solidFill>
              <a:effectLst>
                <a:outerShdw blurRad="38100" dist="38100" dir="2700000" algn="tl">
                  <a:srgbClr val="000000">
                    <a:alpha val="43137"/>
                  </a:srgbClr>
                </a:outerShdw>
              </a:effectLst>
            </a:endParaRPr>
          </a:p>
          <a:p>
            <a:pPr algn="r"/>
            <a:r>
              <a:rPr lang="en-US" sz="1100" dirty="0" smtClean="0">
                <a:solidFill>
                  <a:schemeClr val="bg1"/>
                </a:solidFill>
                <a:effectLst>
                  <a:outerShdw blurRad="38100" dist="38100" dir="2700000" algn="tl">
                    <a:srgbClr val="000000">
                      <a:alpha val="43137"/>
                    </a:srgbClr>
                  </a:outerShdw>
                </a:effectLst>
              </a:rPr>
              <a:t>Mt </a:t>
            </a:r>
            <a:r>
              <a:rPr lang="en-US" sz="1100" dirty="0">
                <a:solidFill>
                  <a:schemeClr val="bg1"/>
                </a:solidFill>
                <a:effectLst>
                  <a:outerShdw blurRad="38100" dist="38100" dir="2700000" algn="tl">
                    <a:srgbClr val="000000">
                      <a:alpha val="43137"/>
                    </a:srgbClr>
                  </a:outerShdw>
                </a:effectLst>
              </a:rPr>
              <a:t>Pleasant, SC 29464</a:t>
            </a:r>
          </a:p>
        </p:txBody>
      </p:sp>
      <p:sp>
        <p:nvSpPr>
          <p:cNvPr id="18" name="Down Ribbon 17"/>
          <p:cNvSpPr/>
          <p:nvPr/>
        </p:nvSpPr>
        <p:spPr>
          <a:xfrm>
            <a:off x="1872693" y="-963761"/>
            <a:ext cx="4110119" cy="685800"/>
          </a:xfrm>
          <a:prstGeom prst="ribbon">
            <a:avLst>
              <a:gd name="adj1" fmla="val 16667"/>
              <a:gd name="adj2" fmla="val 70178"/>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a:ln w="12700">
            <a:solidFill>
              <a:schemeClr val="bg2">
                <a:lumMod val="2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i="1" dirty="0">
                <a:solidFill>
                  <a:schemeClr val="tx2">
                    <a:lumMod val="75000"/>
                  </a:schemeClr>
                </a:solidFill>
                <a:effectLst>
                  <a:outerShdw blurRad="38100" dist="38100" dir="2700000" algn="tl">
                    <a:srgbClr val="000000">
                      <a:alpha val="43137"/>
                    </a:srgbClr>
                  </a:outerShdw>
                </a:effectLst>
              </a:rPr>
              <a:t>Open House Saturday </a:t>
            </a:r>
            <a:r>
              <a:rPr lang="en-US" sz="1800" i="1" dirty="0" smtClean="0">
                <a:solidFill>
                  <a:schemeClr val="tx2">
                    <a:lumMod val="75000"/>
                  </a:schemeClr>
                </a:solidFill>
                <a:effectLst>
                  <a:outerShdw blurRad="38100" dist="38100" dir="2700000" algn="tl">
                    <a:srgbClr val="000000">
                      <a:alpha val="43137"/>
                    </a:srgbClr>
                  </a:outerShdw>
                </a:effectLst>
              </a:rPr>
              <a:t>12-3 </a:t>
            </a:r>
            <a:r>
              <a:rPr lang="en-US" sz="1800" i="1" dirty="0">
                <a:solidFill>
                  <a:schemeClr val="tx2">
                    <a:lumMod val="75000"/>
                  </a:schemeClr>
                </a:solidFill>
                <a:effectLst>
                  <a:outerShdw blurRad="38100" dist="38100" dir="2700000" algn="tl">
                    <a:srgbClr val="000000">
                      <a:alpha val="43137"/>
                    </a:srgbClr>
                  </a:outerShdw>
                </a:effectLst>
              </a:rPr>
              <a:t>Refreshments Provided</a:t>
            </a:r>
          </a:p>
        </p:txBody>
      </p:sp>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277510" y="8153400"/>
            <a:ext cx="1375410" cy="914400"/>
          </a:xfrm>
          <a:prstGeom prst="rect">
            <a:avLst/>
          </a:prstGeom>
          <a:ln>
            <a:noFill/>
          </a:ln>
          <a:effectLst>
            <a:softEdge rad="112500"/>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119979" y="8153400"/>
            <a:ext cx="1375410" cy="914400"/>
          </a:xfrm>
          <a:prstGeom prst="rect">
            <a:avLst/>
          </a:prstGeom>
          <a:ln>
            <a:noFill/>
          </a:ln>
          <a:effectLst>
            <a:softEdge rad="112500"/>
          </a:effectLst>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00800" y="8153400"/>
            <a:ext cx="1375410" cy="914400"/>
          </a:xfrm>
          <a:prstGeom prst="rect">
            <a:avLst/>
          </a:prstGeom>
          <a:ln>
            <a:noFill/>
          </a:ln>
          <a:effectLst>
            <a:softEdge rad="112500"/>
          </a:effectLst>
        </p:spPr>
      </p:pic>
      <p:pic>
        <p:nvPicPr>
          <p:cNvPr id="23" name="Picture 2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313" y="8153400"/>
            <a:ext cx="1375410" cy="914400"/>
          </a:xfrm>
          <a:prstGeom prst="rect">
            <a:avLst/>
          </a:prstGeom>
          <a:ln>
            <a:noFill/>
          </a:ln>
          <a:effectLst>
            <a:softEdge rad="112500"/>
          </a:effectLst>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839156" y="8153400"/>
            <a:ext cx="1375410" cy="914400"/>
          </a:xfrm>
          <a:prstGeom prst="rect">
            <a:avLst/>
          </a:prstGeom>
          <a:ln>
            <a:noFill/>
          </a:ln>
          <a:effectLst>
            <a:softEdge rad="112500"/>
          </a:effectLst>
        </p:spPr>
      </p:pic>
      <p:pic>
        <p:nvPicPr>
          <p:cNvPr id="25" name="Picture 2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558333" y="8153400"/>
            <a:ext cx="1375410" cy="914400"/>
          </a:xfrm>
          <a:prstGeom prst="rect">
            <a:avLst/>
          </a:prstGeom>
          <a:ln>
            <a:noFill/>
          </a:ln>
          <a:effectLst>
            <a:softEdge rad="112500"/>
          </a:effectLst>
        </p:spPr>
      </p:pic>
    </p:spTree>
    <p:extLst>
      <p:ext uri="{BB962C8B-B14F-4D97-AF65-F5344CB8AC3E}">
        <p14:creationId xmlns:p14="http://schemas.microsoft.com/office/powerpoint/2010/main" val="3780243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267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 DECODE</vt:lpstr>
      <vt:lpstr>Arial</vt:lpstr>
      <vt:lpstr>Calibri</vt:lpstr>
      <vt:lpstr>Office Theme</vt:lpstr>
      <vt:lpstr>Updated &amp; Upgraded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 Upgraded Cul-de-Sac Home</dc:title>
  <dc:creator>CVH360</dc:creator>
  <cp:lastModifiedBy>A. Thomas</cp:lastModifiedBy>
  <cp:revision>7</cp:revision>
  <dcterms:created xsi:type="dcterms:W3CDTF">2006-08-16T00:00:00Z</dcterms:created>
  <dcterms:modified xsi:type="dcterms:W3CDTF">2015-09-29T14:21:18Z</dcterms:modified>
</cp:coreProperties>
</file>