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10/20/2019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10/20/2019</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1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19" Type="http://schemas.openxmlformats.org/officeDocument/2006/relationships/image" Target="../media/image19.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t="-1" b="19994"/>
          <a:stretch/>
        </p:blipFill>
        <p:spPr>
          <a:xfrm>
            <a:off x="13474" y="-1"/>
            <a:ext cx="7745451" cy="4131182"/>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6672" y="5134032"/>
            <a:ext cx="7593929" cy="2684349"/>
          </a:xfrm>
        </p:spPr>
        <p:txBody>
          <a:bodyPr anchor="ctr">
            <a:noAutofit/>
          </a:bodyPr>
          <a:lstStyle/>
          <a:p>
            <a:r>
              <a:rPr lang="en-US" sz="1500" b="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Enjoy living in this spacious, lovely home in Park West!! </a:t>
            </a:r>
          </a:p>
          <a:p>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This home features a formal living and dining room and an exceptional kitchen that is open to the Family Room. The Family room has lots of space, floor to ceiling windows and a gas fireplace. There is an additional room downstairs that could be an office or work out area. All bedrooms are upstairs with an additional Loft area. Screened porch with ''All Season panels and deck with expansive views of the pond! This is an extraordinary home, on the pond, with a 2 car garage and beautiful updates. 17 Solar Panels have been added to this home. This is a home you need to see and move in ready! A 1 year American Home Shield warranty will be provided to the buyer at closing.</a:t>
            </a:r>
          </a:p>
        </p:txBody>
      </p:sp>
      <p:sp>
        <p:nvSpPr>
          <p:cNvPr id="2" name="Title 1"/>
          <p:cNvSpPr>
            <a:spLocks noGrp="1"/>
          </p:cNvSpPr>
          <p:nvPr>
            <p:ph type="ctrTitle"/>
          </p:nvPr>
        </p:nvSpPr>
        <p:spPr>
          <a:xfrm>
            <a:off x="0" y="130314"/>
            <a:ext cx="7772400" cy="707886"/>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latin typeface="Century Gothic" panose="020B0502020202020204" pitchFamily="34" charset="0"/>
              </a:rPr>
              <a:t>1637 William Hapton Way</a:t>
            </a:r>
            <a:br>
              <a:rPr lang="en-US" sz="2000" cap="none" dirty="0">
                <a:ln w="10541" cmpd="sng">
                  <a:noFill/>
                  <a:prstDash val="solid"/>
                </a:ln>
                <a:solidFill>
                  <a:schemeClr val="bg1"/>
                </a:solidFill>
                <a:effectLst/>
                <a:latin typeface="Century Gothic" panose="020B0502020202020204" pitchFamily="34" charset="0"/>
              </a:rPr>
            </a:br>
            <a:r>
              <a:rPr lang="en-US" sz="1600" cap="none" dirty="0">
                <a:ln w="10541" cmpd="sng">
                  <a:noFill/>
                  <a:prstDash val="solid"/>
                </a:ln>
                <a:solidFill>
                  <a:schemeClr val="bg1"/>
                </a:solidFill>
                <a:effectLst/>
                <a:latin typeface="Century Gothic" panose="020B0502020202020204" pitchFamily="34" charset="0"/>
              </a:rPr>
              <a:t>Park West | Mount Pleasant, SC 29466 | MLS# 19029319 | $479,000</a:t>
            </a:r>
            <a:endParaRPr lang="en-US" sz="1200" i="1" cap="none" dirty="0">
              <a:ln w="10541" cmpd="sng">
                <a:noFill/>
                <a:prstDash val="solid"/>
              </a:ln>
              <a:solidFill>
                <a:schemeClr val="bg1"/>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9144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6258" y="2876490"/>
            <a:ext cx="7770569" cy="400110"/>
          </a:xfrm>
          <a:prstGeom prst="rect">
            <a:avLst/>
          </a:prstGeom>
          <a:noFill/>
        </p:spPr>
        <p:txBody>
          <a:bodyPr wrap="square">
            <a:spAutoFit/>
          </a:bodyPr>
          <a:lstStyle/>
          <a:p>
            <a:pPr algn="ctr"/>
            <a:r>
              <a:rPr lang="en-US" b="1" i="1" dirty="0">
                <a:solidFill>
                  <a:srgbClr val="FFFF00"/>
                </a:solidFill>
                <a:effectLst>
                  <a:outerShdw blurRad="50800" dist="38100" dir="5400000" algn="t" rotWithShape="0">
                    <a:schemeClr val="tx2">
                      <a:lumMod val="50000"/>
                      <a:alpha val="40000"/>
                    </a:schemeClr>
                  </a:outerShdw>
                  <a:reflection blurRad="6350" stA="60000" endA="900" endPos="60000" dist="29997" dir="5400000" sy="-100000" algn="bl" rotWithShape="0"/>
                </a:effectLst>
              </a:rPr>
              <a:t>Lovely Move-In Ready Park West Home on Pond</a:t>
            </a:r>
            <a:endParaRPr lang="en-US" b="1" i="1" dirty="0">
              <a:solidFill>
                <a:srgbClr val="FFFF00"/>
              </a:solidFill>
              <a:effectLst>
                <a:outerShdw blurRad="50800" dist="38100" dir="5400000" algn="t" rotWithShape="0">
                  <a:schemeClr val="tx2">
                    <a:lumMod val="50000"/>
                    <a:alpha val="40000"/>
                  </a:schemeClr>
                </a:outerShdw>
                <a:reflection blurRad="6350" stA="60000" endA="900" endPos="60000" dist="29997" dir="5400000" sy="-100000" algn="bl" rotWithShape="0"/>
              </a:effectLst>
              <a:highlight>
                <a:srgbClr val="FFFF00"/>
              </a:highlight>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298049" y="7850185"/>
            <a:ext cx="1373504" cy="911230"/>
          </a:xfrm>
          <a:prstGeom prst="rect">
            <a:avLst/>
          </a:prstGeom>
          <a:ln>
            <a:noFill/>
          </a:ln>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05000" y="6547994"/>
            <a:ext cx="1504562" cy="1000263"/>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05000" y="5392639"/>
            <a:ext cx="1507971" cy="999759"/>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79058" y="7848600"/>
            <a:ext cx="1371600" cy="914400"/>
          </a:xfrm>
          <a:prstGeom prst="rect">
            <a:avLst/>
          </a:prstGeom>
          <a:ln>
            <a:noFill/>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929915" y="1507090"/>
            <a:ext cx="1504579" cy="1003053"/>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905000" y="7733946"/>
            <a:ext cx="1503529" cy="100096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05000" y="4235126"/>
            <a:ext cx="1501713" cy="1001142"/>
          </a:xfrm>
          <a:prstGeom prst="rect">
            <a:avLst/>
          </a:prstGeom>
          <a:ln>
            <a:solidFill>
              <a:schemeClr val="bg1"/>
            </a:solidFill>
          </a:ln>
          <a:effectLst>
            <a:outerShdw blurRad="63500" sx="102000" sy="102000" algn="ctr" rotWithShape="0">
              <a:prstClr val="black">
                <a:alpha val="40000"/>
              </a:prstClr>
            </a:outerShdw>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634756" y="7849234"/>
            <a:ext cx="1371600" cy="913131"/>
          </a:xfrm>
          <a:prstGeom prst="rect">
            <a:avLst/>
          </a:prstGeom>
          <a:ln>
            <a:noFill/>
          </a:ln>
          <a:effectLst/>
        </p:spPr>
      </p:pic>
      <p:sp>
        <p:nvSpPr>
          <p:cNvPr id="4" name="Rectangle 3">
            <a:extLst>
              <a:ext uri="{FF2B5EF4-FFF2-40B4-BE49-F238E27FC236}">
                <a16:creationId xmlns:a16="http://schemas.microsoft.com/office/drawing/2014/main" id="{BD5F38D1-3C09-476C-9544-C12C023A5A70}"/>
              </a:ext>
            </a:extLst>
          </p:cNvPr>
          <p:cNvSpPr/>
          <p:nvPr/>
        </p:nvSpPr>
        <p:spPr>
          <a:xfrm>
            <a:off x="8175687" y="2895600"/>
            <a:ext cx="1681871" cy="461665"/>
          </a:xfrm>
          <a:prstGeom prst="rect">
            <a:avLst/>
          </a:prstGeom>
        </p:spPr>
        <p:txBody>
          <a:bodyPr wrap="none">
            <a:spAutoFit/>
          </a:bodyPr>
          <a:lstStyle/>
          <a:p>
            <a:r>
              <a:rPr lang="en-US" sz="2400" b="1" dirty="0">
                <a:ln w="10541" cmpd="sng">
                  <a:noFill/>
                  <a:prstDash val="solid"/>
                </a:ln>
                <a:solidFill>
                  <a:srgbClr val="FF0000"/>
                </a:solidFill>
                <a:effectLst>
                  <a:outerShdw blurRad="50800" dist="38100" dir="2700000" algn="tl" rotWithShape="0">
                    <a:prstClr val="black">
                      <a:alpha val="40000"/>
                    </a:prstClr>
                  </a:outerShdw>
                </a:effectLst>
                <a:latin typeface="Century Gothic" panose="020B0502020202020204" pitchFamily="34" charset="0"/>
              </a:rPr>
              <a:t>New Price</a:t>
            </a:r>
            <a:endParaRPr lang="en-US" sz="2400" b="1" dirty="0">
              <a:solidFill>
                <a:srgbClr val="FF0000"/>
              </a:solidFill>
              <a:effectLst>
                <a:outerShdw blurRad="50800" dist="38100" dir="2700000" algn="tl" rotWithShape="0">
                  <a:prstClr val="black">
                    <a:alpha val="40000"/>
                  </a:prstClr>
                </a:outerShdw>
              </a:effectLst>
            </a:endParaRPr>
          </a:p>
        </p:txBody>
      </p:sp>
      <p:pic>
        <p:nvPicPr>
          <p:cNvPr id="27" name="Picture 26">
            <a:extLst>
              <a:ext uri="{FF2B5EF4-FFF2-40B4-BE49-F238E27FC236}">
                <a16:creationId xmlns:a16="http://schemas.microsoft.com/office/drawing/2014/main" id="{06AB4266-2235-4377-8E2D-03E878AFD139}"/>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4742822" y="7848600"/>
            <a:ext cx="1371600" cy="914400"/>
          </a:xfrm>
          <a:prstGeom prst="rect">
            <a:avLst/>
          </a:prstGeom>
          <a:ln>
            <a:noFill/>
          </a:ln>
          <a:effectLst/>
        </p:spPr>
      </p:pic>
      <p:pic>
        <p:nvPicPr>
          <p:cNvPr id="28" name="Picture 27">
            <a:extLst>
              <a:ext uri="{FF2B5EF4-FFF2-40B4-BE49-F238E27FC236}">
                <a16:creationId xmlns:a16="http://schemas.microsoft.com/office/drawing/2014/main" id="{D9D46788-FF4D-4FA3-9B26-356DC6F421E7}"/>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6299001" y="4191000"/>
            <a:ext cx="1371600" cy="914400"/>
          </a:xfrm>
          <a:prstGeom prst="rect">
            <a:avLst/>
          </a:prstGeom>
          <a:ln>
            <a:noFill/>
          </a:ln>
          <a:effectLst/>
        </p:spPr>
      </p:pic>
      <p:pic>
        <p:nvPicPr>
          <p:cNvPr id="29" name="Picture 28">
            <a:extLst>
              <a:ext uri="{FF2B5EF4-FFF2-40B4-BE49-F238E27FC236}">
                <a16:creationId xmlns:a16="http://schemas.microsoft.com/office/drawing/2014/main" id="{63B3B5F0-263F-4D8C-BB0D-DE535D6EA3EB}"/>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76672" y="4191000"/>
            <a:ext cx="1376372" cy="914400"/>
          </a:xfrm>
          <a:prstGeom prst="rect">
            <a:avLst/>
          </a:prstGeom>
          <a:ln>
            <a:noFill/>
          </a:ln>
          <a:effectLst/>
        </p:spPr>
      </p:pic>
      <p:pic>
        <p:nvPicPr>
          <p:cNvPr id="31" name="Picture 30">
            <a:extLst>
              <a:ext uri="{FF2B5EF4-FFF2-40B4-BE49-F238E27FC236}">
                <a16:creationId xmlns:a16="http://schemas.microsoft.com/office/drawing/2014/main" id="{9C49CA39-9F94-4BF7-B7BB-F66CD596D652}"/>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1635708" y="4191000"/>
            <a:ext cx="1369695" cy="914400"/>
          </a:xfrm>
          <a:prstGeom prst="rect">
            <a:avLst/>
          </a:prstGeom>
          <a:ln>
            <a:noFill/>
          </a:ln>
          <a:effectLst/>
        </p:spPr>
      </p:pic>
      <p:pic>
        <p:nvPicPr>
          <p:cNvPr id="32" name="Picture 31">
            <a:extLst>
              <a:ext uri="{FF2B5EF4-FFF2-40B4-BE49-F238E27FC236}">
                <a16:creationId xmlns:a16="http://schemas.microsoft.com/office/drawing/2014/main" id="{9CF5DE91-5066-492C-B071-18B114C04FEC}"/>
              </a:ext>
            </a:extLst>
          </p:cNvPr>
          <p:cNvPicPr>
            <a:picLocks noChangeAspect="1"/>
          </p:cNvPicPr>
          <p:nvPr/>
        </p:nvPicPr>
        <p:blipFill>
          <a:blip r:embed="rId17" cstate="print">
            <a:extLst>
              <a:ext uri="{28A0092B-C50C-407E-A947-70E740481C1C}">
                <a14:useLocalDpi xmlns:a14="http://schemas.microsoft.com/office/drawing/2010/main" val="0"/>
              </a:ext>
            </a:extLst>
          </a:blip>
          <a:srcRect/>
          <a:stretch/>
        </p:blipFill>
        <p:spPr>
          <a:xfrm>
            <a:off x="4742822" y="4191000"/>
            <a:ext cx="1371600" cy="914400"/>
          </a:xfrm>
          <a:prstGeom prst="rect">
            <a:avLst/>
          </a:prstGeom>
          <a:ln>
            <a:noFill/>
          </a:ln>
          <a:effectLst/>
        </p:spPr>
      </p:pic>
      <p:pic>
        <p:nvPicPr>
          <p:cNvPr id="33" name="Picture 32">
            <a:extLst>
              <a:ext uri="{FF2B5EF4-FFF2-40B4-BE49-F238E27FC236}">
                <a16:creationId xmlns:a16="http://schemas.microsoft.com/office/drawing/2014/main" id="{716B0C63-DF39-499D-A256-25D8D3D2C68C}"/>
              </a:ext>
            </a:extLst>
          </p:cNvPr>
          <p:cNvPicPr>
            <a:picLocks noChangeAspect="1"/>
          </p:cNvPicPr>
          <p:nvPr/>
        </p:nvPicPr>
        <p:blipFill>
          <a:blip r:embed="rId18" cstate="print">
            <a:extLst>
              <a:ext uri="{28A0092B-C50C-407E-A947-70E740481C1C}">
                <a14:useLocalDpi xmlns:a14="http://schemas.microsoft.com/office/drawing/2010/main" val="0"/>
              </a:ext>
            </a:extLst>
          </a:blip>
          <a:srcRect/>
          <a:stretch/>
        </p:blipFill>
        <p:spPr>
          <a:xfrm>
            <a:off x="3187596" y="4192585"/>
            <a:ext cx="1371600" cy="911229"/>
          </a:xfrm>
          <a:prstGeom prst="rect">
            <a:avLst/>
          </a:prstGeom>
          <a:ln>
            <a:noFill/>
          </a:ln>
          <a:effectLst/>
        </p:spPr>
      </p:pic>
      <p:pic>
        <p:nvPicPr>
          <p:cNvPr id="34" name="Picture 33">
            <a:extLst>
              <a:ext uri="{FF2B5EF4-FFF2-40B4-BE49-F238E27FC236}">
                <a16:creationId xmlns:a16="http://schemas.microsoft.com/office/drawing/2014/main" id="{6CCCE76B-886F-49FA-A1CF-4389B830577E}"/>
              </a:ext>
            </a:extLst>
          </p:cNvPr>
          <p:cNvPicPr>
            <a:picLocks noChangeAspect="1"/>
          </p:cNvPicPr>
          <p:nvPr/>
        </p:nvPicPr>
        <p:blipFill>
          <a:blip r:embed="rId19" cstate="print">
            <a:extLst>
              <a:ext uri="{28A0092B-C50C-407E-A947-70E740481C1C}">
                <a14:useLocalDpi xmlns:a14="http://schemas.microsoft.com/office/drawing/2010/main" val="0"/>
              </a:ext>
            </a:extLst>
          </a:blip>
          <a:srcRect/>
          <a:stretch/>
        </p:blipFill>
        <p:spPr>
          <a:xfrm>
            <a:off x="3187596" y="7848600"/>
            <a:ext cx="1371600" cy="914400"/>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255</TotalTime>
  <Words>180</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1637 William Hapton Way Park West | Mount Pleasant, SC 29466 | MLS# 19029319 | $479,000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77</cp:revision>
  <dcterms:created xsi:type="dcterms:W3CDTF">2006-08-16T00:00:00Z</dcterms:created>
  <dcterms:modified xsi:type="dcterms:W3CDTF">2019-10-20T13:34:33Z</dcterms:modified>
</cp:coreProperties>
</file>