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552" y="-102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3/2/2017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126480"/>
            <a:ext cx="7772400" cy="2734568"/>
          </a:xfrm>
        </p:spPr>
        <p:txBody>
          <a:bodyPr anchor="ctr">
            <a:noAutofit/>
          </a:bodyPr>
          <a:lstStyle/>
          <a:p>
            <a:r>
              <a:rPr lang="en-US" sz="1400" b="1" dirty="0">
                <a:solidFill>
                  <a:schemeClr val="tx1">
                    <a:lumMod val="65000"/>
                    <a:lumOff val="35000"/>
                  </a:schemeClr>
                </a:solidFill>
                <a:latin typeface="Century Gothic" panose="020B0502020202020204" pitchFamily="34" charset="0"/>
                <a:cs typeface="Microsoft Sans Serif" panose="020B0604020202020204" pitchFamily="34" charset="0"/>
              </a:rPr>
              <a:t>Welcome to the quaint upscale community of The Bluffs at Ashley River. Why wait for a new home when this virtually new home is ready now!! </a:t>
            </a:r>
            <a:endParaRPr lang="en-US" sz="1400" dirty="0">
              <a:solidFill>
                <a:schemeClr val="tx1">
                  <a:lumMod val="65000"/>
                  <a:lumOff val="35000"/>
                </a:schemeClr>
              </a:solidFill>
              <a:latin typeface="Century Gothic" panose="020B0502020202020204" pitchFamily="34" charset="0"/>
              <a:cs typeface="Microsoft Sans Serif" panose="020B0604020202020204" pitchFamily="34" charset="0"/>
            </a:endParaRPr>
          </a:p>
          <a:p>
            <a:r>
              <a:rPr lang="en-US" sz="1400" dirty="0">
                <a:solidFill>
                  <a:schemeClr val="tx1">
                    <a:lumMod val="65000"/>
                    <a:lumOff val="35000"/>
                  </a:schemeClr>
                </a:solidFill>
                <a:latin typeface="Century Gothic" panose="020B0502020202020204" pitchFamily="34" charset="0"/>
                <a:cs typeface="Microsoft Sans Serif" panose="020B0604020202020204" pitchFamily="34" charset="0"/>
              </a:rPr>
              <a:t>Loads of upgrades throughout this beautiful home, no expense was spared in this Wonderfully constructed Mungo Home Jamison "C" model. As you enter the home you will immediately notice the upgraded wood floors throughout the downstairs. The kitchen has numerous enhancements from the expansive island, well appointed tile backsplash, upgraded stove with double oven, and dream door in door refrigerator. Relax with a good book in the Sunroom, or out on the back wooden deck. All of the bathroom cabinets are raised to a "comfort height" and the Master Bath has a custom tiled bath and shower. There are far too many upgrades to list.</a:t>
            </a:r>
          </a:p>
          <a:p>
            <a:r>
              <a:rPr lang="en-US" sz="1400" b="1" i="1" dirty="0">
                <a:solidFill>
                  <a:schemeClr val="tx1">
                    <a:lumMod val="65000"/>
                    <a:lumOff val="35000"/>
                  </a:schemeClr>
                </a:solidFill>
                <a:latin typeface="Century Gothic" panose="020B0502020202020204" pitchFamily="34" charset="0"/>
                <a:cs typeface="Microsoft Sans Serif" panose="020B0604020202020204" pitchFamily="34" charset="0"/>
              </a:rPr>
              <a:t>Come and see this home!</a:t>
            </a:r>
            <a:endParaRPr lang="en-US" sz="1200" b="1" i="1" dirty="0">
              <a:solidFill>
                <a:schemeClr val="tx1">
                  <a:lumMod val="65000"/>
                  <a:lumOff val="35000"/>
                </a:schemeClr>
              </a:solidFill>
              <a:latin typeface="Century Gothic" panose="020B0502020202020204" pitchFamily="34" charset="0"/>
              <a:cs typeface="Microsoft Sans Serif" panose="020B0604020202020204" pitchFamily="34" charset="0"/>
            </a:endParaRPr>
          </a:p>
        </p:txBody>
      </p:sp>
      <p:sp>
        <p:nvSpPr>
          <p:cNvPr id="4" name="Rectangle 3"/>
          <p:cNvSpPr/>
          <p:nvPr/>
        </p:nvSpPr>
        <p:spPr>
          <a:xfrm>
            <a:off x="0" y="9784080"/>
            <a:ext cx="7772400" cy="2743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65000"/>
                    <a:lumOff val="35000"/>
                  </a:schemeClr>
                </a:solidFill>
                <a:latin typeface="Century Gothic" panose="020B0502020202020204" pitchFamily="34" charset="0"/>
                <a:ea typeface="Open Sans" panose="020B0606030504020204" pitchFamily="34" charset="0"/>
                <a:cs typeface="Microsoft Sans Serif" panose="020B0604020202020204" pitchFamily="34" charset="0"/>
              </a:rPr>
              <a:t>Century 21 Properties Plus of Summerville | 118 W Richardson Ave | Summerville, SC 29483</a:t>
            </a:r>
          </a:p>
        </p:txBody>
      </p:sp>
      <p:sp>
        <p:nvSpPr>
          <p:cNvPr id="5" name="Rectangle 4"/>
          <p:cNvSpPr/>
          <p:nvPr/>
        </p:nvSpPr>
        <p:spPr>
          <a:xfrm>
            <a:off x="4022910" y="8871151"/>
            <a:ext cx="3092265" cy="815608"/>
          </a:xfrm>
          <a:prstGeom prst="rect">
            <a:avLst/>
          </a:prstGeom>
        </p:spPr>
        <p:txBody>
          <a:bodyPr wrap="square">
            <a:spAutoFit/>
          </a:bodyPr>
          <a:lstStyle/>
          <a:p>
            <a:pPr algn="r"/>
            <a:r>
              <a:rPr lang="en-US" sz="1400" dirty="0">
                <a:latin typeface="Century Gothic" panose="020B0502020202020204" pitchFamily="34" charset="0"/>
                <a:ea typeface="Open Sans" panose="020B0606030504020204" pitchFamily="34" charset="0"/>
                <a:cs typeface="Microsoft Sans Serif" panose="020B0604020202020204" pitchFamily="34" charset="0"/>
              </a:rPr>
              <a:t>Robert </a:t>
            </a:r>
            <a:r>
              <a:rPr lang="en-US" sz="1400" dirty="0" err="1">
                <a:latin typeface="Century Gothic" panose="020B0502020202020204" pitchFamily="34" charset="0"/>
                <a:ea typeface="Open Sans" panose="020B0606030504020204" pitchFamily="34" charset="0"/>
                <a:cs typeface="Microsoft Sans Serif" panose="020B0604020202020204" pitchFamily="34" charset="0"/>
              </a:rPr>
              <a:t>Andraszek</a:t>
            </a:r>
            <a:endParaRPr lang="en-US" sz="1400" dirty="0">
              <a:latin typeface="Century Gothic" panose="020B0502020202020204" pitchFamily="34" charset="0"/>
              <a:ea typeface="Open Sans" panose="020B0606030504020204" pitchFamily="34" charset="0"/>
              <a:cs typeface="Microsoft Sans Serif" panose="020B0604020202020204" pitchFamily="34" charset="0"/>
            </a:endParaRPr>
          </a:p>
          <a:p>
            <a:pPr algn="r"/>
            <a:r>
              <a:rPr lang="en-US" sz="1100" dirty="0">
                <a:solidFill>
                  <a:schemeClr val="tx1">
                    <a:lumMod val="75000"/>
                    <a:lumOff val="25000"/>
                  </a:schemeClr>
                </a:solidFill>
                <a:latin typeface="Century Gothic" panose="020B0502020202020204" pitchFamily="34" charset="0"/>
                <a:ea typeface="Open Sans" panose="020B0606030504020204" pitchFamily="34" charset="0"/>
                <a:cs typeface="Microsoft Sans Serif" panose="020B0604020202020204" pitchFamily="34" charset="0"/>
              </a:rPr>
              <a:t>(843) 695-7050</a:t>
            </a:r>
          </a:p>
          <a:p>
            <a:pPr algn="r"/>
            <a:r>
              <a:rPr lang="en-US" sz="1100" dirty="0">
                <a:solidFill>
                  <a:schemeClr val="tx1">
                    <a:lumMod val="75000"/>
                    <a:lumOff val="25000"/>
                  </a:schemeClr>
                </a:solidFill>
                <a:latin typeface="Century Gothic" panose="020B0502020202020204" pitchFamily="34" charset="0"/>
                <a:ea typeface="Open Sans" panose="020B0606030504020204" pitchFamily="34" charset="0"/>
                <a:cs typeface="Microsoft Sans Serif" panose="020B0604020202020204" pitchFamily="34" charset="0"/>
              </a:rPr>
              <a:t>randraszek@century21properties.com</a:t>
            </a:r>
          </a:p>
          <a:p>
            <a:pPr algn="r"/>
            <a:r>
              <a:rPr lang="en-US" sz="1100" dirty="0">
                <a:solidFill>
                  <a:schemeClr val="tx1">
                    <a:lumMod val="75000"/>
                    <a:lumOff val="25000"/>
                  </a:schemeClr>
                </a:solidFill>
                <a:latin typeface="Century Gothic" panose="020B0502020202020204" pitchFamily="34" charset="0"/>
                <a:ea typeface="Open Sans" panose="020B0606030504020204" pitchFamily="34" charset="0"/>
                <a:cs typeface="Microsoft Sans Serif" panose="020B0604020202020204" pitchFamily="34" charset="0"/>
              </a:rPr>
              <a:t>www.rahomesales.com</a:t>
            </a:r>
          </a:p>
        </p:txBody>
      </p:sp>
      <p:grpSp>
        <p:nvGrpSpPr>
          <p:cNvPr id="13" name="Group 12"/>
          <p:cNvGrpSpPr/>
          <p:nvPr/>
        </p:nvGrpSpPr>
        <p:grpSpPr>
          <a:xfrm>
            <a:off x="0" y="-7694"/>
            <a:ext cx="7772400" cy="677108"/>
            <a:chOff x="0" y="107723"/>
            <a:chExt cx="7772400" cy="677108"/>
          </a:xfrm>
        </p:grpSpPr>
        <p:sp>
          <p:nvSpPr>
            <p:cNvPr id="6" name="Rectangle 5"/>
            <p:cNvSpPr/>
            <p:nvPr/>
          </p:nvSpPr>
          <p:spPr>
            <a:xfrm>
              <a:off x="0" y="152400"/>
              <a:ext cx="7772400" cy="5877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07723"/>
              <a:ext cx="7772400" cy="677108"/>
            </a:xfrm>
            <a:prstGeom prst="rect">
              <a:avLst/>
            </a:prstGeom>
          </p:spPr>
          <p:txBody>
            <a:bodyPr wrap="square" anchor="ctr">
              <a:spAutoFit/>
            </a:bodyPr>
            <a:lstStyle/>
            <a:p>
              <a:pPr algn="ctr"/>
              <a:r>
                <a:rPr lang="en-US" sz="2100" b="1" dirty="0">
                  <a:solidFill>
                    <a:schemeClr val="bg1"/>
                  </a:solidFill>
                  <a:latin typeface="Century Gothic" panose="020B0502020202020204" pitchFamily="34" charset="0"/>
                </a:rPr>
                <a:t>163 Daniels Ridge Drive</a:t>
              </a:r>
            </a:p>
            <a:p>
              <a:pPr algn="ctr"/>
              <a:r>
                <a:rPr lang="en-US" sz="1700" b="1" dirty="0">
                  <a:solidFill>
                    <a:schemeClr val="bg1"/>
                  </a:solidFill>
                  <a:latin typeface="Century Gothic" panose="020B0502020202020204" pitchFamily="34" charset="0"/>
                </a:rPr>
                <a:t>The Bluffs at Ashley River | Summerville | MLS# 17000758 | $349,500</a:t>
              </a:r>
            </a:p>
          </p:txBody>
        </p:sp>
      </p:gr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68342" y="9191518"/>
            <a:ext cx="835717" cy="48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4700" y="8872555"/>
            <a:ext cx="539699" cy="812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2760"/>
          <a:stretch/>
        </p:blipFill>
        <p:spPr>
          <a:xfrm>
            <a:off x="2066375" y="834101"/>
            <a:ext cx="5598024" cy="3839963"/>
          </a:xfrm>
          <a:prstGeom prst="rect">
            <a:avLst/>
          </a:prstGeom>
          <a:ln>
            <a:solidFill>
              <a:srgbClr val="FFC000"/>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72" y="3551807"/>
            <a:ext cx="1682496" cy="1122257"/>
          </a:xfrm>
          <a:prstGeom prst="rect">
            <a:avLst/>
          </a:prstGeom>
          <a:ln>
            <a:solidFill>
              <a:srgbClr val="FFC000"/>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72" y="2192954"/>
            <a:ext cx="1682496" cy="1122257"/>
          </a:xfrm>
          <a:prstGeom prst="rect">
            <a:avLst/>
          </a:prstGeom>
          <a:ln>
            <a:solidFill>
              <a:srgbClr val="FFC000"/>
            </a:solid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372" y="4910660"/>
            <a:ext cx="1684202" cy="1124356"/>
          </a:xfrm>
          <a:prstGeom prst="rect">
            <a:avLst/>
          </a:prstGeom>
          <a:ln>
            <a:solidFill>
              <a:srgbClr val="FFC000"/>
            </a:solidFill>
          </a:ln>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372" y="834101"/>
            <a:ext cx="1682496" cy="1122257"/>
          </a:xfrm>
          <a:prstGeom prst="rect">
            <a:avLst/>
          </a:prstGeom>
          <a:ln>
            <a:solidFill>
              <a:srgbClr val="FFC000"/>
            </a:solidFill>
          </a:ln>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2910" y="4911621"/>
            <a:ext cx="1684202" cy="1123395"/>
          </a:xfrm>
          <a:prstGeom prst="rect">
            <a:avLst/>
          </a:prstGeom>
          <a:ln>
            <a:solidFill>
              <a:srgbClr val="FFC000"/>
            </a:solidFill>
          </a:ln>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1903" y="4912759"/>
            <a:ext cx="1682496" cy="1122257"/>
          </a:xfrm>
          <a:prstGeom prst="rect">
            <a:avLst/>
          </a:prstGeom>
          <a:ln>
            <a:solidFill>
              <a:srgbClr val="FFC000"/>
            </a:solidFill>
          </a:ln>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66994" y="4912759"/>
            <a:ext cx="1682496" cy="1122257"/>
          </a:xfrm>
          <a:prstGeom prst="rect">
            <a:avLst/>
          </a:prstGeom>
          <a:ln>
            <a:solidFill>
              <a:srgbClr val="FFC000"/>
            </a:solidFill>
          </a:ln>
        </p:spPr>
      </p:pic>
      <p:sp>
        <p:nvSpPr>
          <p:cNvPr id="14" name="Rectangle 13"/>
          <p:cNvSpPr/>
          <p:nvPr/>
        </p:nvSpPr>
        <p:spPr>
          <a:xfrm>
            <a:off x="2066375" y="3886200"/>
            <a:ext cx="5598024" cy="738664"/>
          </a:xfrm>
          <a:prstGeom prst="rect">
            <a:avLst/>
          </a:prstGeom>
        </p:spPr>
        <p:txBody>
          <a:bodyPr wrap="square">
            <a:spAutoFit/>
          </a:bodyPr>
          <a:lstStyle/>
          <a:p>
            <a:pPr algn="ctr"/>
            <a:r>
              <a:rPr lang="en-US" sz="2400" b="1" i="1" dirty="0">
                <a:ln w="3175">
                  <a:solidFill>
                    <a:schemeClr val="tx1"/>
                  </a:solidFill>
                </a:ln>
                <a:solidFill>
                  <a:srgbClr val="FFFF00"/>
                </a:solidFill>
                <a:effectLst>
                  <a:outerShdw blurRad="38100" dist="38100" dir="2700000" algn="tl">
                    <a:schemeClr val="tx1">
                      <a:alpha val="43000"/>
                    </a:schemeClr>
                  </a:outerShdw>
                </a:effectLst>
                <a:latin typeface="Century Gothic" panose="020B0502020202020204" pitchFamily="34" charset="0"/>
              </a:rPr>
              <a:t>$1,500 Agent Bonus</a:t>
            </a:r>
            <a:br>
              <a:rPr lang="en-US" sz="2400" b="1" i="1" dirty="0">
                <a:ln w="3175">
                  <a:solidFill>
                    <a:schemeClr val="tx1"/>
                  </a:solidFill>
                </a:ln>
                <a:solidFill>
                  <a:srgbClr val="FFFF00"/>
                </a:solidFill>
                <a:effectLst>
                  <a:outerShdw blurRad="38100" dist="38100" dir="2700000" algn="tl">
                    <a:schemeClr val="tx1">
                      <a:alpha val="43000"/>
                    </a:schemeClr>
                  </a:outerShdw>
                </a:effectLst>
                <a:latin typeface="Century Gothic" panose="020B0502020202020204" pitchFamily="34" charset="0"/>
              </a:rPr>
            </a:br>
            <a:r>
              <a:rPr lang="en-US" sz="1800" b="1" i="1" dirty="0">
                <a:ln w="3175">
                  <a:solidFill>
                    <a:schemeClr val="tx1"/>
                  </a:solidFill>
                </a:ln>
                <a:solidFill>
                  <a:srgbClr val="FFFF00"/>
                </a:solidFill>
                <a:effectLst>
                  <a:outerShdw blurRad="38100" dist="38100" dir="2700000" algn="tl">
                    <a:schemeClr val="tx1">
                      <a:alpha val="43000"/>
                    </a:schemeClr>
                  </a:outerShdw>
                </a:effectLst>
                <a:latin typeface="Century Gothic" panose="020B0502020202020204" pitchFamily="34" charset="0"/>
              </a:rPr>
              <a:t>With Ratified Contract Before The End Of March</a:t>
            </a:r>
            <a:endParaRPr lang="en-US" sz="2400" b="1" i="1" dirty="0">
              <a:ln w="3175">
                <a:solidFill>
                  <a:schemeClr val="tx1"/>
                </a:solidFill>
              </a:ln>
              <a:solidFill>
                <a:srgbClr val="FFFF00"/>
              </a:solidFill>
              <a:effectLst>
                <a:outerShdw blurRad="38100" dist="38100" dir="2700000" algn="tl">
                  <a:schemeClr val="tx1">
                    <a:alpha val="43000"/>
                  </a:schemeClr>
                </a:outerShdw>
              </a:effectLst>
              <a:latin typeface="Century Gothic" panose="020B0502020202020204" pitchFamily="34" charset="0"/>
            </a:endParaRPr>
          </a:p>
        </p:txBody>
      </p:sp>
      <p:sp>
        <p:nvSpPr>
          <p:cNvPr id="20" name="Rectangle 19"/>
          <p:cNvSpPr/>
          <p:nvPr/>
        </p:nvSpPr>
        <p:spPr>
          <a:xfrm>
            <a:off x="657227" y="8871151"/>
            <a:ext cx="3092264" cy="815608"/>
          </a:xfrm>
          <a:prstGeom prst="rect">
            <a:avLst/>
          </a:prstGeom>
        </p:spPr>
        <p:txBody>
          <a:bodyPr wrap="square">
            <a:spAutoFit/>
          </a:bodyPr>
          <a:lstStyle/>
          <a:p>
            <a:r>
              <a:rPr lang="en-US" sz="1400" dirty="0">
                <a:latin typeface="Century Gothic" panose="020B0502020202020204" pitchFamily="34" charset="0"/>
                <a:ea typeface="Open Sans" panose="020B0606030504020204" pitchFamily="34" charset="0"/>
                <a:cs typeface="Microsoft Sans Serif" panose="020B0604020202020204" pitchFamily="34" charset="0"/>
              </a:rPr>
              <a:t>Amy </a:t>
            </a:r>
            <a:r>
              <a:rPr lang="en-US" sz="1400" dirty="0" err="1">
                <a:latin typeface="Century Gothic" panose="020B0502020202020204" pitchFamily="34" charset="0"/>
                <a:ea typeface="Open Sans" panose="020B0606030504020204" pitchFamily="34" charset="0"/>
                <a:cs typeface="Microsoft Sans Serif" panose="020B0604020202020204" pitchFamily="34" charset="0"/>
              </a:rPr>
              <a:t>Andraszek</a:t>
            </a:r>
            <a:endParaRPr lang="en-US" sz="1400" dirty="0">
              <a:latin typeface="Century Gothic" panose="020B0502020202020204" pitchFamily="34" charset="0"/>
              <a:ea typeface="Open Sans" panose="020B0606030504020204" pitchFamily="34" charset="0"/>
              <a:cs typeface="Microsoft Sans Serif" panose="020B0604020202020204" pitchFamily="34" charset="0"/>
            </a:endParaRPr>
          </a:p>
          <a:p>
            <a:r>
              <a:rPr lang="en-US" sz="1100" dirty="0">
                <a:solidFill>
                  <a:schemeClr val="tx1">
                    <a:lumMod val="75000"/>
                    <a:lumOff val="25000"/>
                  </a:schemeClr>
                </a:solidFill>
                <a:latin typeface="Century Gothic" panose="020B0502020202020204" pitchFamily="34" charset="0"/>
                <a:ea typeface="Open Sans" panose="020B0606030504020204" pitchFamily="34" charset="0"/>
                <a:cs typeface="Microsoft Sans Serif" panose="020B0604020202020204" pitchFamily="34" charset="0"/>
              </a:rPr>
              <a:t>(843) 695-7038</a:t>
            </a:r>
          </a:p>
          <a:p>
            <a:r>
              <a:rPr lang="en-US" sz="1100" dirty="0">
                <a:solidFill>
                  <a:schemeClr val="tx1">
                    <a:lumMod val="75000"/>
                    <a:lumOff val="25000"/>
                  </a:schemeClr>
                </a:solidFill>
                <a:latin typeface="Century Gothic" panose="020B0502020202020204" pitchFamily="34" charset="0"/>
                <a:ea typeface="Open Sans" panose="020B0606030504020204" pitchFamily="34" charset="0"/>
                <a:cs typeface="Microsoft Sans Serif" panose="020B0604020202020204" pitchFamily="34" charset="0"/>
              </a:rPr>
              <a:t>arealestatecouple@gmail.com</a:t>
            </a:r>
          </a:p>
          <a:p>
            <a:r>
              <a:rPr lang="en-US" sz="1100" dirty="0">
                <a:solidFill>
                  <a:schemeClr val="tx1">
                    <a:lumMod val="75000"/>
                    <a:lumOff val="25000"/>
                  </a:schemeClr>
                </a:solidFill>
                <a:latin typeface="Century Gothic" panose="020B0502020202020204" pitchFamily="34" charset="0"/>
                <a:ea typeface="Open Sans" panose="020B0606030504020204" pitchFamily="34" charset="0"/>
                <a:cs typeface="Microsoft Sans Serif" panose="020B0604020202020204" pitchFamily="34" charset="0"/>
              </a:rPr>
              <a:t>www.arealestatecouple.com</a:t>
            </a:r>
          </a:p>
        </p:txBody>
      </p:sp>
      <p:pic>
        <p:nvPicPr>
          <p:cNvPr id="2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09372" y="8872555"/>
            <a:ext cx="541324"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208</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Microsoft Sans Serif</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38</cp:revision>
  <dcterms:created xsi:type="dcterms:W3CDTF">2006-08-16T00:00:00Z</dcterms:created>
  <dcterms:modified xsi:type="dcterms:W3CDTF">2017-03-02T14:38:05Z</dcterms:modified>
</cp:coreProperties>
</file>