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5968"/>
    <a:srgbClr val="086535"/>
    <a:srgbClr val="DC3D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8" d="100"/>
          <a:sy n="48" d="100"/>
        </p:scale>
        <p:origin x="216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83081" y="685800"/>
            <a:ext cx="5574919" cy="4181190"/>
          </a:xfrm>
          <a:prstGeom prst="rect">
            <a:avLst/>
          </a:prstGeom>
          <a:ln>
            <a:solidFill>
              <a:schemeClr val="bg1"/>
            </a:solidFill>
          </a:ln>
        </p:spPr>
      </p:pic>
      <p:sp>
        <p:nvSpPr>
          <p:cNvPr id="3" name="Subtitle 2"/>
          <p:cNvSpPr>
            <a:spLocks noGrp="1"/>
          </p:cNvSpPr>
          <p:nvPr>
            <p:ph type="subTitle" idx="1"/>
          </p:nvPr>
        </p:nvSpPr>
        <p:spPr>
          <a:xfrm>
            <a:off x="5875" y="5553659"/>
            <a:ext cx="7772400" cy="1560316"/>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Charming and functional family home located in James Island's Wexford Sound Subdivision. Enjoy mature landscape while being 3 houses down from the community fishing pond with a dock - perfect for your canoe, kayak, or stand up paddle-board</a:t>
            </a:r>
            <a:r>
              <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LOW </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HOA FEES as well as a prime location, just 5 miles from Folly Beach and historic Downtown Charleston. This home has a large, bright eat-in kitchen and formal dining room. There is storage space in the attic as well as the two car garage. Enjoy your evenings on the back deck or in the screened porch area with your candles lit!</a:t>
            </a:r>
            <a:endParaRPr lang="en-US" sz="12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p:txBody>
      </p:sp>
      <p:sp>
        <p:nvSpPr>
          <p:cNvPr id="11" name="Rectangle 10"/>
          <p:cNvSpPr/>
          <p:nvPr/>
        </p:nvSpPr>
        <p:spPr>
          <a:xfrm>
            <a:off x="-18508" y="4871661"/>
            <a:ext cx="7772400" cy="861774"/>
          </a:xfrm>
          <a:prstGeom prst="rect">
            <a:avLst/>
          </a:prstGeom>
        </p:spPr>
        <p:txBody>
          <a:bodyPr wrap="square">
            <a:spAutoFit/>
          </a:bodyPr>
          <a:lstStyle/>
          <a:p>
            <a:pPr algn="ctr"/>
            <a:r>
              <a:rPr lang="en-US" b="1" dirty="0">
                <a:solidFill>
                  <a:srgbClr val="215968"/>
                </a:solidFill>
                <a:latin typeface="Microsoft Sans Serif" panose="020B0604020202020204" pitchFamily="34" charset="0"/>
                <a:cs typeface="Microsoft Sans Serif" panose="020B0604020202020204" pitchFamily="34" charset="0"/>
              </a:rPr>
              <a:t>1647 </a:t>
            </a:r>
            <a:r>
              <a:rPr lang="en-US" b="1" dirty="0" err="1">
                <a:solidFill>
                  <a:srgbClr val="215968"/>
                </a:solidFill>
                <a:latin typeface="Microsoft Sans Serif" panose="020B0604020202020204" pitchFamily="34" charset="0"/>
                <a:cs typeface="Microsoft Sans Serif" panose="020B0604020202020204" pitchFamily="34" charset="0"/>
              </a:rPr>
              <a:t>Lazylake</a:t>
            </a:r>
            <a:r>
              <a:rPr lang="en-US" b="1" dirty="0">
                <a:solidFill>
                  <a:srgbClr val="215968"/>
                </a:solidFill>
                <a:latin typeface="Microsoft Sans Serif" panose="020B0604020202020204" pitchFamily="34" charset="0"/>
                <a:cs typeface="Microsoft Sans Serif" panose="020B0604020202020204" pitchFamily="34" charset="0"/>
              </a:rPr>
              <a:t> Court </a:t>
            </a:r>
            <a:endParaRPr lang="en-US" b="1" dirty="0" smtClean="0">
              <a:solidFill>
                <a:srgbClr val="215968"/>
              </a:solidFill>
              <a:latin typeface="Microsoft Sans Serif" panose="020B0604020202020204" pitchFamily="34" charset="0"/>
              <a:cs typeface="Microsoft Sans Serif" panose="020B0604020202020204" pitchFamily="34" charset="0"/>
            </a:endParaRPr>
          </a:p>
          <a:p>
            <a:pPr algn="ctr"/>
            <a:r>
              <a:rPr lang="en-US" sz="1600" dirty="0" smtClean="0">
                <a:solidFill>
                  <a:srgbClr val="215968"/>
                </a:solidFill>
                <a:latin typeface="Microsoft Sans Serif" panose="020B0604020202020204" pitchFamily="34" charset="0"/>
                <a:cs typeface="Microsoft Sans Serif" panose="020B0604020202020204" pitchFamily="34" charset="0"/>
              </a:rPr>
              <a:t>Charleston</a:t>
            </a:r>
            <a:r>
              <a:rPr lang="en-US" sz="1600" dirty="0">
                <a:solidFill>
                  <a:srgbClr val="215968"/>
                </a:solidFill>
                <a:latin typeface="Microsoft Sans Serif" panose="020B0604020202020204" pitchFamily="34" charset="0"/>
                <a:cs typeface="Microsoft Sans Serif" panose="020B0604020202020204" pitchFamily="34" charset="0"/>
              </a:rPr>
              <a:t>, SC 29412 :: MLS# 15028173 </a:t>
            </a:r>
            <a:r>
              <a:rPr lang="en-US" sz="1600" dirty="0" smtClean="0">
                <a:solidFill>
                  <a:srgbClr val="215968"/>
                </a:solidFill>
                <a:latin typeface="Microsoft Sans Serif" panose="020B0604020202020204" pitchFamily="34" charset="0"/>
                <a:cs typeface="Microsoft Sans Serif" panose="020B0604020202020204" pitchFamily="34" charset="0"/>
              </a:rPr>
              <a:t>:: </a:t>
            </a:r>
            <a:r>
              <a:rPr lang="en-US" sz="1600" dirty="0">
                <a:solidFill>
                  <a:srgbClr val="215968"/>
                </a:solidFill>
                <a:latin typeface="Microsoft Sans Serif" panose="020B0604020202020204" pitchFamily="34" charset="0"/>
                <a:cs typeface="Microsoft Sans Serif" panose="020B0604020202020204" pitchFamily="34" charset="0"/>
              </a:rPr>
              <a:t>$325,000</a:t>
            </a:r>
            <a:endParaRPr lang="en-US" sz="1600" dirty="0" smtClean="0">
              <a:solidFill>
                <a:srgbClr val="215968"/>
              </a:solidFill>
              <a:latin typeface="Microsoft Sans Serif" panose="020B0604020202020204" pitchFamily="34" charset="0"/>
              <a:cs typeface="Microsoft Sans Serif" panose="020B0604020202020204" pitchFamily="34" charset="0"/>
            </a:endParaRPr>
          </a:p>
          <a:p>
            <a:pPr algn="ctr"/>
            <a:r>
              <a:rPr lang="en-US" sz="1400" dirty="0" smtClean="0">
                <a:solidFill>
                  <a:srgbClr val="215968"/>
                </a:solidFill>
                <a:latin typeface="Microsoft Sans Serif" panose="020B0604020202020204" pitchFamily="34" charset="0"/>
                <a:cs typeface="Microsoft Sans Serif" panose="020B0604020202020204" pitchFamily="34" charset="0"/>
              </a:rPr>
              <a:t>2,051sf </a:t>
            </a:r>
            <a:r>
              <a:rPr lang="en-US" sz="1400" dirty="0">
                <a:solidFill>
                  <a:srgbClr val="215968"/>
                </a:solidFill>
                <a:latin typeface="Microsoft Sans Serif" panose="020B0604020202020204" pitchFamily="34" charset="0"/>
                <a:cs typeface="Microsoft Sans Serif" panose="020B0604020202020204" pitchFamily="34" charset="0"/>
              </a:rPr>
              <a:t>:: </a:t>
            </a:r>
            <a:r>
              <a:rPr lang="en-US" sz="1400" dirty="0" smtClean="0">
                <a:solidFill>
                  <a:srgbClr val="215968"/>
                </a:solidFill>
                <a:latin typeface="Microsoft Sans Serif" panose="020B0604020202020204" pitchFamily="34" charset="0"/>
                <a:cs typeface="Microsoft Sans Serif" panose="020B0604020202020204" pitchFamily="34" charset="0"/>
              </a:rPr>
              <a:t>4 Bedrooms :: 2½  Baths</a:t>
            </a:r>
            <a:endParaRPr lang="en-US" sz="1400" dirty="0">
              <a:solidFill>
                <a:srgbClr val="215968"/>
              </a:solidFill>
            </a:endParaRPr>
          </a:p>
        </p:txBody>
      </p:sp>
      <p:sp>
        <p:nvSpPr>
          <p:cNvPr id="14" name="Rectangle 13"/>
          <p:cNvSpPr/>
          <p:nvPr/>
        </p:nvSpPr>
        <p:spPr>
          <a:xfrm>
            <a:off x="4897271" y="9204410"/>
            <a:ext cx="2875129" cy="738664"/>
          </a:xfrm>
          <a:prstGeom prst="rect">
            <a:avLst/>
          </a:prstGeom>
        </p:spPr>
        <p:txBody>
          <a:bodyPr wrap="square">
            <a:spAutoFit/>
          </a:bodyPr>
          <a:lstStyle/>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Charleston Real Estate Group. LLC</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792 </a:t>
            </a:r>
            <a:r>
              <a:rPr lang="en-US" sz="1050" dirty="0">
                <a:solidFill>
                  <a:schemeClr val="accent5">
                    <a:lumMod val="50000"/>
                  </a:schemeClr>
                </a:solidFill>
                <a:latin typeface="Microsoft Sans Serif" panose="020B0604020202020204" pitchFamily="34" charset="0"/>
                <a:cs typeface="Microsoft Sans Serif" panose="020B0604020202020204" pitchFamily="34" charset="0"/>
              </a:rPr>
              <a:t>Folly Rd. </a:t>
            </a: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C1</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Charleston</a:t>
            </a:r>
            <a:r>
              <a:rPr lang="en-US" sz="1050" dirty="0">
                <a:solidFill>
                  <a:schemeClr val="accent5">
                    <a:lumMod val="50000"/>
                  </a:schemeClr>
                </a:solidFill>
                <a:latin typeface="Microsoft Sans Serif" panose="020B0604020202020204" pitchFamily="34" charset="0"/>
                <a:cs typeface="Microsoft Sans Serif" panose="020B0604020202020204" pitchFamily="34" charset="0"/>
              </a:rPr>
              <a:t>, SC </a:t>
            </a: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29412</a:t>
            </a:r>
          </a:p>
          <a:p>
            <a:pPr algn="r"/>
            <a:r>
              <a:rPr lang="en-US" sz="105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1050" dirty="0">
              <a:solidFill>
                <a:schemeClr val="accent5">
                  <a:lumMod val="50000"/>
                </a:schemeClr>
              </a:solidFill>
              <a:latin typeface="Microsoft Sans Serif" panose="020B0604020202020204" pitchFamily="34" charset="0"/>
              <a:cs typeface="Microsoft Sans Serif" panose="020B0604020202020204" pitchFamily="34" charset="0"/>
            </a:endParaRPr>
          </a:p>
        </p:txBody>
      </p:sp>
      <p:sp>
        <p:nvSpPr>
          <p:cNvPr id="12" name="Rectangle 11"/>
          <p:cNvSpPr/>
          <p:nvPr/>
        </p:nvSpPr>
        <p:spPr>
          <a:xfrm>
            <a:off x="5874" y="9219799"/>
            <a:ext cx="2869255" cy="707886"/>
          </a:xfrm>
          <a:prstGeom prst="rect">
            <a:avLst/>
          </a:prstGeom>
        </p:spPr>
        <p:txBody>
          <a:bodyPr wrap="square">
            <a:spAutoFit/>
          </a:bodyPr>
          <a:lstStyle/>
          <a:p>
            <a:r>
              <a:rPr lang="en-US" sz="1800" dirty="0" smtClean="0">
                <a:solidFill>
                  <a:schemeClr val="accent5">
                    <a:lumMod val="50000"/>
                  </a:schemeClr>
                </a:solidFill>
                <a:latin typeface="Microsoft Sans Serif" panose="020B0604020202020204" pitchFamily="34" charset="0"/>
                <a:cs typeface="Microsoft Sans Serif" panose="020B0604020202020204" pitchFamily="34" charset="0"/>
              </a:rPr>
              <a:t>Jon Moore</a:t>
            </a:r>
            <a:endParaRPr lang="en-US" sz="1800" dirty="0">
              <a:solidFill>
                <a:schemeClr val="accent5">
                  <a:lumMod val="50000"/>
                </a:schemeClr>
              </a:solidFill>
              <a:latin typeface="Microsoft Sans Serif" panose="020B0604020202020204" pitchFamily="34" charset="0"/>
              <a:cs typeface="Microsoft Sans Serif" panose="020B0604020202020204" pitchFamily="34" charset="0"/>
            </a:endParaRPr>
          </a:p>
          <a:p>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Mobile - (843) 732-3365</a:t>
            </a:r>
          </a:p>
          <a:p>
            <a:r>
              <a:rPr lang="en-US" sz="1100" dirty="0">
                <a:solidFill>
                  <a:schemeClr val="accent5">
                    <a:lumMod val="50000"/>
                  </a:schemeClr>
                </a:solidFill>
                <a:latin typeface="Microsoft Sans Serif" panose="020B0604020202020204" pitchFamily="34" charset="0"/>
                <a:cs typeface="Microsoft Sans Serif" panose="020B0604020202020204" pitchFamily="34" charset="0"/>
              </a:rPr>
              <a:t>jonathanwyattmoore@gmail.com</a:t>
            </a:r>
            <a:endParaRPr lang="en-US" sz="11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924800" y="7924800"/>
            <a:ext cx="1306964" cy="651667"/>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766284"/>
            <a:ext cx="1365504" cy="1024128"/>
          </a:xfrm>
          <a:prstGeom prst="rect">
            <a:avLst/>
          </a:prstGeom>
          <a:ln>
            <a:solidFill>
              <a:schemeClr val="bg1"/>
            </a:solidFill>
          </a:ln>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3842862"/>
            <a:ext cx="1365504" cy="1024128"/>
          </a:xfrm>
          <a:prstGeom prst="rect">
            <a:avLst/>
          </a:prstGeom>
          <a:ln>
            <a:solidFill>
              <a:schemeClr val="bg1"/>
            </a:solidFill>
          </a:ln>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1791810"/>
            <a:ext cx="1365504" cy="1024128"/>
          </a:xfrm>
          <a:prstGeom prst="rect">
            <a:avLst/>
          </a:prstGeom>
          <a:ln>
            <a:solidFill>
              <a:schemeClr val="bg1"/>
            </a:solidFill>
          </a:ln>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2817336"/>
            <a:ext cx="1365504" cy="1024128"/>
          </a:xfrm>
          <a:prstGeom prst="rect">
            <a:avLst/>
          </a:prstGeom>
          <a:ln>
            <a:solidFill>
              <a:schemeClr val="bg1"/>
            </a:solidFill>
          </a:ln>
        </p:spPr>
      </p:pic>
      <p:pic>
        <p:nvPicPr>
          <p:cNvPr id="29" name="Picture 28"/>
          <p:cNvPicPr>
            <a:picLocks noChangeAspect="1"/>
          </p:cNvPicPr>
          <p:nvPr/>
        </p:nvPicPr>
        <p:blipFill rotWithShape="1">
          <a:blip r:embed="rId9">
            <a:extLst>
              <a:ext uri="{28A0092B-C50C-407E-A947-70E740481C1C}">
                <a14:useLocalDpi xmlns:a14="http://schemas.microsoft.com/office/drawing/2010/main" val="0"/>
              </a:ext>
            </a:extLst>
          </a:blip>
          <a:srcRect l="38" t="32692" r="-38" b="31706"/>
          <a:stretch/>
        </p:blipFill>
        <p:spPr>
          <a:xfrm>
            <a:off x="2938" y="6934199"/>
            <a:ext cx="7769462" cy="2074593"/>
          </a:xfrm>
          <a:prstGeom prst="rect">
            <a:avLst/>
          </a:prstGeom>
          <a:ln>
            <a:noFill/>
          </a:ln>
          <a:effectLst>
            <a:outerShdw blurRad="50800" dist="38100" dir="5400000" algn="t" rotWithShape="0">
              <a:prstClr val="black">
                <a:alpha val="40000"/>
              </a:prstClr>
            </a:outerShdw>
          </a:effectLst>
        </p:spPr>
      </p:pic>
      <p:pic>
        <p:nvPicPr>
          <p:cNvPr id="6" name="Picture 2" descr="http://www.charlestonrealestategroup.com/images/creg_logo_new.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990850" y="9064154"/>
            <a:ext cx="1790700" cy="101917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6896" y="766284"/>
            <a:ext cx="1365504" cy="1024128"/>
          </a:xfrm>
          <a:prstGeom prst="rect">
            <a:avLst/>
          </a:prstGeom>
          <a:ln>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5830" y="3842862"/>
            <a:ext cx="1367637" cy="1024128"/>
          </a:xfrm>
          <a:prstGeom prst="rect">
            <a:avLst/>
          </a:prstGeom>
          <a:ln>
            <a:solidFill>
              <a:schemeClr val="bg1"/>
            </a:solidFill>
          </a:ln>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6896" y="2817336"/>
            <a:ext cx="1365504" cy="1024128"/>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06896" y="1791810"/>
            <a:ext cx="1365504" cy="1024128"/>
          </a:xfrm>
          <a:prstGeom prst="rect">
            <a:avLst/>
          </a:prstGeom>
          <a:ln>
            <a:solidFill>
              <a:schemeClr val="bg1"/>
            </a:solidFill>
          </a:ln>
        </p:spPr>
      </p:pic>
      <p:sp>
        <p:nvSpPr>
          <p:cNvPr id="4" name="Rectangle 3"/>
          <p:cNvSpPr/>
          <p:nvPr/>
        </p:nvSpPr>
        <p:spPr>
          <a:xfrm>
            <a:off x="0" y="0"/>
            <a:ext cx="7772400" cy="762000"/>
          </a:xfrm>
          <a:prstGeom prst="rect">
            <a:avLst/>
          </a:prstGeom>
          <a:solidFill>
            <a:schemeClr val="accent5">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508" y="0"/>
            <a:ext cx="7790908" cy="762000"/>
          </a:xfrm>
          <a:ln>
            <a:noFill/>
          </a:ln>
          <a:effectLst>
            <a:outerShdw blurRad="50800" dist="38100" dir="5400000" algn="t" rotWithShape="0">
              <a:prstClr val="black">
                <a:alpha val="40000"/>
              </a:prstClr>
            </a:outerShdw>
          </a:effectLst>
        </p:spPr>
        <p:txBody>
          <a:bodyPr>
            <a:noAutofit/>
          </a:bodyPr>
          <a:lstStyle/>
          <a:p>
            <a:r>
              <a:rPr lang="en-US" sz="2400"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Open House Saturday from 1-4</a:t>
            </a:r>
            <a:br>
              <a:rPr lang="en-US" sz="2400"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Send your clients…they will be protected!</a:t>
            </a:r>
            <a:endParaRPr lang="en-US" sz="20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214260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162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Open House Saturday from 1-4 Send your clients…they will be protected!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22</cp:revision>
  <dcterms:created xsi:type="dcterms:W3CDTF">2006-08-16T00:00:00Z</dcterms:created>
  <dcterms:modified xsi:type="dcterms:W3CDTF">2015-11-12T22:42:46Z</dcterms:modified>
</cp:coreProperties>
</file>