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15968"/>
    <a:srgbClr val="086535"/>
    <a:srgbClr val="DC3D3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14" autoAdjust="0"/>
    <p:restoredTop sz="94660"/>
  </p:normalViewPr>
  <p:slideViewPr>
    <p:cSldViewPr>
      <p:cViewPr varScale="1">
        <p:scale>
          <a:sx n="48" d="100"/>
          <a:sy n="48" d="100"/>
        </p:scale>
        <p:origin x="2166" y="7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11/24/2015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11/24/2015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11/24/2015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11/24/2015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11/24/2015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png"/><Relationship Id="rId4" Type="http://schemas.openxmlformats.org/officeDocument/2006/relationships/image" Target="../media/image3.jpeg"/><Relationship Id="rId9" Type="http://schemas.openxmlformats.org/officeDocument/2006/relationships/image" Target="../media/image8.jp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0" y="8915400"/>
            <a:ext cx="7772400" cy="1143000"/>
          </a:xfrm>
          <a:prstGeom prst="rect">
            <a:avLst/>
          </a:prstGeom>
          <a:blipFill dpi="0" rotWithShape="1">
            <a:blip r:embed="rId2"/>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a:off x="-1" y="762000"/>
            <a:ext cx="3276599" cy="3104077"/>
          </a:xfrm>
          <a:prstGeom prst="rect">
            <a:avLst/>
          </a:prstGeom>
          <a:blipFill dpi="0" rotWithShape="1">
            <a:blip r:embed="rId2"/>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83081" y="685800"/>
            <a:ext cx="5574919" cy="4181190"/>
          </a:xfrm>
          <a:prstGeom prst="rect">
            <a:avLst/>
          </a:prstGeom>
          <a:ln>
            <a:solidFill>
              <a:schemeClr val="bg1"/>
            </a:solidFill>
          </a:ln>
        </p:spPr>
      </p:pic>
      <p:sp>
        <p:nvSpPr>
          <p:cNvPr id="3" name="Subtitle 2"/>
          <p:cNvSpPr>
            <a:spLocks noGrp="1"/>
          </p:cNvSpPr>
          <p:nvPr>
            <p:ph type="subTitle" idx="1"/>
          </p:nvPr>
        </p:nvSpPr>
        <p:spPr>
          <a:xfrm>
            <a:off x="5875" y="5553659"/>
            <a:ext cx="7772400" cy="1560316"/>
          </a:xfrm>
        </p:spPr>
        <p:txBody>
          <a:bodyPr numCol="1" anchor="ctr">
            <a:noAutofit/>
          </a:bodyPr>
          <a:lstStyle/>
          <a:p>
            <a:r>
              <a:rPr lang="en-US" sz="1200" dirty="0">
                <a:solidFill>
                  <a:schemeClr val="tx1">
                    <a:lumMod val="95000"/>
                    <a:lumOff val="5000"/>
                  </a:schemeClr>
                </a:solidFill>
                <a:latin typeface="Microsoft Sans Serif" panose="020B0604020202020204" pitchFamily="34" charset="0"/>
                <a:cs typeface="Microsoft Sans Serif" panose="020B0604020202020204" pitchFamily="34" charset="0"/>
              </a:rPr>
              <a:t>Charming and functional family home located in James Island's Wexford Sound Subdivision. Enjoy mature landscape while being 3 houses down from the community fishing pond with a dock - perfect for your canoe, kayak, or stand up paddle-board</a:t>
            </a:r>
            <a:r>
              <a:rPr lang="en-US" sz="1200" dirty="0" smtClean="0">
                <a:solidFill>
                  <a:schemeClr val="tx1">
                    <a:lumMod val="95000"/>
                    <a:lumOff val="5000"/>
                  </a:schemeClr>
                </a:solidFill>
                <a:latin typeface="Microsoft Sans Serif" panose="020B0604020202020204" pitchFamily="34" charset="0"/>
                <a:cs typeface="Microsoft Sans Serif" panose="020B0604020202020204" pitchFamily="34" charset="0"/>
              </a:rPr>
              <a:t>! LOW </a:t>
            </a:r>
            <a:r>
              <a:rPr lang="en-US" sz="1200" dirty="0">
                <a:solidFill>
                  <a:schemeClr val="tx1">
                    <a:lumMod val="95000"/>
                    <a:lumOff val="5000"/>
                  </a:schemeClr>
                </a:solidFill>
                <a:latin typeface="Microsoft Sans Serif" panose="020B0604020202020204" pitchFamily="34" charset="0"/>
                <a:cs typeface="Microsoft Sans Serif" panose="020B0604020202020204" pitchFamily="34" charset="0"/>
              </a:rPr>
              <a:t>HOA FEES as well as a prime location, just 5 miles from Folly Beach and historic Downtown Charleston. This home has a large, bright eat-in kitchen and formal dining room. There is storage space in the attic as well as the two car garage. Enjoy your evenings on the back deck or in the screened porch area with your candles lit!</a:t>
            </a:r>
            <a:endParaRPr lang="en-US" sz="1200" dirty="0" smtClean="0">
              <a:solidFill>
                <a:schemeClr val="tx1">
                  <a:lumMod val="95000"/>
                  <a:lumOff val="5000"/>
                </a:schemeClr>
              </a:solidFill>
              <a:latin typeface="Microsoft Sans Serif" panose="020B0604020202020204" pitchFamily="34" charset="0"/>
              <a:cs typeface="Microsoft Sans Serif" panose="020B0604020202020204" pitchFamily="34" charset="0"/>
            </a:endParaRPr>
          </a:p>
        </p:txBody>
      </p:sp>
      <p:sp>
        <p:nvSpPr>
          <p:cNvPr id="11" name="Rectangle 10"/>
          <p:cNvSpPr/>
          <p:nvPr/>
        </p:nvSpPr>
        <p:spPr>
          <a:xfrm>
            <a:off x="-18508" y="4871661"/>
            <a:ext cx="7772400" cy="861774"/>
          </a:xfrm>
          <a:prstGeom prst="rect">
            <a:avLst/>
          </a:prstGeom>
        </p:spPr>
        <p:txBody>
          <a:bodyPr wrap="square">
            <a:spAutoFit/>
          </a:bodyPr>
          <a:lstStyle/>
          <a:p>
            <a:pPr algn="ctr"/>
            <a:r>
              <a:rPr lang="en-US" b="1" dirty="0">
                <a:solidFill>
                  <a:srgbClr val="215968"/>
                </a:solidFill>
                <a:latin typeface="Microsoft Sans Serif" panose="020B0604020202020204" pitchFamily="34" charset="0"/>
                <a:cs typeface="Microsoft Sans Serif" panose="020B0604020202020204" pitchFamily="34" charset="0"/>
              </a:rPr>
              <a:t>1647 </a:t>
            </a:r>
            <a:r>
              <a:rPr lang="en-US" b="1" dirty="0" err="1">
                <a:solidFill>
                  <a:srgbClr val="215968"/>
                </a:solidFill>
                <a:latin typeface="Microsoft Sans Serif" panose="020B0604020202020204" pitchFamily="34" charset="0"/>
                <a:cs typeface="Microsoft Sans Serif" panose="020B0604020202020204" pitchFamily="34" charset="0"/>
              </a:rPr>
              <a:t>Lazylake</a:t>
            </a:r>
            <a:r>
              <a:rPr lang="en-US" b="1" dirty="0">
                <a:solidFill>
                  <a:srgbClr val="215968"/>
                </a:solidFill>
                <a:latin typeface="Microsoft Sans Serif" panose="020B0604020202020204" pitchFamily="34" charset="0"/>
                <a:cs typeface="Microsoft Sans Serif" panose="020B0604020202020204" pitchFamily="34" charset="0"/>
              </a:rPr>
              <a:t> Court </a:t>
            </a:r>
            <a:endParaRPr lang="en-US" b="1" dirty="0" smtClean="0">
              <a:solidFill>
                <a:srgbClr val="215968"/>
              </a:solidFill>
              <a:latin typeface="Microsoft Sans Serif" panose="020B0604020202020204" pitchFamily="34" charset="0"/>
              <a:cs typeface="Microsoft Sans Serif" panose="020B0604020202020204" pitchFamily="34" charset="0"/>
            </a:endParaRPr>
          </a:p>
          <a:p>
            <a:pPr algn="ctr"/>
            <a:r>
              <a:rPr lang="en-US" sz="1600" dirty="0" smtClean="0">
                <a:solidFill>
                  <a:srgbClr val="215968"/>
                </a:solidFill>
                <a:latin typeface="Microsoft Sans Serif" panose="020B0604020202020204" pitchFamily="34" charset="0"/>
                <a:cs typeface="Microsoft Sans Serif" panose="020B0604020202020204" pitchFamily="34" charset="0"/>
              </a:rPr>
              <a:t>Charleston</a:t>
            </a:r>
            <a:r>
              <a:rPr lang="en-US" sz="1600" dirty="0">
                <a:solidFill>
                  <a:srgbClr val="215968"/>
                </a:solidFill>
                <a:latin typeface="Microsoft Sans Serif" panose="020B0604020202020204" pitchFamily="34" charset="0"/>
                <a:cs typeface="Microsoft Sans Serif" panose="020B0604020202020204" pitchFamily="34" charset="0"/>
              </a:rPr>
              <a:t>, SC 29412 :: MLS# 15028173 </a:t>
            </a:r>
            <a:r>
              <a:rPr lang="en-US" sz="1600" dirty="0" smtClean="0">
                <a:solidFill>
                  <a:srgbClr val="215968"/>
                </a:solidFill>
                <a:latin typeface="Microsoft Sans Serif" panose="020B0604020202020204" pitchFamily="34" charset="0"/>
                <a:cs typeface="Microsoft Sans Serif" panose="020B0604020202020204" pitchFamily="34" charset="0"/>
              </a:rPr>
              <a:t>:: </a:t>
            </a:r>
            <a:r>
              <a:rPr lang="en-US" sz="1600" dirty="0">
                <a:solidFill>
                  <a:srgbClr val="215968"/>
                </a:solidFill>
                <a:latin typeface="Microsoft Sans Serif" panose="020B0604020202020204" pitchFamily="34" charset="0"/>
                <a:cs typeface="Microsoft Sans Serif" panose="020B0604020202020204" pitchFamily="34" charset="0"/>
              </a:rPr>
              <a:t>$</a:t>
            </a:r>
            <a:r>
              <a:rPr lang="en-US" sz="1600" dirty="0" smtClean="0">
                <a:solidFill>
                  <a:srgbClr val="215968"/>
                </a:solidFill>
                <a:latin typeface="Microsoft Sans Serif" panose="020B0604020202020204" pitchFamily="34" charset="0"/>
                <a:cs typeface="Microsoft Sans Serif" panose="020B0604020202020204" pitchFamily="34" charset="0"/>
              </a:rPr>
              <a:t>323,000</a:t>
            </a:r>
            <a:endParaRPr lang="en-US" sz="1600" dirty="0" smtClean="0">
              <a:solidFill>
                <a:srgbClr val="215968"/>
              </a:solidFill>
              <a:latin typeface="Microsoft Sans Serif" panose="020B0604020202020204" pitchFamily="34" charset="0"/>
              <a:cs typeface="Microsoft Sans Serif" panose="020B0604020202020204" pitchFamily="34" charset="0"/>
            </a:endParaRPr>
          </a:p>
          <a:p>
            <a:pPr algn="ctr"/>
            <a:r>
              <a:rPr lang="en-US" sz="1400" dirty="0" smtClean="0">
                <a:solidFill>
                  <a:srgbClr val="215968"/>
                </a:solidFill>
                <a:latin typeface="Microsoft Sans Serif" panose="020B0604020202020204" pitchFamily="34" charset="0"/>
                <a:cs typeface="Microsoft Sans Serif" panose="020B0604020202020204" pitchFamily="34" charset="0"/>
              </a:rPr>
              <a:t>2,051sf </a:t>
            </a:r>
            <a:r>
              <a:rPr lang="en-US" sz="1400" dirty="0">
                <a:solidFill>
                  <a:srgbClr val="215968"/>
                </a:solidFill>
                <a:latin typeface="Microsoft Sans Serif" panose="020B0604020202020204" pitchFamily="34" charset="0"/>
                <a:cs typeface="Microsoft Sans Serif" panose="020B0604020202020204" pitchFamily="34" charset="0"/>
              </a:rPr>
              <a:t>:: </a:t>
            </a:r>
            <a:r>
              <a:rPr lang="en-US" sz="1400" dirty="0" smtClean="0">
                <a:solidFill>
                  <a:srgbClr val="215968"/>
                </a:solidFill>
                <a:latin typeface="Microsoft Sans Serif" panose="020B0604020202020204" pitchFamily="34" charset="0"/>
                <a:cs typeface="Microsoft Sans Serif" panose="020B0604020202020204" pitchFamily="34" charset="0"/>
              </a:rPr>
              <a:t>4 Bedrooms :: 2½  Baths</a:t>
            </a:r>
            <a:endParaRPr lang="en-US" sz="1400" dirty="0">
              <a:solidFill>
                <a:srgbClr val="215968"/>
              </a:solidFill>
            </a:endParaRPr>
          </a:p>
        </p:txBody>
      </p:sp>
      <p:sp>
        <p:nvSpPr>
          <p:cNvPr id="14" name="Rectangle 13"/>
          <p:cNvSpPr/>
          <p:nvPr/>
        </p:nvSpPr>
        <p:spPr>
          <a:xfrm>
            <a:off x="4897271" y="9204410"/>
            <a:ext cx="2875129" cy="738664"/>
          </a:xfrm>
          <a:prstGeom prst="rect">
            <a:avLst/>
          </a:prstGeom>
        </p:spPr>
        <p:txBody>
          <a:bodyPr wrap="square">
            <a:spAutoFit/>
          </a:bodyPr>
          <a:lstStyle/>
          <a:p>
            <a:pPr algn="r"/>
            <a:r>
              <a:rPr lang="en-US" sz="1050" dirty="0" smtClean="0">
                <a:solidFill>
                  <a:schemeClr val="accent5">
                    <a:lumMod val="50000"/>
                  </a:schemeClr>
                </a:solidFill>
                <a:latin typeface="Microsoft Sans Serif" panose="020B0604020202020204" pitchFamily="34" charset="0"/>
                <a:cs typeface="Microsoft Sans Serif" panose="020B0604020202020204" pitchFamily="34" charset="0"/>
              </a:rPr>
              <a:t>Charleston Real Estate Group. LLC</a:t>
            </a:r>
          </a:p>
          <a:p>
            <a:pPr algn="r"/>
            <a:r>
              <a:rPr lang="en-US" sz="1050" dirty="0" smtClean="0">
                <a:solidFill>
                  <a:schemeClr val="accent5">
                    <a:lumMod val="50000"/>
                  </a:schemeClr>
                </a:solidFill>
                <a:latin typeface="Microsoft Sans Serif" panose="020B0604020202020204" pitchFamily="34" charset="0"/>
                <a:cs typeface="Microsoft Sans Serif" panose="020B0604020202020204" pitchFamily="34" charset="0"/>
              </a:rPr>
              <a:t>792 </a:t>
            </a:r>
            <a:r>
              <a:rPr lang="en-US" sz="1050" dirty="0">
                <a:solidFill>
                  <a:schemeClr val="accent5">
                    <a:lumMod val="50000"/>
                  </a:schemeClr>
                </a:solidFill>
                <a:latin typeface="Microsoft Sans Serif" panose="020B0604020202020204" pitchFamily="34" charset="0"/>
                <a:cs typeface="Microsoft Sans Serif" panose="020B0604020202020204" pitchFamily="34" charset="0"/>
              </a:rPr>
              <a:t>Folly Rd. </a:t>
            </a:r>
            <a:r>
              <a:rPr lang="en-US" sz="1050" dirty="0" smtClean="0">
                <a:solidFill>
                  <a:schemeClr val="accent5">
                    <a:lumMod val="50000"/>
                  </a:schemeClr>
                </a:solidFill>
                <a:latin typeface="Microsoft Sans Serif" panose="020B0604020202020204" pitchFamily="34" charset="0"/>
                <a:cs typeface="Microsoft Sans Serif" panose="020B0604020202020204" pitchFamily="34" charset="0"/>
              </a:rPr>
              <a:t>C1</a:t>
            </a:r>
          </a:p>
          <a:p>
            <a:pPr algn="r"/>
            <a:r>
              <a:rPr lang="en-US" sz="1050" dirty="0" smtClean="0">
                <a:solidFill>
                  <a:schemeClr val="accent5">
                    <a:lumMod val="50000"/>
                  </a:schemeClr>
                </a:solidFill>
                <a:latin typeface="Microsoft Sans Serif" panose="020B0604020202020204" pitchFamily="34" charset="0"/>
                <a:cs typeface="Microsoft Sans Serif" panose="020B0604020202020204" pitchFamily="34" charset="0"/>
              </a:rPr>
              <a:t>Charleston</a:t>
            </a:r>
            <a:r>
              <a:rPr lang="en-US" sz="1050" dirty="0">
                <a:solidFill>
                  <a:schemeClr val="accent5">
                    <a:lumMod val="50000"/>
                  </a:schemeClr>
                </a:solidFill>
                <a:latin typeface="Microsoft Sans Serif" panose="020B0604020202020204" pitchFamily="34" charset="0"/>
                <a:cs typeface="Microsoft Sans Serif" panose="020B0604020202020204" pitchFamily="34" charset="0"/>
              </a:rPr>
              <a:t>, SC </a:t>
            </a:r>
            <a:r>
              <a:rPr lang="en-US" sz="1050" dirty="0" smtClean="0">
                <a:solidFill>
                  <a:schemeClr val="accent5">
                    <a:lumMod val="50000"/>
                  </a:schemeClr>
                </a:solidFill>
                <a:latin typeface="Microsoft Sans Serif" panose="020B0604020202020204" pitchFamily="34" charset="0"/>
                <a:cs typeface="Microsoft Sans Serif" panose="020B0604020202020204" pitchFamily="34" charset="0"/>
              </a:rPr>
              <a:t>29412</a:t>
            </a:r>
          </a:p>
          <a:p>
            <a:pPr algn="r"/>
            <a:r>
              <a:rPr lang="en-US" sz="1050" dirty="0" smtClean="0">
                <a:solidFill>
                  <a:schemeClr val="accent5">
                    <a:lumMod val="50000"/>
                  </a:schemeClr>
                </a:solidFill>
                <a:latin typeface="Microsoft Sans Serif" panose="020B0604020202020204" pitchFamily="34" charset="0"/>
                <a:cs typeface="Microsoft Sans Serif" panose="020B0604020202020204" pitchFamily="34" charset="0"/>
              </a:rPr>
              <a:t>www.charlestonrealestategroup.com</a:t>
            </a:r>
            <a:endParaRPr lang="en-US" sz="1050" dirty="0">
              <a:solidFill>
                <a:schemeClr val="accent5">
                  <a:lumMod val="50000"/>
                </a:schemeClr>
              </a:solidFill>
              <a:latin typeface="Microsoft Sans Serif" panose="020B0604020202020204" pitchFamily="34" charset="0"/>
              <a:cs typeface="Microsoft Sans Serif" panose="020B0604020202020204" pitchFamily="34" charset="0"/>
            </a:endParaRPr>
          </a:p>
        </p:txBody>
      </p:sp>
      <p:sp>
        <p:nvSpPr>
          <p:cNvPr id="12" name="Rectangle 11"/>
          <p:cNvSpPr/>
          <p:nvPr/>
        </p:nvSpPr>
        <p:spPr>
          <a:xfrm>
            <a:off x="5874" y="9219799"/>
            <a:ext cx="2869255" cy="707886"/>
          </a:xfrm>
          <a:prstGeom prst="rect">
            <a:avLst/>
          </a:prstGeom>
        </p:spPr>
        <p:txBody>
          <a:bodyPr wrap="square">
            <a:spAutoFit/>
          </a:bodyPr>
          <a:lstStyle/>
          <a:p>
            <a:r>
              <a:rPr lang="en-US" sz="1800" dirty="0" smtClean="0">
                <a:solidFill>
                  <a:schemeClr val="accent5">
                    <a:lumMod val="50000"/>
                  </a:schemeClr>
                </a:solidFill>
                <a:latin typeface="Microsoft Sans Serif" panose="020B0604020202020204" pitchFamily="34" charset="0"/>
                <a:cs typeface="Microsoft Sans Serif" panose="020B0604020202020204" pitchFamily="34" charset="0"/>
              </a:rPr>
              <a:t>Jon Moore</a:t>
            </a:r>
            <a:endParaRPr lang="en-US" sz="1800" dirty="0">
              <a:solidFill>
                <a:schemeClr val="accent5">
                  <a:lumMod val="50000"/>
                </a:schemeClr>
              </a:solidFill>
              <a:latin typeface="Microsoft Sans Serif" panose="020B0604020202020204" pitchFamily="34" charset="0"/>
              <a:cs typeface="Microsoft Sans Serif" panose="020B0604020202020204" pitchFamily="34" charset="0"/>
            </a:endParaRPr>
          </a:p>
          <a:p>
            <a:r>
              <a:rPr lang="en-US" sz="1100" dirty="0">
                <a:solidFill>
                  <a:schemeClr val="accent5">
                    <a:lumMod val="50000"/>
                  </a:schemeClr>
                </a:solidFill>
                <a:latin typeface="Microsoft Sans Serif" panose="020B0604020202020204" pitchFamily="34" charset="0"/>
                <a:cs typeface="Microsoft Sans Serif" panose="020B0604020202020204" pitchFamily="34" charset="0"/>
              </a:rPr>
              <a:t>Mobile - (843) 732-3365</a:t>
            </a:r>
          </a:p>
          <a:p>
            <a:r>
              <a:rPr lang="en-US" sz="1100" dirty="0">
                <a:solidFill>
                  <a:schemeClr val="accent5">
                    <a:lumMod val="50000"/>
                  </a:schemeClr>
                </a:solidFill>
                <a:latin typeface="Microsoft Sans Serif" panose="020B0604020202020204" pitchFamily="34" charset="0"/>
                <a:cs typeface="Microsoft Sans Serif" panose="020B0604020202020204" pitchFamily="34" charset="0"/>
              </a:rPr>
              <a:t>jonathanwyattmoore@gmail.com</a:t>
            </a:r>
            <a:endParaRPr lang="en-US" sz="1100" dirty="0" smtClean="0">
              <a:solidFill>
                <a:schemeClr val="accent5">
                  <a:lumMod val="50000"/>
                </a:schemeClr>
              </a:solidFill>
              <a:latin typeface="Microsoft Sans Serif" panose="020B0604020202020204" pitchFamily="34" charset="0"/>
              <a:cs typeface="Microsoft Sans Serif" panose="020B0604020202020204" pitchFamily="34" charset="0"/>
            </a:endParaRPr>
          </a:p>
        </p:txBody>
      </p:sp>
      <p:pic>
        <p:nvPicPr>
          <p:cNvPr id="1027" name="Picture 3"/>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7924800" y="7924800"/>
            <a:ext cx="1306964" cy="651667"/>
          </a:xfrm>
          <a:prstGeom prst="rect">
            <a:avLst/>
          </a:prstGeom>
          <a:noFill/>
          <a:extLst>
            <a:ext uri="{909E8E84-426E-40DD-AFC4-6F175D3DCCD1}">
              <a14:hiddenFill xmlns:a14="http://schemas.microsoft.com/office/drawing/2010/main">
                <a:solidFill>
                  <a:srgbClr val="FFFFFF"/>
                </a:solidFill>
              </a14:hiddenFill>
            </a:ext>
          </a:extLst>
        </p:spPr>
      </p:pic>
      <p:pic>
        <p:nvPicPr>
          <p:cNvPr id="25" name="Picture 2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0" y="766284"/>
            <a:ext cx="1365504" cy="1024128"/>
          </a:xfrm>
          <a:prstGeom prst="rect">
            <a:avLst/>
          </a:prstGeom>
          <a:ln>
            <a:solidFill>
              <a:schemeClr val="bg1"/>
            </a:solidFill>
          </a:ln>
        </p:spPr>
      </p:pic>
      <p:pic>
        <p:nvPicPr>
          <p:cNvPr id="26" name="Picture 2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0" y="3842862"/>
            <a:ext cx="1365504" cy="1024128"/>
          </a:xfrm>
          <a:prstGeom prst="rect">
            <a:avLst/>
          </a:prstGeom>
          <a:ln>
            <a:solidFill>
              <a:schemeClr val="bg1"/>
            </a:solidFill>
          </a:ln>
        </p:spPr>
      </p:pic>
      <p:pic>
        <p:nvPicPr>
          <p:cNvPr id="27" name="Picture 26"/>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0" y="1791810"/>
            <a:ext cx="1365504" cy="1024128"/>
          </a:xfrm>
          <a:prstGeom prst="rect">
            <a:avLst/>
          </a:prstGeom>
          <a:ln>
            <a:solidFill>
              <a:schemeClr val="bg1"/>
            </a:solidFill>
          </a:ln>
        </p:spPr>
      </p:pic>
      <p:pic>
        <p:nvPicPr>
          <p:cNvPr id="28" name="Picture 27"/>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0" y="2817336"/>
            <a:ext cx="1365504" cy="1024128"/>
          </a:xfrm>
          <a:prstGeom prst="rect">
            <a:avLst/>
          </a:prstGeom>
          <a:ln>
            <a:solidFill>
              <a:schemeClr val="bg1"/>
            </a:solidFill>
          </a:ln>
        </p:spPr>
      </p:pic>
      <p:pic>
        <p:nvPicPr>
          <p:cNvPr id="29" name="Picture 28"/>
          <p:cNvPicPr>
            <a:picLocks noChangeAspect="1"/>
          </p:cNvPicPr>
          <p:nvPr/>
        </p:nvPicPr>
        <p:blipFill rotWithShape="1">
          <a:blip r:embed="rId9">
            <a:extLst>
              <a:ext uri="{28A0092B-C50C-407E-A947-70E740481C1C}">
                <a14:useLocalDpi xmlns:a14="http://schemas.microsoft.com/office/drawing/2010/main" val="0"/>
              </a:ext>
            </a:extLst>
          </a:blip>
          <a:srcRect l="38" t="32692" r="-38" b="31706"/>
          <a:stretch/>
        </p:blipFill>
        <p:spPr>
          <a:xfrm>
            <a:off x="2938" y="6934199"/>
            <a:ext cx="7769462" cy="2074593"/>
          </a:xfrm>
          <a:prstGeom prst="rect">
            <a:avLst/>
          </a:prstGeom>
          <a:ln>
            <a:noFill/>
          </a:ln>
          <a:effectLst>
            <a:outerShdw blurRad="50800" dist="38100" dir="5400000" algn="t" rotWithShape="0">
              <a:prstClr val="black">
                <a:alpha val="40000"/>
              </a:prstClr>
            </a:outerShdw>
          </a:effectLst>
        </p:spPr>
      </p:pic>
      <p:pic>
        <p:nvPicPr>
          <p:cNvPr id="6" name="Picture 2" descr="http://www.charlestonrealestategroup.com/images/creg_logo_new.png"/>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2990850" y="9064154"/>
            <a:ext cx="1790700" cy="1019176"/>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18"/>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406896" y="766284"/>
            <a:ext cx="1365504" cy="1024128"/>
          </a:xfrm>
          <a:prstGeom prst="rect">
            <a:avLst/>
          </a:prstGeom>
          <a:ln>
            <a:solidFill>
              <a:schemeClr val="bg1"/>
            </a:solidFill>
          </a:ln>
        </p:spPr>
      </p:pic>
      <p:pic>
        <p:nvPicPr>
          <p:cNvPr id="20" name="Picture 19"/>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405830" y="3842862"/>
            <a:ext cx="1367637" cy="1024128"/>
          </a:xfrm>
          <a:prstGeom prst="rect">
            <a:avLst/>
          </a:prstGeom>
          <a:ln>
            <a:solidFill>
              <a:schemeClr val="bg1"/>
            </a:solidFill>
          </a:ln>
        </p:spPr>
      </p:pic>
      <p:pic>
        <p:nvPicPr>
          <p:cNvPr id="21" name="Picture 20"/>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406896" y="2817336"/>
            <a:ext cx="1365504" cy="1024128"/>
          </a:xfrm>
          <a:prstGeom prst="rect">
            <a:avLst/>
          </a:prstGeom>
          <a:ln>
            <a:solidFill>
              <a:schemeClr val="bg1"/>
            </a:solidFill>
          </a:ln>
        </p:spPr>
      </p:pic>
      <p:pic>
        <p:nvPicPr>
          <p:cNvPr id="22" name="Picture 21"/>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6406896" y="1791810"/>
            <a:ext cx="1365504" cy="1024128"/>
          </a:xfrm>
          <a:prstGeom prst="rect">
            <a:avLst/>
          </a:prstGeom>
          <a:ln>
            <a:solidFill>
              <a:schemeClr val="bg1"/>
            </a:solidFill>
          </a:ln>
        </p:spPr>
      </p:pic>
      <p:sp>
        <p:nvSpPr>
          <p:cNvPr id="4" name="Rectangle 3"/>
          <p:cNvSpPr/>
          <p:nvPr/>
        </p:nvSpPr>
        <p:spPr>
          <a:xfrm>
            <a:off x="0" y="0"/>
            <a:ext cx="7772400" cy="762000"/>
          </a:xfrm>
          <a:prstGeom prst="rect">
            <a:avLst/>
          </a:prstGeom>
          <a:solidFill>
            <a:schemeClr val="accent5">
              <a:lumMod val="50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0" y="0"/>
            <a:ext cx="7772400" cy="762000"/>
          </a:xfrm>
          <a:ln>
            <a:noFill/>
          </a:ln>
          <a:effectLst>
            <a:outerShdw blurRad="50800" dist="38100" dir="5400000" algn="t" rotWithShape="0">
              <a:prstClr val="black">
                <a:alpha val="40000"/>
              </a:prstClr>
            </a:outerShdw>
          </a:effectLst>
        </p:spPr>
        <p:txBody>
          <a:bodyPr>
            <a:noAutofit/>
          </a:bodyPr>
          <a:lstStyle/>
          <a:p>
            <a:r>
              <a:rPr lang="en-US" sz="2400" i="1" dirty="0">
                <a:solidFill>
                  <a:srgbClr val="FFFF00"/>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PRICE REDUCTION &amp; $2500 AGENT BONUS</a:t>
            </a:r>
            <a:r>
              <a:rPr lang="en-US" sz="2400" i="1" dirty="0" smtClean="0">
                <a:solidFill>
                  <a:srgbClr val="FFFF00"/>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a:t>
            </a:r>
            <a:br>
              <a:rPr lang="en-US" sz="2400" i="1" dirty="0" smtClean="0">
                <a:solidFill>
                  <a:srgbClr val="FFFF00"/>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br>
            <a:r>
              <a:rPr lang="en-US" sz="2000"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Bring </a:t>
            </a:r>
            <a:r>
              <a:rPr lang="en-US" sz="2000"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your clients!! This deal will not last!!</a:t>
            </a:r>
            <a:endParaRPr lang="en-US" sz="2000"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p:txBody>
      </p:sp>
    </p:spTree>
    <p:extLst>
      <p:ext uri="{BB962C8B-B14F-4D97-AF65-F5344CB8AC3E}">
        <p14:creationId xmlns:p14="http://schemas.microsoft.com/office/powerpoint/2010/main" val="214260251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105</TotalTime>
  <Words>165</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Microsoft Sans Serif</vt:lpstr>
      <vt:lpstr>Office Theme</vt:lpstr>
      <vt:lpstr>PRICE REDUCTION &amp; $2500 AGENT BONUS!! Bring your clients!! This deal will not last!!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Gorgeously maintained home in Grand Oaks.</dc:title>
  <dc:creator>CVH360</dc:creator>
  <cp:lastModifiedBy>A. Thomas Price</cp:lastModifiedBy>
  <cp:revision>22</cp:revision>
  <dcterms:created xsi:type="dcterms:W3CDTF">2006-08-16T00:00:00Z</dcterms:created>
  <dcterms:modified xsi:type="dcterms:W3CDTF">2015-11-24T21:31:50Z</dcterms:modified>
</cp:coreProperties>
</file>