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02" y="-18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10/24/2019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10/24/2019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10/24/2019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10/24/2019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333486" y="-3628"/>
            <a:ext cx="6438914" cy="4829185"/>
          </a:xfrm>
          <a:prstGeom prst="rect">
            <a:avLst/>
          </a:prstGeom>
        </p:spPr>
      </p:pic>
      <p:sp>
        <p:nvSpPr>
          <p:cNvPr id="5" name="Rectangle 4"/>
          <p:cNvSpPr/>
          <p:nvPr/>
        </p:nvSpPr>
        <p:spPr>
          <a:xfrm>
            <a:off x="1380684" y="5078775"/>
            <a:ext cx="6391716" cy="3785652"/>
          </a:xfrm>
          <a:prstGeom prst="rect">
            <a:avLst/>
          </a:prstGeom>
        </p:spPr>
        <p:txBody>
          <a:bodyPr wrap="square">
            <a:spAutoFit/>
          </a:bodyPr>
          <a:lstStyle/>
          <a:p>
            <a:pPr algn="ctr"/>
            <a:r>
              <a:rPr lang="en-US" sz="1500" dirty="0">
                <a:latin typeface="Futura Lt BT" panose="020B0402020204020303" pitchFamily="34" charset="0"/>
              </a:rPr>
              <a:t>Harbor Loft Home in Tidewater Golf Plantation. Magnificent views of Intra-Coastal Waterway from every angle inside and outside. This beautiful 3 bedroom 3 1/2 bath homes gives you the beach life, boating, golf and much more. It offer 3 decks with views of Tidewater Golf Course and waterway also offers a 4 stop elevator. Kitchen has granite counter tops with updated appliances. Home has a shared dock with neighbor. Private boat lift with 2 state of the art lifts one is 10,000 </a:t>
            </a:r>
            <a:r>
              <a:rPr lang="en-US" sz="1500" dirty="0" err="1">
                <a:latin typeface="Futura Lt BT" panose="020B0402020204020303" pitchFamily="34" charset="0"/>
              </a:rPr>
              <a:t>lb</a:t>
            </a:r>
            <a:r>
              <a:rPr lang="en-US" sz="1500" dirty="0">
                <a:latin typeface="Futura Lt BT" panose="020B0402020204020303" pitchFamily="34" charset="0"/>
              </a:rPr>
              <a:t> lift and second is a 5 </a:t>
            </a:r>
            <a:r>
              <a:rPr lang="en-US" sz="1500" dirty="0" err="1">
                <a:latin typeface="Futura Lt BT" panose="020B0402020204020303" pitchFamily="34" charset="0"/>
              </a:rPr>
              <a:t>lb</a:t>
            </a:r>
            <a:r>
              <a:rPr lang="en-US" sz="1500" dirty="0">
                <a:latin typeface="Futura Lt BT" panose="020B0402020204020303" pitchFamily="34" charset="0"/>
              </a:rPr>
              <a:t>, lift manufactured by Tide Tamer. This house is next to the Harbor Dock and gazebo enhancing the views and outdoor activities. Views include Little River and to the North and Swing Bridge to the South. Most spectacular sunsets in the evening. Tons of storage under the house with an enclosed storage. If you like single family living but don't want the outside yard maintenance this is for you. All yard word is included in HOA. Tidewater is a 24/7 security community. Homeowners have 2 pools, one for homeowners only and second pool is for guest and rentals, ocean front beach cabana, (for homeowners only), fitness center, golf, restaurant and pro-shop. </a:t>
            </a:r>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264" y="8522550"/>
            <a:ext cx="682162" cy="682162"/>
          </a:xfrm>
          <a:prstGeom prst="rect">
            <a:avLst/>
          </a:prstGeom>
        </p:spPr>
      </p:pic>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67101" y="9141791"/>
            <a:ext cx="838198" cy="688520"/>
          </a:xfrm>
          <a:prstGeom prst="rect">
            <a:avLst/>
          </a:prstGeom>
        </p:spPr>
      </p:pic>
      <p:sp>
        <p:nvSpPr>
          <p:cNvPr id="23" name="Rectangle 22"/>
          <p:cNvSpPr/>
          <p:nvPr/>
        </p:nvSpPr>
        <p:spPr>
          <a:xfrm>
            <a:off x="1380682" y="3440562"/>
            <a:ext cx="6391718" cy="1384995"/>
          </a:xfrm>
          <a:prstGeom prst="rect">
            <a:avLst/>
          </a:prstGeom>
        </p:spPr>
        <p:txBody>
          <a:bodyPr wrap="square">
            <a:spAutoFit/>
          </a:bodyPr>
          <a:lstStyle/>
          <a:p>
            <a:pPr algn="ctr"/>
            <a:r>
              <a:rPr lang="en-US" sz="2400" dirty="0">
                <a:solidFill>
                  <a:schemeClr val="bg1"/>
                </a:solidFill>
                <a:latin typeface="Futura Hv BT" panose="020B0702020204020204" pitchFamily="34" charset="0"/>
              </a:rPr>
              <a:t>1657 Harbor Dr</a:t>
            </a:r>
          </a:p>
          <a:p>
            <a:pPr algn="ctr"/>
            <a:r>
              <a:rPr lang="en-US" sz="2000" dirty="0">
                <a:solidFill>
                  <a:schemeClr val="bg1"/>
                </a:solidFill>
                <a:latin typeface="Futura Lt BT" panose="020B0402020204020303" pitchFamily="34" charset="0"/>
              </a:rPr>
              <a:t>Tidewater Plantation</a:t>
            </a:r>
          </a:p>
          <a:p>
            <a:pPr algn="ctr"/>
            <a:r>
              <a:rPr lang="en-US" sz="2000" dirty="0">
                <a:solidFill>
                  <a:schemeClr val="bg1"/>
                </a:solidFill>
                <a:latin typeface="Futura Lt BT" panose="020B0402020204020303" pitchFamily="34" charset="0"/>
              </a:rPr>
              <a:t>North Myrtle Beach, SC 29582</a:t>
            </a:r>
          </a:p>
          <a:p>
            <a:pPr algn="ctr"/>
            <a:r>
              <a:rPr lang="en-US" sz="2000" dirty="0">
                <a:solidFill>
                  <a:schemeClr val="bg1"/>
                </a:solidFill>
                <a:latin typeface="Futura Lt BT" panose="020B0402020204020303" pitchFamily="34" charset="0"/>
              </a:rPr>
              <a:t>MLS# 1921117 | $529,900</a:t>
            </a:r>
            <a:endParaRPr lang="en-US" dirty="0">
              <a:solidFill>
                <a:schemeClr val="bg1"/>
              </a:solidFill>
              <a:latin typeface="Futura Lt BT" panose="020B0402020204020303" pitchFamily="34" charset="0"/>
            </a:endParaRPr>
          </a:p>
        </p:txBody>
      </p:sp>
      <p:sp>
        <p:nvSpPr>
          <p:cNvPr id="24" name="Rectangle 23"/>
          <p:cNvSpPr/>
          <p:nvPr/>
        </p:nvSpPr>
        <p:spPr>
          <a:xfrm>
            <a:off x="1365505" y="-3627"/>
            <a:ext cx="6406896" cy="430887"/>
          </a:xfrm>
          <a:prstGeom prst="rect">
            <a:avLst/>
          </a:prstGeom>
        </p:spPr>
        <p:txBody>
          <a:bodyPr wrap="square">
            <a:spAutoFit/>
          </a:bodyPr>
          <a:lstStyle/>
          <a:p>
            <a:pPr algn="r"/>
            <a:r>
              <a:rPr lang="en-US" sz="2200" b="1" dirty="0">
                <a:ln w="3175">
                  <a:noFill/>
                </a:ln>
                <a:solidFill>
                  <a:schemeClr val="bg1"/>
                </a:solidFill>
                <a:effectLst>
                  <a:outerShdw blurRad="50800" dist="38100" dir="2700000" algn="tl" rotWithShape="0">
                    <a:schemeClr val="tx1">
                      <a:alpha val="40000"/>
                    </a:schemeClr>
                  </a:outerShdw>
                </a:effectLst>
                <a:latin typeface="Futura Hv BT" panose="020B0702020204020204" pitchFamily="34" charset="0"/>
              </a:rPr>
              <a:t>Water Front Property</a:t>
            </a:r>
          </a:p>
        </p:txBody>
      </p:sp>
      <p:sp>
        <p:nvSpPr>
          <p:cNvPr id="25" name="Rectangle 24"/>
          <p:cNvSpPr/>
          <p:nvPr/>
        </p:nvSpPr>
        <p:spPr>
          <a:xfrm>
            <a:off x="7843697" y="3096293"/>
            <a:ext cx="2857500" cy="1024128"/>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139841" y="9233874"/>
            <a:ext cx="3621696" cy="646331"/>
          </a:xfrm>
          <a:prstGeom prst="rect">
            <a:avLst/>
          </a:prstGeom>
        </p:spPr>
        <p:txBody>
          <a:bodyPr wrap="square">
            <a:spAutoFit/>
          </a:bodyPr>
          <a:lstStyle/>
          <a:p>
            <a:r>
              <a:rPr lang="en-US" sz="1400" dirty="0">
                <a:solidFill>
                  <a:srgbClr val="000000"/>
                </a:solidFill>
                <a:latin typeface="Futura Lt BT" panose="020B0402020204020303" pitchFamily="34" charset="0"/>
              </a:rPr>
              <a:t>Donna Fortney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703-624-3517</a:t>
            </a:r>
          </a:p>
          <a:p>
            <a:r>
              <a:rPr lang="en-US" sz="1100" dirty="0">
                <a:solidFill>
                  <a:schemeClr val="tx2"/>
                </a:solidFill>
                <a:latin typeface="Futura Lt BT" panose="020B0402020204020303" pitchFamily="34" charset="0"/>
              </a:rPr>
              <a:t>dofortney@aol.com</a:t>
            </a:r>
            <a:endParaRPr lang="en-US" sz="1100" b="0" i="0" dirty="0">
              <a:solidFill>
                <a:schemeClr val="tx2"/>
              </a:solidFill>
              <a:effectLst/>
              <a:latin typeface="Futura Lt BT" panose="020B0402020204020303" pitchFamily="34" charset="0"/>
            </a:endParaRPr>
          </a:p>
        </p:txBody>
      </p:sp>
      <p:sp>
        <p:nvSpPr>
          <p:cNvPr id="2" name="Rectangle 1"/>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Futura Lt BT" panose="020B0402020204020303" pitchFamily="34" charset="0"/>
              </a:rPr>
              <a:t>NEW WAY PROPERTIES MYRTLE BEACH</a:t>
            </a:r>
            <a:r>
              <a:rPr lang="en-US" sz="800" dirty="0">
                <a:solidFill>
                  <a:srgbClr val="093E6E"/>
                </a:solidFill>
                <a:latin typeface="Futura Lt BT" panose="020B0402020204020303" pitchFamily="34" charset="0"/>
              </a:rPr>
              <a:t> </a:t>
            </a:r>
            <a:endParaRPr lang="en-US" sz="800" dirty="0">
              <a:latin typeface="Futura Lt BT" panose="020B0402020204020303" pitchFamily="34" charset="0"/>
            </a:endParaRP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0"/>
            <a:ext cx="1325880" cy="994410"/>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015755"/>
            <a:ext cx="1325880" cy="994410"/>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031510"/>
            <a:ext cx="1325880" cy="994410"/>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3047265"/>
            <a:ext cx="1325880" cy="994410"/>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4063020"/>
            <a:ext cx="1325880" cy="994410"/>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09466"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842203"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774940"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3707678" y="5029200"/>
            <a:ext cx="1688959" cy="1266719"/>
          </a:xfrm>
          <a:prstGeom prst="rect">
            <a:avLst/>
          </a:prstGeom>
          <a:ln>
            <a:solidFill>
              <a:schemeClr val="bg1"/>
            </a:solidFill>
          </a:ln>
          <a:effectLst>
            <a:outerShdw blurRad="63500" sx="102000" sy="102000" algn="ctr" rotWithShape="0">
              <a:prstClr val="black">
                <a:alpha val="40000"/>
              </a:prstClr>
            </a:outerShdw>
          </a:effectLst>
        </p:spPr>
      </p:pic>
      <p:sp>
        <p:nvSpPr>
          <p:cNvPr id="22" name="Rectangle 21">
            <a:extLst>
              <a:ext uri="{FF2B5EF4-FFF2-40B4-BE49-F238E27FC236}">
                <a16:creationId xmlns:a16="http://schemas.microsoft.com/office/drawing/2014/main" id="{05F50A15-A32B-4431-8667-932DDBF82305}"/>
              </a:ext>
            </a:extLst>
          </p:cNvPr>
          <p:cNvSpPr/>
          <p:nvPr/>
        </p:nvSpPr>
        <p:spPr>
          <a:xfrm>
            <a:off x="4010863" y="9247524"/>
            <a:ext cx="3621696" cy="646331"/>
          </a:xfrm>
          <a:prstGeom prst="rect">
            <a:avLst/>
          </a:prstGeom>
        </p:spPr>
        <p:txBody>
          <a:bodyPr wrap="square">
            <a:spAutoFit/>
          </a:bodyPr>
          <a:lstStyle/>
          <a:p>
            <a:pPr algn="r"/>
            <a:r>
              <a:rPr lang="en-US" sz="1400" dirty="0">
                <a:solidFill>
                  <a:srgbClr val="000000"/>
                </a:solidFill>
                <a:latin typeface="Futura Lt BT" panose="020B0402020204020303" pitchFamily="34" charset="0"/>
              </a:rPr>
              <a:t>Robert Jacoby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843-455-7075</a:t>
            </a:r>
          </a:p>
          <a:p>
            <a:pPr algn="r"/>
            <a:r>
              <a:rPr lang="en-US" sz="1100" dirty="0">
                <a:solidFill>
                  <a:schemeClr val="tx2"/>
                </a:solidFill>
                <a:latin typeface="Futura Lt BT" panose="020B0402020204020303" pitchFamily="34" charset="0"/>
              </a:rPr>
              <a:t>rcjacoby@aol.com</a:t>
            </a:r>
          </a:p>
        </p:txBody>
      </p:sp>
      <p:pic>
        <p:nvPicPr>
          <p:cNvPr id="28" name="Picture 27">
            <a:extLst>
              <a:ext uri="{FF2B5EF4-FFF2-40B4-BE49-F238E27FC236}">
                <a16:creationId xmlns:a16="http://schemas.microsoft.com/office/drawing/2014/main" id="{3B337935-E8FC-4590-A1DB-A6E233F5D1CB}"/>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0" y="5078775"/>
            <a:ext cx="1325880" cy="994410"/>
          </a:xfrm>
          <a:prstGeom prst="rect">
            <a:avLst/>
          </a:prstGeom>
          <a:ln>
            <a:solidFill>
              <a:schemeClr val="bg1"/>
            </a:solidFill>
          </a:ln>
          <a:effectLst>
            <a:outerShdw blurRad="63500" sx="102000" sy="102000" algn="ctr" rotWithShape="0">
              <a:prstClr val="black">
                <a:alpha val="40000"/>
              </a:prstClr>
            </a:outerShdw>
          </a:effectLst>
        </p:spPr>
      </p:pic>
      <p:pic>
        <p:nvPicPr>
          <p:cNvPr id="30" name="Picture 29">
            <a:extLst>
              <a:ext uri="{FF2B5EF4-FFF2-40B4-BE49-F238E27FC236}">
                <a16:creationId xmlns:a16="http://schemas.microsoft.com/office/drawing/2014/main" id="{C18B88CE-8B45-4DB2-8194-1BFA1627C66F}"/>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0" y="6094530"/>
            <a:ext cx="1325880" cy="994410"/>
          </a:xfrm>
          <a:prstGeom prst="rect">
            <a:avLst/>
          </a:prstGeom>
          <a:ln>
            <a:solidFill>
              <a:schemeClr val="bg1"/>
            </a:solidFill>
          </a:ln>
          <a:effectLst>
            <a:outerShdw blurRad="63500" sx="102000" sy="102000" algn="ctr" rotWithShape="0">
              <a:prstClr val="black">
                <a:alpha val="40000"/>
              </a:prstClr>
            </a:outerShdw>
          </a:effectLst>
        </p:spPr>
      </p:pic>
      <p:pic>
        <p:nvPicPr>
          <p:cNvPr id="34" name="Picture 33">
            <a:extLst>
              <a:ext uri="{FF2B5EF4-FFF2-40B4-BE49-F238E27FC236}">
                <a16:creationId xmlns:a16="http://schemas.microsoft.com/office/drawing/2014/main" id="{B4C9B3C2-EB4F-4FDF-B1C6-D81E3918EC40}"/>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0" y="7110285"/>
            <a:ext cx="1325880" cy="994410"/>
          </a:xfrm>
          <a:prstGeom prst="rect">
            <a:avLst/>
          </a:prstGeom>
          <a:ln>
            <a:solidFill>
              <a:schemeClr val="bg1"/>
            </a:solidFill>
          </a:ln>
          <a:effectLst>
            <a:outerShdw blurRad="63500" sx="102000" sy="102000" algn="ctr" rotWithShape="0">
              <a:prstClr val="black">
                <a:alpha val="40000"/>
              </a:prstClr>
            </a:outerShdw>
          </a:effectLst>
        </p:spPr>
      </p:pic>
      <p:pic>
        <p:nvPicPr>
          <p:cNvPr id="35" name="Picture 34">
            <a:extLst>
              <a:ext uri="{FF2B5EF4-FFF2-40B4-BE49-F238E27FC236}">
                <a16:creationId xmlns:a16="http://schemas.microsoft.com/office/drawing/2014/main" id="{ADE15EFA-A23E-4343-A26B-072CC05AD1C3}"/>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0" y="8126040"/>
            <a:ext cx="1325880" cy="99441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254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Futura Hv BT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20</cp:revision>
  <dcterms:created xsi:type="dcterms:W3CDTF">2016-01-18T21:52:04Z</dcterms:created>
  <dcterms:modified xsi:type="dcterms:W3CDTF">2019-10-24T14:48:34Z</dcterms:modified>
</cp:coreProperties>
</file>