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74" autoAdjust="0"/>
    <p:restoredTop sz="94660"/>
  </p:normalViewPr>
  <p:slideViewPr>
    <p:cSldViewPr>
      <p:cViewPr varScale="1">
        <p:scale>
          <a:sx n="47" d="100"/>
          <a:sy n="47" d="100"/>
        </p:scale>
        <p:origin x="2640" y="48"/>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7/15/2016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7/15/2016</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2886" y="457200"/>
            <a:ext cx="3440116" cy="2116366"/>
          </a:xfrm>
        </p:spPr>
        <p:txBody>
          <a:bodyPr anchor="ctr">
            <a:noAutofit/>
            <a:scene3d>
              <a:camera prst="orthographicFront"/>
              <a:lightRig rig="soft" dir="t">
                <a:rot lat="0" lon="0" rev="17220000"/>
              </a:lightRig>
            </a:scene3d>
            <a:sp3d prstMaterial="softEdge"/>
          </a:bodyPr>
          <a:lstStyle/>
          <a:p>
            <a:r>
              <a:rPr lang="es-ES" sz="24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1659 </a:t>
            </a:r>
            <a:r>
              <a:rPr lang="es-ES" sz="2400" cap="none" dirty="0" err="1">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Sandridge</a:t>
            </a:r>
            <a:r>
              <a:rPr lang="es-ES" sz="24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 Road</a:t>
            </a:r>
            <a:br>
              <a:rPr lang="en-US" sz="24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br>
              <a:rPr lang="en-US" sz="24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Lazy J</a:t>
            </a:r>
            <a:b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Dorchester, SC 29437</a:t>
            </a:r>
            <a:b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MLS# 16014053</a:t>
            </a:r>
            <a:b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br>
            <a:r>
              <a:rPr lang="en-US" sz="1800" cap="none" dirty="0">
                <a:ln w="10541" cmpd="sng">
                  <a:noFill/>
                  <a:prstDash val="solid"/>
                </a:ln>
                <a:solidFill>
                  <a:schemeClr val="tx1"/>
                </a:solidFill>
                <a:effectLst>
                  <a:outerShdw blurRad="50800" dist="38100" dir="5400000" algn="t" rotWithShape="0">
                    <a:prstClr val="black">
                      <a:alpha val="40000"/>
                    </a:prstClr>
                  </a:outerShdw>
                </a:effectLst>
                <a:latin typeface="Trebuchet MS" panose="020B0603020202020204" pitchFamily="34" charset="0"/>
              </a:rPr>
              <a:t>$475,000</a:t>
            </a:r>
          </a:p>
        </p:txBody>
      </p:sp>
      <p:sp>
        <p:nvSpPr>
          <p:cNvPr id="3" name="Subtitle 2"/>
          <p:cNvSpPr>
            <a:spLocks noGrp="1"/>
          </p:cNvSpPr>
          <p:nvPr>
            <p:ph type="subTitle" idx="1"/>
          </p:nvPr>
        </p:nvSpPr>
        <p:spPr>
          <a:xfrm>
            <a:off x="0" y="3886284"/>
            <a:ext cx="7315198" cy="3809596"/>
          </a:xfrm>
        </p:spPr>
        <p:txBody>
          <a:bodyPr anchor="ctr">
            <a:noAutofit/>
          </a:bodyPr>
          <a:lstStyle/>
          <a:p>
            <a:r>
              <a:rPr lang="en-US" sz="1050" dirty="0">
                <a:effectLst>
                  <a:outerShdw blurRad="38100" dist="38100" dir="2700000" algn="tl">
                    <a:srgbClr val="000000">
                      <a:alpha val="43137"/>
                    </a:srgbClr>
                  </a:outerShdw>
                </a:effectLst>
                <a:latin typeface="Trebuchet MS" panose="020B0603020202020204" pitchFamily="34" charset="0"/>
              </a:rPr>
              <a:t>One of the most picturesque homes in Dorchester County! This property boasts 12 acres with huge gorgeous live oaks, massive </a:t>
            </a:r>
            <a:r>
              <a:rPr lang="en-US" sz="1050" dirty="0" err="1">
                <a:effectLst>
                  <a:outerShdw blurRad="38100" dist="38100" dir="2700000" algn="tl">
                    <a:srgbClr val="000000">
                      <a:alpha val="43137"/>
                    </a:srgbClr>
                  </a:outerShdw>
                </a:effectLst>
                <a:latin typeface="Trebuchet MS" panose="020B0603020202020204" pitchFamily="34" charset="0"/>
              </a:rPr>
              <a:t>muscadine</a:t>
            </a:r>
            <a:r>
              <a:rPr lang="en-US" sz="1050" dirty="0">
                <a:effectLst>
                  <a:outerShdw blurRad="38100" dist="38100" dir="2700000" algn="tl">
                    <a:srgbClr val="000000">
                      <a:alpha val="43137"/>
                    </a:srgbClr>
                  </a:outerShdw>
                </a:effectLst>
                <a:latin typeface="Trebuchet MS" panose="020B0603020202020204" pitchFamily="34" charset="0"/>
              </a:rPr>
              <a:t> arbor, pecan trees, stunning dogwoods, pomegranate, fig, and loquat trees. The home is beautiful with it's brand new oak style vinyl siding, new architectural red roof, and brand new custom built ON-SITE wrought iron fencing with 4 gates and a large arched double gate that opens to a beautiful winding cement drive up to your brand new home. This home features brand new high end granite counter-tops in the kitchen and all 3 bathrooms. The kitchen is spacious and offers plenty of cabinet space and a side door entry to the master bedroom porch. The foyer and living room areas are large with original hard wood floors that were just recently refinished.</a:t>
            </a:r>
          </a:p>
          <a:p>
            <a:endParaRPr lang="en-US" sz="1050" dirty="0">
              <a:effectLst>
                <a:outerShdw blurRad="38100" dist="38100" dir="2700000" algn="tl">
                  <a:srgbClr val="000000">
                    <a:alpha val="43137"/>
                  </a:srgbClr>
                </a:outerShdw>
              </a:effectLst>
              <a:latin typeface="Trebuchet MS" panose="020B0603020202020204" pitchFamily="34" charset="0"/>
            </a:endParaRPr>
          </a:p>
          <a:p>
            <a:r>
              <a:rPr lang="en-US" sz="1050" dirty="0">
                <a:effectLst>
                  <a:outerShdw blurRad="38100" dist="38100" dir="2700000" algn="tl">
                    <a:srgbClr val="000000">
                      <a:alpha val="43137"/>
                    </a:srgbClr>
                  </a:outerShdw>
                </a:effectLst>
                <a:latin typeface="Trebuchet MS" panose="020B0603020202020204" pitchFamily="34" charset="0"/>
              </a:rPr>
              <a:t>The living room area also has a gas burning fireplace insert. The master bedroom is large and features a walk in closet, a private porch, and a large brand new remodeled master bath with high end upgrades. The three additional bedrooms are spacious in size and is perfect for a growing family. The back sun room is brand new, large and is perfect for a game room, man cave, or hosting large family events. Enjoy a quiet evening on the</a:t>
            </a:r>
          </a:p>
          <a:p>
            <a:r>
              <a:rPr lang="en-US" sz="1050" dirty="0">
                <a:effectLst>
                  <a:outerShdw blurRad="38100" dist="38100" dir="2700000" algn="tl">
                    <a:srgbClr val="000000">
                      <a:alpha val="43137"/>
                    </a:srgbClr>
                  </a:outerShdw>
                </a:effectLst>
                <a:latin typeface="Trebuchet MS" panose="020B0603020202020204" pitchFamily="34" charset="0"/>
              </a:rPr>
              <a:t>extra large front porch with gorgeous views of large oaks and the serenity this property provides. During the summer months relax in the above ground pool which is only a year old. One of the best features of this home is the brand new built and attached 2000 sq. ft. garage with 3 automatic car garage doors, massive amounts of extra storage, a finished 1200 </a:t>
            </a:r>
            <a:r>
              <a:rPr lang="en-US" sz="1050" dirty="0" err="1">
                <a:effectLst>
                  <a:outerShdw blurRad="38100" dist="38100" dir="2700000" algn="tl">
                    <a:srgbClr val="000000">
                      <a:alpha val="43137"/>
                    </a:srgbClr>
                  </a:outerShdw>
                </a:effectLst>
                <a:latin typeface="Trebuchet MS" panose="020B0603020202020204" pitchFamily="34" charset="0"/>
              </a:rPr>
              <a:t>sq</a:t>
            </a:r>
            <a:r>
              <a:rPr lang="en-US" sz="1050" dirty="0">
                <a:effectLst>
                  <a:outerShdw blurRad="38100" dist="38100" dir="2700000" algn="tl">
                    <a:srgbClr val="000000">
                      <a:alpha val="43137"/>
                    </a:srgbClr>
                  </a:outerShdw>
                </a:effectLst>
                <a:latin typeface="Trebuchet MS" panose="020B0603020202020204" pitchFamily="34" charset="0"/>
              </a:rPr>
              <a:t> </a:t>
            </a:r>
            <a:r>
              <a:rPr lang="en-US" sz="1050" dirty="0" err="1">
                <a:effectLst>
                  <a:outerShdw blurRad="38100" dist="38100" dir="2700000" algn="tl">
                    <a:srgbClr val="000000">
                      <a:alpha val="43137"/>
                    </a:srgbClr>
                  </a:outerShdw>
                </a:effectLst>
                <a:latin typeface="Trebuchet MS" panose="020B0603020202020204" pitchFamily="34" charset="0"/>
              </a:rPr>
              <a:t>ft</a:t>
            </a:r>
            <a:r>
              <a:rPr lang="en-US" sz="1050" dirty="0">
                <a:effectLst>
                  <a:outerShdw blurRad="38100" dist="38100" dir="2700000" algn="tl">
                    <a:srgbClr val="000000">
                      <a:alpha val="43137"/>
                    </a:srgbClr>
                  </a:outerShdw>
                </a:effectLst>
                <a:latin typeface="Trebuchet MS" panose="020B0603020202020204" pitchFamily="34" charset="0"/>
              </a:rPr>
              <a:t> second floor space, a workshop with separate 200 amp electrical service, and plenty of opportunities for extra finished space. The home also has another single garage on the opposite end of the home. Property also features a very large barn style shed with tons of shelving, cement pad, and electricity.</a:t>
            </a:r>
          </a:p>
          <a:p>
            <a:endParaRPr lang="en-US" sz="1050" dirty="0">
              <a:effectLst>
                <a:outerShdw blurRad="38100" dist="38100" dir="2700000" algn="tl">
                  <a:srgbClr val="000000">
                    <a:alpha val="43137"/>
                  </a:srgbClr>
                </a:outerShdw>
              </a:effectLst>
              <a:latin typeface="Trebuchet MS" panose="020B0603020202020204" pitchFamily="34" charset="0"/>
            </a:endParaRPr>
          </a:p>
          <a:p>
            <a:r>
              <a:rPr lang="en-US" sz="1050" dirty="0">
                <a:effectLst>
                  <a:outerShdw blurRad="38100" dist="38100" dir="2700000" algn="tl">
                    <a:srgbClr val="000000">
                      <a:alpha val="43137"/>
                    </a:srgbClr>
                  </a:outerShdw>
                </a:effectLst>
                <a:latin typeface="Trebuchet MS" panose="020B0603020202020204" pitchFamily="34" charset="0"/>
              </a:rPr>
              <a:t>Conveniently located and only 20 mins away from Summerville, less than 10 mins to Ridgeville , close proximity to the new Volvo plant, and easy access to I-26 and I-95. If you want peace and quiet with a splash of country serenity then you will not want to miss out on this one of a kind opportunity.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15" y="457199"/>
            <a:ext cx="3435847" cy="2290565"/>
          </a:xfrm>
          <a:prstGeom prst="rect">
            <a:avLst/>
          </a:prstGeom>
          <a:ln w="3175">
            <a:solidFill>
              <a:schemeClr val="accent1"/>
            </a:solidFill>
          </a:ln>
        </p:spPr>
      </p:pic>
      <p:sp>
        <p:nvSpPr>
          <p:cNvPr id="17" name="Rectangle 16"/>
          <p:cNvSpPr/>
          <p:nvPr/>
        </p:nvSpPr>
        <p:spPr>
          <a:xfrm>
            <a:off x="2089785" y="8859411"/>
            <a:ext cx="3137694" cy="1077218"/>
          </a:xfrm>
          <a:prstGeom prst="rect">
            <a:avLst/>
          </a:prstGeom>
        </p:spPr>
        <p:txBody>
          <a:bodyPr wrap="square">
            <a:spAutoFit/>
          </a:bodyPr>
          <a:lstStyle/>
          <a:p>
            <a:pPr algn="ctr"/>
            <a:r>
              <a:rPr lang="en-US" dirty="0">
                <a:latin typeface="Trebuchet MS" panose="020B0603020202020204" pitchFamily="34" charset="0"/>
              </a:rPr>
              <a:t>Brandon Ray</a:t>
            </a:r>
          </a:p>
          <a:p>
            <a:pPr algn="ctr"/>
            <a:endParaRPr lang="en-US" sz="1100" dirty="0">
              <a:latin typeface="Trebuchet MS" panose="020B0603020202020204" pitchFamily="34" charset="0"/>
            </a:endParaRPr>
          </a:p>
          <a:p>
            <a:pPr algn="ctr"/>
            <a:r>
              <a:rPr lang="en-US" sz="1100" dirty="0">
                <a:latin typeface="Trebuchet MS" panose="020B0603020202020204" pitchFamily="34" charset="0"/>
              </a:rPr>
              <a:t>(843) 499-1928</a:t>
            </a:r>
          </a:p>
          <a:p>
            <a:pPr algn="ctr"/>
            <a:r>
              <a:rPr lang="en-US" sz="1100" dirty="0">
                <a:latin typeface="Trebuchet MS" panose="020B0603020202020204" pitchFamily="34" charset="0"/>
              </a:rPr>
              <a:t>brandon.ray@carolinaone.com</a:t>
            </a:r>
          </a:p>
          <a:p>
            <a:pPr algn="ctr"/>
            <a:r>
              <a:rPr lang="en-US" sz="1100" dirty="0">
                <a:latin typeface="Trebuchet MS" panose="020B0603020202020204" pitchFamily="34" charset="0"/>
              </a:rPr>
              <a:t>www.therightrayhome.com</a:t>
            </a:r>
          </a:p>
        </p:txBody>
      </p:sp>
      <p:grpSp>
        <p:nvGrpSpPr>
          <p:cNvPr id="23" name="Group 22"/>
          <p:cNvGrpSpPr/>
          <p:nvPr/>
        </p:nvGrpSpPr>
        <p:grpSpPr>
          <a:xfrm>
            <a:off x="140882" y="8965407"/>
            <a:ext cx="1139811" cy="865227"/>
            <a:chOff x="161012" y="8996026"/>
            <a:chExt cx="1139811" cy="865227"/>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08" y="8996026"/>
              <a:ext cx="665018" cy="457200"/>
            </a:xfrm>
            <a:prstGeom prst="rect">
              <a:avLst/>
            </a:prstGeom>
          </p:spPr>
        </p:pic>
        <p:sp>
          <p:nvSpPr>
            <p:cNvPr id="18" name="Rectangle 17"/>
            <p:cNvSpPr/>
            <p:nvPr/>
          </p:nvSpPr>
          <p:spPr>
            <a:xfrm>
              <a:off x="161012" y="9491921"/>
              <a:ext cx="1139811" cy="369332"/>
            </a:xfrm>
            <a:prstGeom prst="rect">
              <a:avLst/>
            </a:prstGeom>
          </p:spPr>
          <p:txBody>
            <a:bodyPr wrap="square">
              <a:spAutoFit/>
            </a:bodyPr>
            <a:lstStyle/>
            <a:p>
              <a:pPr algn="ctr"/>
              <a:r>
                <a:rPr lang="en-US" sz="600" dirty="0">
                  <a:latin typeface="Trebuchet MS" panose="020B0603020202020204" pitchFamily="34" charset="0"/>
                </a:rPr>
                <a:t>Carolina One Real Estate</a:t>
              </a:r>
            </a:p>
            <a:p>
              <a:pPr algn="ctr"/>
              <a:r>
                <a:rPr lang="en-US" sz="600" dirty="0">
                  <a:latin typeface="Trebuchet MS" panose="020B0603020202020204" pitchFamily="34" charset="0"/>
                </a:rPr>
                <a:t>900 N Main St</a:t>
              </a:r>
            </a:p>
            <a:p>
              <a:pPr algn="ctr"/>
              <a:r>
                <a:rPr lang="en-US" sz="600" dirty="0">
                  <a:latin typeface="Trebuchet MS" panose="020B0603020202020204" pitchFamily="34" charset="0"/>
                </a:rPr>
                <a:t>Summerville, SC 29483</a:t>
              </a:r>
            </a:p>
          </p:txBody>
        </p:sp>
      </p:grpSp>
      <p:sp>
        <p:nvSpPr>
          <p:cNvPr id="21" name="Rectangle 20"/>
          <p:cNvSpPr/>
          <p:nvPr/>
        </p:nvSpPr>
        <p:spPr>
          <a:xfrm>
            <a:off x="1033" y="0"/>
            <a:ext cx="7315199" cy="461665"/>
          </a:xfrm>
          <a:prstGeom prst="rect">
            <a:avLst/>
          </a:prstGeom>
          <a:gradFill>
            <a:gsLst>
              <a:gs pos="0">
                <a:srgbClr val="002060"/>
              </a:gs>
              <a:gs pos="100000">
                <a:schemeClr val="accent1">
                  <a:shade val="100000"/>
                  <a:satMod val="115000"/>
                  <a:alpha val="0"/>
                </a:schemeClr>
              </a:gs>
            </a:gsLst>
            <a:lin ang="5400000" scaled="0"/>
          </a:gradFill>
        </p:spPr>
        <p:txBody>
          <a:bodyPr wrap="square">
            <a:spAutoFit/>
          </a:bodyPr>
          <a:lstStyle/>
          <a:p>
            <a:pPr algn="ctr"/>
            <a:r>
              <a:rPr lang="en-US" sz="2400" b="1" dirty="0">
                <a:effectLst>
                  <a:outerShdw blurRad="38100" dist="38100" dir="2700000" algn="tl">
                    <a:srgbClr val="000000">
                      <a:alpha val="43137"/>
                    </a:srgbClr>
                  </a:outerShdw>
                </a:effectLst>
                <a:latin typeface="Trajan Pro" pitchFamily="18" charset="0"/>
              </a:rPr>
              <a:t>Country Estate So Close To It All!</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937" y="2819400"/>
            <a:ext cx="1600503" cy="1067002"/>
          </a:xfrm>
          <a:prstGeom prst="rect">
            <a:avLst/>
          </a:prstGeom>
          <a:ln>
            <a:solidFill>
              <a:schemeClr val="accent1"/>
            </a:solidFill>
          </a:ln>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5" y="2819400"/>
            <a:ext cx="1600503" cy="1067002"/>
          </a:xfrm>
          <a:prstGeom prst="rect">
            <a:avLst/>
          </a:prstGeom>
          <a:ln>
            <a:solidFill>
              <a:schemeClr val="accent1"/>
            </a:solid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7504" y="2819400"/>
            <a:ext cx="1600503" cy="1067002"/>
          </a:xfrm>
          <a:prstGeom prst="rect">
            <a:avLst/>
          </a:prstGeom>
          <a:ln>
            <a:solidFill>
              <a:schemeClr val="accent1"/>
            </a:solidFill>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2248" y="2819400"/>
            <a:ext cx="1600326" cy="1066884"/>
          </a:xfrm>
          <a:prstGeom prst="rect">
            <a:avLst/>
          </a:prstGeom>
          <a:ln>
            <a:solidFill>
              <a:schemeClr val="accent1"/>
            </a:solidFill>
          </a:ln>
        </p:spPr>
      </p:pic>
      <p:sp>
        <p:nvSpPr>
          <p:cNvPr id="5" name="Rectangle 4"/>
          <p:cNvSpPr/>
          <p:nvPr/>
        </p:nvSpPr>
        <p:spPr>
          <a:xfrm>
            <a:off x="7066280" y="1480546"/>
            <a:ext cx="7315198" cy="523220"/>
          </a:xfrm>
          <a:prstGeom prst="rect">
            <a:avLst/>
          </a:prstGeom>
        </p:spPr>
        <p:txBody>
          <a:bodyPr wrap="square">
            <a:spAutoFit/>
          </a:bodyPr>
          <a:lstStyle/>
          <a:p>
            <a:pPr algn="ctr"/>
            <a:r>
              <a:rPr lang="en-US" sz="1400" b="1" i="1" dirty="0">
                <a:solidFill>
                  <a:srgbClr val="FFFF00"/>
                </a:solidFill>
                <a:effectLst>
                  <a:outerShdw blurRad="38100" dist="38100" dir="2700000" algn="tl">
                    <a:srgbClr val="000000">
                      <a:alpha val="43137"/>
                    </a:srgbClr>
                  </a:outerShdw>
                </a:effectLst>
              </a:rPr>
              <a:t>SELLER OFFERING $2500 TOWARDS CLOSING COST</a:t>
            </a:r>
            <a:br>
              <a:rPr lang="en-US" sz="1400" b="1" i="1" dirty="0">
                <a:solidFill>
                  <a:srgbClr val="FFFF00"/>
                </a:solidFill>
                <a:effectLst>
                  <a:outerShdw blurRad="38100" dist="38100" dir="2700000" algn="tl">
                    <a:srgbClr val="000000">
                      <a:alpha val="43137"/>
                    </a:srgbClr>
                  </a:outerShdw>
                </a:effectLst>
              </a:rPr>
            </a:br>
            <a:r>
              <a:rPr lang="en-US" sz="1400" b="1" i="1" dirty="0">
                <a:solidFill>
                  <a:srgbClr val="FFFF00"/>
                </a:solidFill>
                <a:effectLst>
                  <a:outerShdw blurRad="38100" dist="38100" dir="2700000" algn="tl">
                    <a:srgbClr val="000000">
                      <a:alpha val="43137"/>
                    </a:srgbClr>
                  </a:outerShdw>
                </a:effectLst>
              </a:rPr>
              <a:t>AND A ONE YEAR HOME WARRANTY!</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0812" r="11551"/>
          <a:stretch/>
        </p:blipFill>
        <p:spPr>
          <a:xfrm>
            <a:off x="6096000" y="8907389"/>
            <a:ext cx="990600" cy="98126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7593" y="7695998"/>
            <a:ext cx="1600503" cy="1067002"/>
          </a:xfrm>
          <a:prstGeom prst="rect">
            <a:avLst/>
          </a:prstGeom>
          <a:ln>
            <a:solidFill>
              <a:schemeClr val="accent1"/>
            </a:solidFill>
          </a:ln>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2937" y="7695998"/>
            <a:ext cx="1600503" cy="1067002"/>
          </a:xfrm>
          <a:prstGeom prst="rect">
            <a:avLst/>
          </a:prstGeom>
          <a:ln>
            <a:solidFill>
              <a:schemeClr val="accent1"/>
            </a:solidFill>
          </a:ln>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2248" y="7695998"/>
            <a:ext cx="1600503" cy="1067002"/>
          </a:xfrm>
          <a:prstGeom prst="rect">
            <a:avLst/>
          </a:prstGeom>
          <a:ln>
            <a:solidFill>
              <a:schemeClr val="accent1"/>
            </a:solidFill>
          </a:ln>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992" y="7696057"/>
            <a:ext cx="1600326" cy="1066884"/>
          </a:xfrm>
          <a:prstGeom prst="rect">
            <a:avLst/>
          </a:prstGeom>
          <a:ln>
            <a:solidFill>
              <a:schemeClr val="accent1"/>
            </a:solidFill>
          </a:ln>
        </p:spPr>
      </p:pic>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TotalTime>
  <Words>465</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Book Antiqua</vt:lpstr>
      <vt:lpstr>Lucida Sans</vt:lpstr>
      <vt:lpstr>Trajan Pro</vt:lpstr>
      <vt:lpstr>Trebuchet MS</vt:lpstr>
      <vt:lpstr>Wingdings</vt:lpstr>
      <vt:lpstr>Wingdings 2</vt:lpstr>
      <vt:lpstr>Wingdings 3</vt:lpstr>
      <vt:lpstr>Apex</vt:lpstr>
      <vt:lpstr>1659 Sandridge Road  Lazy J Dorchester, SC 29437 MLS# 16014053 $475,000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23</cp:revision>
  <dcterms:created xsi:type="dcterms:W3CDTF">2006-08-16T00:00:00Z</dcterms:created>
  <dcterms:modified xsi:type="dcterms:W3CDTF">2016-07-15T17:53:58Z</dcterms:modified>
</cp:coreProperties>
</file>