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4B8A"/>
    <a:srgbClr val="B32C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50" d="100"/>
          <a:sy n="150" d="100"/>
        </p:scale>
        <p:origin x="43" y="29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58368" y="1011936"/>
            <a:ext cx="6035040" cy="4754880"/>
          </a:xfrm>
        </p:spPr>
        <p:txBody>
          <a:bodyPr anchor="b">
            <a:normAutofit/>
          </a:bodyPr>
          <a:lstStyle>
            <a:lvl1pPr algn="l">
              <a:lnSpc>
                <a:spcPct val="85000"/>
              </a:lnSpc>
              <a:defRPr sz="6400" spc="-4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660030" y="5940828"/>
            <a:ext cx="6035040" cy="1524000"/>
          </a:xfrm>
        </p:spPr>
        <p:txBody>
          <a:bodyPr lIns="91440" rIns="91440">
            <a:normAutofit/>
          </a:bodyPr>
          <a:lstStyle>
            <a:lvl1pPr marL="0" indent="0" algn="l">
              <a:buNone/>
              <a:defRPr sz="1920" cap="all" spc="160" baseline="0">
                <a:solidFill>
                  <a:schemeClr val="tx2"/>
                </a:solidFill>
                <a:latin typeface="+mj-lt"/>
              </a:defRPr>
            </a:lvl1pPr>
            <a:lvl2pPr marL="365760" indent="0" algn="ctr">
              <a:buNone/>
              <a:defRPr sz="1920"/>
            </a:lvl2pPr>
            <a:lvl3pPr marL="731520" indent="0" algn="ctr">
              <a:buNone/>
              <a:defRPr sz="1920"/>
            </a:lvl3pPr>
            <a:lvl4pPr marL="1097280" indent="0" algn="ctr">
              <a:buNone/>
              <a:defRPr sz="1600"/>
            </a:lvl4pPr>
            <a:lvl5pPr marL="1463040" indent="0" algn="ctr">
              <a:buNone/>
              <a:defRPr sz="1600"/>
            </a:lvl5pPr>
            <a:lvl6pPr marL="1828800" indent="0" algn="ctr">
              <a:buNone/>
              <a:defRPr sz="1600"/>
            </a:lvl6pPr>
            <a:lvl7pPr marL="2194560" indent="0" algn="ctr">
              <a:buNone/>
              <a:defRPr sz="1600"/>
            </a:lvl7pPr>
            <a:lvl8pPr marL="2560320" indent="0" algn="ctr">
              <a:buNone/>
              <a:defRPr sz="1600"/>
            </a:lvl8pPr>
            <a:lvl9pPr marL="292608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4/14/2023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cxnSp>
        <p:nvCxnSpPr>
          <p:cNvPr id="9" name="Straight Connector 8"/>
          <p:cNvCxnSpPr/>
          <p:nvPr/>
        </p:nvCxnSpPr>
        <p:spPr>
          <a:xfrm>
            <a:off x="724595" y="5791200"/>
            <a:ext cx="592531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9112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4/14/2023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3155970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5234940" y="553040"/>
            <a:ext cx="1577340" cy="767656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553039"/>
            <a:ext cx="4640580" cy="767656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4/14/2023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1333006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4/14/2023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560528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58368" y="1011936"/>
            <a:ext cx="6035040" cy="4754880"/>
          </a:xfrm>
        </p:spPr>
        <p:txBody>
          <a:bodyPr anchor="b" anchorCtr="0">
            <a:normAutofit/>
          </a:bodyPr>
          <a:lstStyle>
            <a:lvl1pPr>
              <a:lnSpc>
                <a:spcPct val="85000"/>
              </a:lnSpc>
              <a:defRPr sz="64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658368" y="5937504"/>
            <a:ext cx="6035040" cy="1524000"/>
          </a:xfrm>
        </p:spPr>
        <p:txBody>
          <a:bodyPr lIns="91440" rIns="91440" anchor="t" anchorCtr="0">
            <a:normAutofit/>
          </a:bodyPr>
          <a:lstStyle>
            <a:lvl1pPr marL="0" indent="0">
              <a:buNone/>
              <a:defRPr sz="1920" cap="all" spc="160" baseline="0">
                <a:solidFill>
                  <a:schemeClr val="tx2"/>
                </a:solidFill>
                <a:latin typeface="+mj-lt"/>
              </a:defRPr>
            </a:lvl1pPr>
            <a:lvl2pPr marL="365760" indent="0">
              <a:buNone/>
              <a:defRPr sz="1440">
                <a:solidFill>
                  <a:schemeClr val="tx1">
                    <a:tint val="75000"/>
                  </a:schemeClr>
                </a:solidFill>
              </a:defRPr>
            </a:lvl2pPr>
            <a:lvl3pPr marL="731520" indent="0">
              <a:buNone/>
              <a:defRPr sz="1280">
                <a:solidFill>
                  <a:schemeClr val="tx1">
                    <a:tint val="75000"/>
                  </a:schemeClr>
                </a:solidFill>
              </a:defRPr>
            </a:lvl3pPr>
            <a:lvl4pPr marL="1097280" indent="0">
              <a:buNone/>
              <a:defRPr sz="1120">
                <a:solidFill>
                  <a:schemeClr val="tx1">
                    <a:tint val="75000"/>
                  </a:schemeClr>
                </a:solidFill>
              </a:defRPr>
            </a:lvl4pPr>
            <a:lvl5pPr marL="1463040" indent="0">
              <a:buNone/>
              <a:defRPr sz="1120">
                <a:solidFill>
                  <a:schemeClr val="tx1">
                    <a:tint val="75000"/>
                  </a:schemeClr>
                </a:solidFill>
              </a:defRPr>
            </a:lvl5pPr>
            <a:lvl6pPr marL="1828800" indent="0">
              <a:buNone/>
              <a:defRPr sz="1120">
                <a:solidFill>
                  <a:schemeClr val="tx1">
                    <a:tint val="75000"/>
                  </a:schemeClr>
                </a:solidFill>
              </a:defRPr>
            </a:lvl6pPr>
            <a:lvl7pPr marL="2194560" indent="0">
              <a:buNone/>
              <a:defRPr sz="1120">
                <a:solidFill>
                  <a:schemeClr val="tx1">
                    <a:tint val="75000"/>
                  </a:schemeClr>
                </a:solidFill>
              </a:defRPr>
            </a:lvl7pPr>
            <a:lvl8pPr marL="2560320" indent="0">
              <a:buNone/>
              <a:defRPr sz="1120">
                <a:solidFill>
                  <a:schemeClr val="tx1">
                    <a:tint val="75000"/>
                  </a:schemeClr>
                </a:solidFill>
              </a:defRPr>
            </a:lvl8pPr>
            <a:lvl9pPr marL="2926080" indent="0">
              <a:buNone/>
              <a:defRPr sz="11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814FD4-E137-44E6-9B94-95EDFB614ACB}" type="datetimeFigureOut">
              <a:rPr lang="en-US" smtClean="0"/>
              <a:t>4/14/2023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cxnSp>
        <p:nvCxnSpPr>
          <p:cNvPr id="9" name="Straight Connector 8"/>
          <p:cNvCxnSpPr/>
          <p:nvPr/>
        </p:nvCxnSpPr>
        <p:spPr>
          <a:xfrm>
            <a:off x="724595" y="5791200"/>
            <a:ext cx="592531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8915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658368" y="382139"/>
            <a:ext cx="6035040" cy="193434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58368" y="2460979"/>
            <a:ext cx="2962656" cy="5364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30752" y="2460982"/>
            <a:ext cx="2962656" cy="53644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814FD4-E137-44E6-9B94-95EDFB614ACB}" type="datetimeFigureOut">
              <a:rPr lang="en-US" smtClean="0"/>
              <a:t>4/14/2023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868647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658368" y="382139"/>
            <a:ext cx="6035040" cy="193434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58368" y="2461403"/>
            <a:ext cx="2962656" cy="981709"/>
          </a:xfrm>
        </p:spPr>
        <p:txBody>
          <a:bodyPr lIns="91440" rIns="91440" anchor="ctr">
            <a:normAutofit/>
          </a:bodyPr>
          <a:lstStyle>
            <a:lvl1pPr marL="0" indent="0">
              <a:buNone/>
              <a:defRPr sz="1600" b="0" cap="all" baseline="0">
                <a:solidFill>
                  <a:schemeClr val="tx2"/>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658368" y="3443112"/>
            <a:ext cx="2962656" cy="43823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30752" y="2461403"/>
            <a:ext cx="2962656" cy="981709"/>
          </a:xfrm>
        </p:spPr>
        <p:txBody>
          <a:bodyPr lIns="91440" rIns="91440" anchor="ctr">
            <a:normAutofit/>
          </a:bodyPr>
          <a:lstStyle>
            <a:lvl1pPr marL="0" indent="0">
              <a:buNone/>
              <a:defRPr sz="1600" b="0" cap="all" baseline="0">
                <a:solidFill>
                  <a:schemeClr val="tx2"/>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30752" y="3443112"/>
            <a:ext cx="2962656" cy="43823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814FD4-E137-44E6-9B94-95EDFB614ACB}" type="datetimeFigureOut">
              <a:rPr lang="en-US" smtClean="0"/>
              <a:t>4/14/2023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1731657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814FD4-E137-44E6-9B94-95EDFB614ACB}" type="datetimeFigureOut">
              <a:rPr lang="en-US" smtClean="0"/>
              <a:t>4/14/2023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2286906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F814FD4-E137-44E6-9B94-95EDFB614ACB}" type="datetimeFigureOut">
              <a:rPr lang="en-US" smtClean="0"/>
              <a:t>4/14/2023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1254869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1" y="0"/>
            <a:ext cx="2430474" cy="914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424042" y="0"/>
            <a:ext cx="38405" cy="914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74320" y="792479"/>
            <a:ext cx="1920240" cy="3048000"/>
          </a:xfrm>
        </p:spPr>
        <p:txBody>
          <a:bodyPr anchor="b">
            <a:normAutofit/>
          </a:bodyPr>
          <a:lstStyle>
            <a:lvl1pPr>
              <a:defRPr sz="288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2768190" y="975360"/>
            <a:ext cx="4007514" cy="701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74320" y="3901440"/>
            <a:ext cx="1920240" cy="4505499"/>
          </a:xfrm>
        </p:spPr>
        <p:txBody>
          <a:bodyPr lIns="91440" rIns="91440">
            <a:normAutofit/>
          </a:bodyPr>
          <a:lstStyle>
            <a:lvl1pPr marL="0" indent="0">
              <a:buNone/>
              <a:defRPr sz="1200">
                <a:solidFill>
                  <a:srgbClr val="FFFFFF"/>
                </a:solidFill>
              </a:defRPr>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a:xfrm>
            <a:off x="279308" y="8613049"/>
            <a:ext cx="1571106" cy="486833"/>
          </a:xfrm>
        </p:spPr>
        <p:txBody>
          <a:bodyPr/>
          <a:lstStyle>
            <a:lvl1pPr algn="l">
              <a:defRPr/>
            </a:lvl1pPr>
          </a:lstStyle>
          <a:p>
            <a:fld id="{0F814FD4-E137-44E6-9B94-95EDFB614ACB}" type="datetimeFigureOut">
              <a:rPr lang="en-US" smtClean="0"/>
              <a:t>4/14/2023</a:t>
            </a:fld>
            <a:endParaRPr lang="en-US"/>
          </a:p>
        </p:txBody>
      </p:sp>
      <p:sp>
        <p:nvSpPr>
          <p:cNvPr id="6" name="Footer Placeholder 5"/>
          <p:cNvSpPr>
            <a:spLocks noGrp="1"/>
          </p:cNvSpPr>
          <p:nvPr>
            <p:ph type="ftr" sz="quarter" idx="11"/>
          </p:nvPr>
        </p:nvSpPr>
        <p:spPr>
          <a:xfrm>
            <a:off x="2880360" y="8613049"/>
            <a:ext cx="2788920" cy="486833"/>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DD5656C-A84C-4F9E-97C0-2BA683D84C5F}" type="slidenum">
              <a:rPr lang="en-US" smtClean="0"/>
              <a:t>‹#›</a:t>
            </a:fld>
            <a:endParaRPr lang="en-US"/>
          </a:p>
        </p:txBody>
      </p:sp>
    </p:spTree>
    <p:extLst>
      <p:ext uri="{BB962C8B-B14F-4D97-AF65-F5344CB8AC3E}">
        <p14:creationId xmlns:p14="http://schemas.microsoft.com/office/powerpoint/2010/main" val="2699884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6604000"/>
            <a:ext cx="7313295" cy="254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 y="655343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58368" y="6766560"/>
            <a:ext cx="6071616" cy="1097280"/>
          </a:xfrm>
        </p:spPr>
        <p:txBody>
          <a:bodyPr tIns="0" bIns="0" anchor="b">
            <a:noAutofit/>
          </a:bodyPr>
          <a:lstStyle>
            <a:lvl1pPr>
              <a:defRPr sz="288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0" y="0"/>
            <a:ext cx="7315191" cy="6553435"/>
          </a:xfrm>
          <a:blipFill>
            <a:blip r:embed="rId2"/>
            <a:stretch>
              <a:fillRect/>
            </a:stretch>
          </a:blipFill>
        </p:spPr>
        <p:txBody>
          <a:bodyPr lIns="457200" tIns="457200" anchor="t"/>
          <a:lstStyle>
            <a:lvl1pPr marL="0" indent="0">
              <a:buNone/>
              <a:defRPr sz="2560">
                <a:solidFill>
                  <a:schemeClr val="bg1"/>
                </a:solidFill>
              </a:defRPr>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58367" y="7876032"/>
            <a:ext cx="6071616" cy="792480"/>
          </a:xfrm>
        </p:spPr>
        <p:txBody>
          <a:bodyPr lIns="91440" tIns="0" rIns="91440" bIns="0">
            <a:normAutofit/>
          </a:bodyPr>
          <a:lstStyle>
            <a:lvl1pPr marL="0" indent="0">
              <a:spcBef>
                <a:spcPts val="0"/>
              </a:spcBef>
              <a:spcAft>
                <a:spcPts val="480"/>
              </a:spcAft>
              <a:buNone/>
              <a:defRPr sz="1200">
                <a:solidFill>
                  <a:srgbClr val="FFFFFF"/>
                </a:solidFill>
              </a:defRPr>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p:txBody>
          <a:bodyPr/>
          <a:lstStyle/>
          <a:p>
            <a:fld id="{0F814FD4-E137-44E6-9B94-95EDFB614ACB}" type="datetimeFigureOut">
              <a:rPr lang="en-US" smtClean="0"/>
              <a:t>4/14/2023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2062418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8534400"/>
            <a:ext cx="7315201"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8445754"/>
            <a:ext cx="7315201" cy="8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58368" y="382139"/>
            <a:ext cx="6035040" cy="193434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658367" y="2460979"/>
            <a:ext cx="6035041" cy="536448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58369" y="8613049"/>
            <a:ext cx="1483362" cy="486833"/>
          </a:xfrm>
          <a:prstGeom prst="rect">
            <a:avLst/>
          </a:prstGeom>
        </p:spPr>
        <p:txBody>
          <a:bodyPr vert="horz" lIns="91440" tIns="45720" rIns="91440" bIns="45720" rtlCol="0" anchor="ctr"/>
          <a:lstStyle>
            <a:lvl1pPr algn="l">
              <a:defRPr sz="720">
                <a:solidFill>
                  <a:srgbClr val="FFFFFF"/>
                </a:solidFill>
              </a:defRPr>
            </a:lvl1pPr>
          </a:lstStyle>
          <a:p>
            <a:fld id="{0F814FD4-E137-44E6-9B94-95EDFB614ACB}" type="datetimeFigureOut">
              <a:rPr lang="en-US" smtClean="0"/>
              <a:t>4/14/2023</a:t>
            </a:fld>
            <a:endParaRPr lang="en-US"/>
          </a:p>
        </p:txBody>
      </p:sp>
      <p:sp>
        <p:nvSpPr>
          <p:cNvPr id="5" name="Footer Placeholder 4"/>
          <p:cNvSpPr>
            <a:spLocks noGrp="1"/>
          </p:cNvSpPr>
          <p:nvPr>
            <p:ph type="ftr" sz="quarter" idx="3"/>
          </p:nvPr>
        </p:nvSpPr>
        <p:spPr>
          <a:xfrm>
            <a:off x="2211712" y="8613049"/>
            <a:ext cx="2893682" cy="486833"/>
          </a:xfrm>
          <a:prstGeom prst="rect">
            <a:avLst/>
          </a:prstGeom>
        </p:spPr>
        <p:txBody>
          <a:bodyPr vert="horz" lIns="91440" tIns="45720" rIns="91440" bIns="45720" rtlCol="0" anchor="ctr"/>
          <a:lstStyle>
            <a:lvl1pPr algn="ctr">
              <a:defRPr sz="72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5940276" y="8613049"/>
            <a:ext cx="787215" cy="486833"/>
          </a:xfrm>
          <a:prstGeom prst="rect">
            <a:avLst/>
          </a:prstGeom>
        </p:spPr>
        <p:txBody>
          <a:bodyPr vert="horz" lIns="91440" tIns="45720" rIns="91440" bIns="45720" rtlCol="0" anchor="ctr"/>
          <a:lstStyle>
            <a:lvl1pPr algn="r">
              <a:defRPr sz="840">
                <a:solidFill>
                  <a:srgbClr val="FFFFFF"/>
                </a:solidFill>
              </a:defRPr>
            </a:lvl1pPr>
          </a:lstStyle>
          <a:p>
            <a:fld id="{DDD5656C-A84C-4F9E-97C0-2BA683D84C5F}" type="slidenum">
              <a:rPr lang="en-US" smtClean="0"/>
              <a:t>‹#›</a:t>
            </a:fld>
            <a:endParaRPr lang="en-US"/>
          </a:p>
        </p:txBody>
      </p:sp>
      <p:cxnSp>
        <p:nvCxnSpPr>
          <p:cNvPr id="10" name="Straight Connector 9"/>
          <p:cNvCxnSpPr/>
          <p:nvPr/>
        </p:nvCxnSpPr>
        <p:spPr>
          <a:xfrm>
            <a:off x="716119" y="2317127"/>
            <a:ext cx="5980176"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41018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31520" rtl="0" eaLnBrk="1" latinLnBrk="0" hangingPunct="1">
        <a:lnSpc>
          <a:spcPct val="85000"/>
        </a:lnSpc>
        <a:spcBef>
          <a:spcPct val="0"/>
        </a:spcBef>
        <a:buNone/>
        <a:defRPr sz="3840" kern="1200" spc="-40" baseline="0">
          <a:solidFill>
            <a:schemeClr val="tx1">
              <a:lumMod val="75000"/>
              <a:lumOff val="25000"/>
            </a:schemeClr>
          </a:solidFill>
          <a:latin typeface="+mj-lt"/>
          <a:ea typeface="+mj-ea"/>
          <a:cs typeface="+mj-cs"/>
        </a:defRPr>
      </a:lvl1pPr>
    </p:titleStyle>
    <p:bodyStyle>
      <a:lvl1pPr marL="73152" indent="-73152" algn="l" defTabSz="731520" rtl="0" eaLnBrk="1" latinLnBrk="0" hangingPunct="1">
        <a:lnSpc>
          <a:spcPct val="90000"/>
        </a:lnSpc>
        <a:spcBef>
          <a:spcPts val="960"/>
        </a:spcBef>
        <a:spcAft>
          <a:spcPts val="160"/>
        </a:spcAft>
        <a:buClr>
          <a:schemeClr val="accent1"/>
        </a:buClr>
        <a:buSzPct val="100000"/>
        <a:buFont typeface="Calibri" panose="020F0502020204030204" pitchFamily="34" charset="0"/>
        <a:buChar char=" "/>
        <a:defRPr sz="1600" kern="1200">
          <a:solidFill>
            <a:schemeClr val="tx1">
              <a:lumMod val="75000"/>
              <a:lumOff val="25000"/>
            </a:schemeClr>
          </a:solidFill>
          <a:latin typeface="+mn-lt"/>
          <a:ea typeface="+mn-ea"/>
          <a:cs typeface="+mn-cs"/>
        </a:defRPr>
      </a:lvl1pPr>
      <a:lvl2pPr marL="307238" indent="-146304" algn="l" defTabSz="731520" rtl="0" eaLnBrk="1" latinLnBrk="0" hangingPunct="1">
        <a:lnSpc>
          <a:spcPct val="90000"/>
        </a:lnSpc>
        <a:spcBef>
          <a:spcPts val="160"/>
        </a:spcBef>
        <a:spcAft>
          <a:spcPts val="320"/>
        </a:spcAft>
        <a:buClr>
          <a:schemeClr val="accent1"/>
        </a:buClr>
        <a:buFont typeface="Calibri" pitchFamily="34" charset="0"/>
        <a:buChar char="◦"/>
        <a:defRPr sz="1440" kern="1200">
          <a:solidFill>
            <a:schemeClr val="tx1">
              <a:lumMod val="75000"/>
              <a:lumOff val="25000"/>
            </a:schemeClr>
          </a:solidFill>
          <a:latin typeface="+mn-lt"/>
          <a:ea typeface="+mn-ea"/>
          <a:cs typeface="+mn-cs"/>
        </a:defRPr>
      </a:lvl2pPr>
      <a:lvl3pPr marL="453542" indent="-146304"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3pPr>
      <a:lvl4pPr marL="599846" indent="-146304"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4pPr>
      <a:lvl5pPr marL="746150" indent="-146304"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5pPr>
      <a:lvl6pPr marL="88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6pPr>
      <a:lvl7pPr marL="104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7pPr>
      <a:lvl8pPr marL="120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8pPr>
      <a:lvl9pPr marL="136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3.png"/><Relationship Id="rId7"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jcvance29483@gmail.com" TargetMode="External"/><Relationship Id="rId5" Type="http://schemas.openxmlformats.org/officeDocument/2006/relationships/image" Target="../media/image4.jpeg"/><Relationship Id="rId10" Type="http://schemas.openxmlformats.org/officeDocument/2006/relationships/hyperlink" Target="mailto:alexancarroll@outlook.com" TargetMode="External"/><Relationship Id="rId4" Type="http://schemas.openxmlformats.org/officeDocument/2006/relationships/hyperlink" Target="http://www.charlestonrealtypro.com/" TargetMode="External"/><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8105195"/>
            <a:ext cx="7315200" cy="10424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rcRect t="14056" b="14056"/>
          <a:stretch/>
        </p:blipFill>
        <p:spPr>
          <a:xfrm>
            <a:off x="261850" y="1464324"/>
            <a:ext cx="6791501" cy="3252753"/>
          </a:xfrm>
          <a:prstGeom prst="rect">
            <a:avLst/>
          </a:prstGeom>
        </p:spPr>
      </p:pic>
      <p:sp>
        <p:nvSpPr>
          <p:cNvPr id="2" name="Title 1"/>
          <p:cNvSpPr>
            <a:spLocks noGrp="1"/>
          </p:cNvSpPr>
          <p:nvPr>
            <p:ph type="ctrTitle"/>
          </p:nvPr>
        </p:nvSpPr>
        <p:spPr>
          <a:xfrm>
            <a:off x="0" y="579122"/>
            <a:ext cx="7315200" cy="868680"/>
          </a:xfrm>
        </p:spPr>
        <p:txBody>
          <a:bodyPr anchor="ctr">
            <a:noAutofit/>
          </a:bodyPr>
          <a:lstStyle/>
          <a:p>
            <a:pPr algn="ctr"/>
            <a:r>
              <a:rPr lang="nn-NO" sz="2000" b="1" dirty="0">
                <a:solidFill>
                  <a:srgbClr val="0C4B8A"/>
                </a:solidFill>
                <a:latin typeface="Open Sans" panose="020B0606030504020204" pitchFamily="34" charset="0"/>
                <a:ea typeface="Open Sans" panose="020B0606030504020204" pitchFamily="34" charset="0"/>
                <a:cs typeface="Open Sans" panose="020B0606030504020204" pitchFamily="34" charset="0"/>
              </a:rPr>
              <a:t>1664 Marsh Harbor Lane C</a:t>
            </a:r>
            <a:br>
              <a:rPr lang="en-US" sz="2000" b="1" dirty="0">
                <a:solidFill>
                  <a:srgbClr val="0C4B8A"/>
                </a:solidFill>
                <a:latin typeface="Open Sans" panose="020B0606030504020204" pitchFamily="34" charset="0"/>
                <a:ea typeface="Open Sans" panose="020B0606030504020204" pitchFamily="34" charset="0"/>
                <a:cs typeface="Open Sans" panose="020B0606030504020204" pitchFamily="34" charset="0"/>
              </a:rPr>
            </a:br>
            <a:br>
              <a:rPr lang="en-US" sz="1200" dirty="0">
                <a:solidFill>
                  <a:srgbClr val="0C4B8A"/>
                </a:solidFill>
                <a:latin typeface="Open Sans" panose="020B0606030504020204" pitchFamily="34" charset="0"/>
                <a:ea typeface="Open Sans" panose="020B0606030504020204" pitchFamily="34" charset="0"/>
                <a:cs typeface="Open Sans" panose="020B0606030504020204" pitchFamily="34" charset="0"/>
              </a:rPr>
            </a:br>
            <a:r>
              <a:rPr lang="en-US" sz="1400" dirty="0">
                <a:solidFill>
                  <a:srgbClr val="0C4B8A"/>
                </a:solidFill>
                <a:latin typeface="Open Sans" panose="020B0606030504020204" pitchFamily="34" charset="0"/>
                <a:ea typeface="Open Sans" panose="020B0606030504020204" pitchFamily="34" charset="0"/>
                <a:cs typeface="Open Sans" panose="020B0606030504020204" pitchFamily="34" charset="0"/>
              </a:rPr>
              <a:t>Marsh Harbor | Mount Pleasant, SC 29464 | MLS# 23004200 | </a:t>
            </a:r>
            <a:r>
              <a:rPr lang="en-US" sz="1400">
                <a:solidFill>
                  <a:srgbClr val="0C4B8A"/>
                </a:solidFill>
                <a:latin typeface="Open Sans" panose="020B0606030504020204" pitchFamily="34" charset="0"/>
                <a:ea typeface="Open Sans" panose="020B0606030504020204" pitchFamily="34" charset="0"/>
                <a:cs typeface="Open Sans" panose="020B0606030504020204" pitchFamily="34" charset="0"/>
              </a:rPr>
              <a:t>$1,575,000</a:t>
            </a:r>
            <a:endParaRPr lang="en-US" sz="1800" b="1" dirty="0">
              <a:solidFill>
                <a:srgbClr val="0C4B8A"/>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5200" y="-264376"/>
            <a:ext cx="1745335" cy="1745335"/>
          </a:xfrm>
          <a:prstGeom prst="rect">
            <a:avLst/>
          </a:prstGeom>
        </p:spPr>
      </p:pic>
      <p:sp>
        <p:nvSpPr>
          <p:cNvPr id="7" name="Rectangle 6"/>
          <p:cNvSpPr/>
          <p:nvPr/>
        </p:nvSpPr>
        <p:spPr>
          <a:xfrm>
            <a:off x="-2000" y="8897779"/>
            <a:ext cx="7319201" cy="246221"/>
          </a:xfrm>
          <a:prstGeom prst="rect">
            <a:avLst/>
          </a:prstGeom>
        </p:spPr>
        <p:txBody>
          <a:bodyPr wrap="square">
            <a:spAutoFit/>
          </a:bodyPr>
          <a:lstStyle/>
          <a:p>
            <a:pPr algn="ctr"/>
            <a:r>
              <a:rPr lang="en-US" sz="1000" dirty="0">
                <a:solidFill>
                  <a:srgbClr val="0C4B8A"/>
                </a:solidFill>
                <a:latin typeface="Open Sans" panose="020B0606030504020204" pitchFamily="34" charset="0"/>
                <a:ea typeface="Open Sans" panose="020B0606030504020204" pitchFamily="34" charset="0"/>
                <a:cs typeface="Open Sans" panose="020B0606030504020204" pitchFamily="34" charset="0"/>
              </a:rPr>
              <a:t>Southwind Realty, LLC | PO Box 94 | Sullivans Island, SC | 843.814.0039 | </a:t>
            </a:r>
            <a:r>
              <a:rPr lang="en-US" sz="1000" dirty="0">
                <a:solidFill>
                  <a:srgbClr val="0C4B8A"/>
                </a:solidFill>
                <a:latin typeface="Open Sans" panose="020B0606030504020204" pitchFamily="34" charset="0"/>
                <a:ea typeface="Open Sans" panose="020B0606030504020204" pitchFamily="34" charset="0"/>
                <a:cs typeface="Open Sans" panose="020B0606030504020204" pitchFamily="34" charset="0"/>
                <a:hlinkClick r:id="rId4"/>
              </a:rPr>
              <a:t>www.charlestonrealtypro.com</a:t>
            </a:r>
            <a:r>
              <a:rPr lang="en-US" sz="1000" dirty="0">
                <a:solidFill>
                  <a:srgbClr val="0C4B8A"/>
                </a:solidFill>
                <a:latin typeface="Open Sans" panose="020B0606030504020204" pitchFamily="34" charset="0"/>
                <a:ea typeface="Open Sans" panose="020B0606030504020204" pitchFamily="34" charset="0"/>
                <a:cs typeface="Open Sans" panose="020B0606030504020204" pitchFamily="34" charset="0"/>
              </a:rPr>
              <a:t> </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70310" y="4764645"/>
            <a:ext cx="1302171" cy="868680"/>
          </a:xfrm>
          <a:prstGeom prst="rect">
            <a:avLst/>
          </a:prstGeom>
          <a:ln>
            <a:solidFill>
              <a:schemeClr val="bg1"/>
            </a:solidFill>
          </a:ln>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640794" y="4764645"/>
            <a:ext cx="1302171" cy="868680"/>
          </a:xfrm>
          <a:prstGeom prst="rect">
            <a:avLst/>
          </a:prstGeom>
          <a:ln>
            <a:solidFill>
              <a:schemeClr val="bg1"/>
            </a:solidFill>
          </a:ln>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012127" y="4764645"/>
            <a:ext cx="1300473" cy="868679"/>
          </a:xfrm>
          <a:prstGeom prst="rect">
            <a:avLst/>
          </a:prstGeom>
          <a:ln>
            <a:solidFill>
              <a:schemeClr val="bg1"/>
            </a:solidFill>
          </a:ln>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381337" y="4764645"/>
            <a:ext cx="1303020" cy="868680"/>
          </a:xfrm>
          <a:prstGeom prst="rect">
            <a:avLst/>
          </a:prstGeom>
          <a:ln>
            <a:solidFill>
              <a:schemeClr val="bg1"/>
            </a:solidFill>
          </a:ln>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751819" y="4764645"/>
            <a:ext cx="1303020" cy="868680"/>
          </a:xfrm>
          <a:prstGeom prst="rect">
            <a:avLst/>
          </a:prstGeom>
          <a:ln>
            <a:solidFill>
              <a:schemeClr val="bg1"/>
            </a:solidFill>
          </a:ln>
        </p:spPr>
      </p:pic>
      <p:sp>
        <p:nvSpPr>
          <p:cNvPr id="3" name="Subtitle 2"/>
          <p:cNvSpPr>
            <a:spLocks noGrp="1"/>
          </p:cNvSpPr>
          <p:nvPr>
            <p:ph type="subTitle" idx="1"/>
          </p:nvPr>
        </p:nvSpPr>
        <p:spPr>
          <a:xfrm>
            <a:off x="228600" y="5855809"/>
            <a:ext cx="6858000" cy="2061022"/>
          </a:xfrm>
          <a:solidFill>
            <a:schemeClr val="bg1"/>
          </a:solidFill>
        </p:spPr>
        <p:txBody>
          <a:bodyPr anchor="ctr">
            <a:normAutofit lnSpcReduction="10000"/>
          </a:bodyPr>
          <a:lstStyle/>
          <a:p>
            <a:pPr algn="ctr">
              <a:lnSpc>
                <a:spcPct val="120000"/>
              </a:lnSpc>
            </a:pPr>
            <a:r>
              <a:rPr lang="en-US" sz="1400" cap="none" spc="0" dirty="0">
                <a:solidFill>
                  <a:srgbClr val="0C4B8A"/>
                </a:solidFill>
                <a:latin typeface="Open Sans" panose="020B0606030504020204" pitchFamily="34" charset="0"/>
                <a:ea typeface="Open Sans" panose="020B0606030504020204" pitchFamily="34" charset="0"/>
                <a:cs typeface="Open Sans" panose="020B0606030504020204" pitchFamily="34" charset="0"/>
              </a:rPr>
              <a:t>Stunning luxury condo in the beautiful town of Mount Pleasant. This property offers an alluring marsh view with dock access, 15 minutes from shopping at the Mount Pleasant town center, and ONLY 5 minutes from the beach on Sullivan's Island!!! It features an upstairs laundry room, soaking tub overlooking the marsh, a grand open floor plan, fireplace, balconies, and so much more! Enjoy the peace and quiet of the exclusive, gated </a:t>
            </a:r>
            <a:r>
              <a:rPr lang="en-US" sz="1400" cap="none" spc="0" dirty="0" err="1">
                <a:solidFill>
                  <a:srgbClr val="0C4B8A"/>
                </a:solidFill>
                <a:latin typeface="Open Sans" panose="020B0606030504020204" pitchFamily="34" charset="0"/>
                <a:ea typeface="Open Sans" panose="020B0606030504020204" pitchFamily="34" charset="0"/>
                <a:cs typeface="Open Sans" panose="020B0606030504020204" pitchFamily="34" charset="0"/>
              </a:rPr>
              <a:t>Tolers</a:t>
            </a:r>
            <a:r>
              <a:rPr lang="en-US" sz="1400" cap="none" spc="0" dirty="0">
                <a:solidFill>
                  <a:srgbClr val="0C4B8A"/>
                </a:solidFill>
                <a:latin typeface="Open Sans" panose="020B0606030504020204" pitchFamily="34" charset="0"/>
                <a:ea typeface="Open Sans" panose="020B0606030504020204" pitchFamily="34" charset="0"/>
                <a:cs typeface="Open Sans" panose="020B0606030504020204" pitchFamily="34" charset="0"/>
              </a:rPr>
              <a:t> Cove Community with access to the clubhouse, pool, tennis courts, exercise facility, and a full service marina! Come see your future home while you still can!!!!</a:t>
            </a:r>
          </a:p>
        </p:txBody>
      </p:sp>
      <p:sp>
        <p:nvSpPr>
          <p:cNvPr id="6" name="Title 1">
            <a:extLst>
              <a:ext uri="{FF2B5EF4-FFF2-40B4-BE49-F238E27FC236}">
                <a16:creationId xmlns:a16="http://schemas.microsoft.com/office/drawing/2014/main" id="{BEAB64B3-6323-7FC0-FA62-F1F2B54A692D}"/>
              </a:ext>
            </a:extLst>
          </p:cNvPr>
          <p:cNvSpPr txBox="1">
            <a:spLocks/>
          </p:cNvSpPr>
          <p:nvPr/>
        </p:nvSpPr>
        <p:spPr>
          <a:xfrm>
            <a:off x="0" y="53997"/>
            <a:ext cx="7319201" cy="395800"/>
          </a:xfrm>
          <a:prstGeom prst="rect">
            <a:avLst/>
          </a:prstGeom>
        </p:spPr>
        <p:txBody>
          <a:bodyPr vert="horz" lIns="91440" tIns="45720" rIns="91440" bIns="45720" rtlCol="0" anchor="t">
            <a:noAutofit/>
          </a:bodyPr>
          <a:lstStyle>
            <a:lvl1pPr algn="l" defTabSz="731520" rtl="0" eaLnBrk="1" latinLnBrk="0" hangingPunct="1">
              <a:lnSpc>
                <a:spcPct val="85000"/>
              </a:lnSpc>
              <a:spcBef>
                <a:spcPct val="0"/>
              </a:spcBef>
              <a:buNone/>
              <a:defRPr sz="6400" kern="1200" spc="-40" baseline="0">
                <a:solidFill>
                  <a:schemeClr val="tx1">
                    <a:lumMod val="85000"/>
                    <a:lumOff val="15000"/>
                  </a:schemeClr>
                </a:solidFill>
                <a:latin typeface="+mj-lt"/>
                <a:ea typeface="+mj-ea"/>
                <a:cs typeface="+mj-cs"/>
              </a:defRPr>
            </a:lvl1pPr>
          </a:lstStyle>
          <a:p>
            <a:pPr algn="ctr"/>
            <a:r>
              <a:rPr lang="en-US" sz="2800" b="1" dirty="0">
                <a:solidFill>
                  <a:srgbClr val="0C4B8A"/>
                </a:solidFill>
                <a:latin typeface="Adobe Handwriting Frank" panose="03080402040302070206" pitchFamily="66" charset="0"/>
                <a:ea typeface="Open Sans" panose="020B0606030504020204" pitchFamily="34" charset="0"/>
                <a:cs typeface="Open Sans" panose="020B0606030504020204" pitchFamily="34" charset="0"/>
              </a:rPr>
              <a:t>Sweeping Water Views At Your Doorstep</a:t>
            </a:r>
            <a:endParaRPr lang="en-US" sz="2800" b="1" dirty="0">
              <a:solidFill>
                <a:schemeClr val="bg1"/>
              </a:solidFill>
              <a:effectLst>
                <a:outerShdw blurRad="38100" dist="38100" dir="2700000" algn="tl">
                  <a:srgbClr val="000000">
                    <a:alpha val="43137"/>
                  </a:srgbClr>
                </a:outerShdw>
              </a:effectLst>
              <a:latin typeface="Adobe Handwriting Frank" panose="03080402040302070206" pitchFamily="66" charset="0"/>
              <a:ea typeface="Open Sans" panose="020B0606030504020204" pitchFamily="34" charset="0"/>
              <a:cs typeface="Open Sans" panose="020B0606030504020204" pitchFamily="34" charset="0"/>
            </a:endParaRPr>
          </a:p>
        </p:txBody>
      </p:sp>
      <p:sp>
        <p:nvSpPr>
          <p:cNvPr id="5" name="Rectangle 4">
            <a:extLst>
              <a:ext uri="{FF2B5EF4-FFF2-40B4-BE49-F238E27FC236}">
                <a16:creationId xmlns:a16="http://schemas.microsoft.com/office/drawing/2014/main" id="{A0D4F3FA-9C56-9BDF-431E-855CCAEC940B}"/>
              </a:ext>
            </a:extLst>
          </p:cNvPr>
          <p:cNvSpPr/>
          <p:nvPr/>
        </p:nvSpPr>
        <p:spPr>
          <a:xfrm>
            <a:off x="3657600" y="8084139"/>
            <a:ext cx="3657600" cy="646331"/>
          </a:xfrm>
          <a:prstGeom prst="rect">
            <a:avLst/>
          </a:prstGeom>
        </p:spPr>
        <p:txBody>
          <a:bodyPr wrap="square">
            <a:spAutoFit/>
          </a:bodyPr>
          <a:lstStyle/>
          <a:p>
            <a:pPr algn="ctr"/>
            <a:r>
              <a:rPr lang="it-IT" sz="1400" b="1" dirty="0">
                <a:solidFill>
                  <a:srgbClr val="0C4B8A"/>
                </a:solidFill>
                <a:latin typeface="Open Sans" panose="020B0606030504020204" pitchFamily="34" charset="0"/>
                <a:ea typeface="Open Sans" panose="020B0606030504020204" pitchFamily="34" charset="0"/>
                <a:cs typeface="Open Sans" panose="020B0606030504020204" pitchFamily="34" charset="0"/>
              </a:rPr>
              <a:t>Alexa Carroll</a:t>
            </a:r>
          </a:p>
          <a:p>
            <a:pPr algn="ctr"/>
            <a:r>
              <a:rPr lang="it-IT" sz="1100" dirty="0">
                <a:solidFill>
                  <a:srgbClr val="0C4B8A"/>
                </a:solidFill>
                <a:latin typeface="Open Sans" panose="020B0606030504020204" pitchFamily="34" charset="0"/>
                <a:ea typeface="Open Sans" panose="020B0606030504020204" pitchFamily="34" charset="0"/>
                <a:cs typeface="Open Sans" panose="020B0606030504020204" pitchFamily="34" charset="0"/>
              </a:rPr>
              <a:t>702.553.7100</a:t>
            </a:r>
            <a:endParaRPr lang="en-US" sz="1000" dirty="0">
              <a:solidFill>
                <a:srgbClr val="0C4B8A"/>
              </a:solidFill>
              <a:latin typeface="Open Sans" panose="020B0606030504020204" pitchFamily="34" charset="0"/>
              <a:ea typeface="Open Sans" panose="020B0606030504020204" pitchFamily="34" charset="0"/>
              <a:cs typeface="Open Sans" panose="020B0606030504020204" pitchFamily="34" charset="0"/>
            </a:endParaRPr>
          </a:p>
          <a:p>
            <a:pPr algn="ctr"/>
            <a:r>
              <a:rPr lang="it-IT" sz="1100" dirty="0">
                <a:solidFill>
                  <a:srgbClr val="0C4B8A"/>
                </a:solidFill>
                <a:latin typeface="Open Sans" panose="020B0606030504020204" pitchFamily="34" charset="0"/>
                <a:ea typeface="Open Sans" panose="020B0606030504020204" pitchFamily="34" charset="0"/>
                <a:cs typeface="Open Sans" panose="020B0606030504020204" pitchFamily="34" charset="0"/>
                <a:hlinkClick r:id="rId10"/>
              </a:rPr>
              <a:t>alexancarroll@outlook.com</a:t>
            </a:r>
            <a:endParaRPr lang="it-IT" sz="1100" dirty="0">
              <a:solidFill>
                <a:srgbClr val="0C4B8A"/>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Rectangle 8">
            <a:extLst>
              <a:ext uri="{FF2B5EF4-FFF2-40B4-BE49-F238E27FC236}">
                <a16:creationId xmlns:a16="http://schemas.microsoft.com/office/drawing/2014/main" id="{80A6A87F-5790-2610-B18E-B3CC2F675E9C}"/>
              </a:ext>
            </a:extLst>
          </p:cNvPr>
          <p:cNvSpPr/>
          <p:nvPr/>
        </p:nvSpPr>
        <p:spPr>
          <a:xfrm>
            <a:off x="0" y="8084139"/>
            <a:ext cx="3657600" cy="646331"/>
          </a:xfrm>
          <a:prstGeom prst="rect">
            <a:avLst/>
          </a:prstGeom>
        </p:spPr>
        <p:txBody>
          <a:bodyPr wrap="square">
            <a:spAutoFit/>
          </a:bodyPr>
          <a:lstStyle/>
          <a:p>
            <a:pPr algn="ctr"/>
            <a:r>
              <a:rPr lang="it-IT" sz="1400" b="1" dirty="0">
                <a:solidFill>
                  <a:srgbClr val="0C4B8A"/>
                </a:solidFill>
                <a:latin typeface="Open Sans" panose="020B0606030504020204" pitchFamily="34" charset="0"/>
                <a:ea typeface="Open Sans" panose="020B0606030504020204" pitchFamily="34" charset="0"/>
                <a:cs typeface="Open Sans" panose="020B0606030504020204" pitchFamily="34" charset="0"/>
              </a:rPr>
              <a:t>John Vance</a:t>
            </a:r>
          </a:p>
          <a:p>
            <a:pPr algn="ctr"/>
            <a:r>
              <a:rPr lang="it-IT" sz="1100" dirty="0">
                <a:solidFill>
                  <a:srgbClr val="0C4B8A"/>
                </a:solidFill>
                <a:latin typeface="Open Sans" panose="020B0606030504020204" pitchFamily="34" charset="0"/>
                <a:ea typeface="Open Sans" panose="020B0606030504020204" pitchFamily="34" charset="0"/>
                <a:cs typeface="Open Sans" panose="020B0606030504020204" pitchFamily="34" charset="0"/>
              </a:rPr>
              <a:t>843-814-0039</a:t>
            </a:r>
          </a:p>
          <a:p>
            <a:pPr algn="ctr"/>
            <a:r>
              <a:rPr lang="it-IT" sz="1100" dirty="0">
                <a:solidFill>
                  <a:srgbClr val="0C4B8A"/>
                </a:solidFill>
                <a:latin typeface="Open Sans" panose="020B0606030504020204" pitchFamily="34" charset="0"/>
                <a:ea typeface="Open Sans" panose="020B0606030504020204" pitchFamily="34" charset="0"/>
                <a:cs typeface="Open Sans" panose="020B0606030504020204" pitchFamily="34" charset="0"/>
                <a:hlinkClick r:id="rId11"/>
              </a:rPr>
              <a:t>jcvance29483@gmail.com</a:t>
            </a:r>
            <a:endParaRPr lang="it-IT" sz="1100" dirty="0">
              <a:solidFill>
                <a:srgbClr val="0C4B8A"/>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84408009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128</TotalTime>
  <Words>180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Calibri</vt:lpstr>
      <vt:lpstr>Calibri Light</vt:lpstr>
      <vt:lpstr>Open Sans</vt:lpstr>
      <vt:lpstr>Retrospect</vt:lpstr>
      <vt:lpstr>1664 Marsh Harbor Lane C  Marsh Harbor | Mount Pleasant, SC 29464 | MLS# 23004200 | $1,575,000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Pre-Construction Invitation  Hyde Park Circle</dc:title>
  <dc:creator>A. Thomas</dc:creator>
  <cp:lastModifiedBy>A. Thomas Price</cp:lastModifiedBy>
  <cp:revision>22</cp:revision>
  <dcterms:created xsi:type="dcterms:W3CDTF">2015-07-01T15:18:43Z</dcterms:created>
  <dcterms:modified xsi:type="dcterms:W3CDTF">2023-04-14T18:15:37Z</dcterms:modified>
</cp:coreProperties>
</file>