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50" d="100"/>
          <a:sy n="150" d="100"/>
        </p:scale>
        <p:origin x="-720" y="-30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11/4/2015</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11/4/2015</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11/4/2015</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11/4/2015</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1D8BD707-D9CF-40AE-B4C6-C98DA3205C09}" type="datetimeFigureOut">
              <a:rPr lang="en-US" smtClean="0"/>
              <a:pPr/>
              <a:t>11/4/2015</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11/4/2015</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11/4/2015</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1D8BD707-D9CF-40AE-B4C6-C98DA3205C09}" type="datetimeFigureOut">
              <a:rPr lang="en-US" smtClean="0"/>
              <a:pPr/>
              <a:t>11/4/2015</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11/4/2015</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11/4/2015</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0061" y="6091900"/>
            <a:ext cx="7345746" cy="609600"/>
          </a:xfrm>
        </p:spPr>
        <p:txBody>
          <a:bodyPr>
            <a:noAutofit/>
          </a:bodyPr>
          <a:lstStyle/>
          <a:p>
            <a:r>
              <a:rPr lang="en-US" sz="1400" b="1" dirty="0">
                <a:effectLst>
                  <a:outerShdw blurRad="38100" dist="38100" dir="2700000" algn="tl">
                    <a:srgbClr val="000000">
                      <a:alpha val="43137"/>
                    </a:srgbClr>
                  </a:outerShdw>
                </a:effectLst>
                <a:latin typeface="Century Gothic" panose="020B0502020202020204" pitchFamily="34" charset="0"/>
              </a:rPr>
              <a:t>Amazing waterfront condo on the </a:t>
            </a:r>
            <a:r>
              <a:rPr lang="en-US" sz="1400" b="1" dirty="0" smtClean="0">
                <a:effectLst>
                  <a:outerShdw blurRad="38100" dist="38100" dir="2700000" algn="tl">
                    <a:srgbClr val="000000">
                      <a:alpha val="43137"/>
                    </a:srgbClr>
                  </a:outerShdw>
                </a:effectLst>
                <a:latin typeface="Century Gothic" panose="020B0502020202020204" pitchFamily="34" charset="0"/>
              </a:rPr>
              <a:t>Intracoastal Waterway </a:t>
            </a:r>
            <a:r>
              <a:rPr lang="en-US" sz="1400" b="1" dirty="0">
                <a:effectLst>
                  <a:outerShdw blurRad="38100" dist="38100" dir="2700000" algn="tl">
                    <a:srgbClr val="000000">
                      <a:alpha val="43137"/>
                    </a:srgbClr>
                  </a:outerShdw>
                </a:effectLst>
                <a:latin typeface="Century Gothic" panose="020B0502020202020204" pitchFamily="34" charset="0"/>
              </a:rPr>
              <a:t>with views of Sullivan's </a:t>
            </a:r>
            <a:r>
              <a:rPr lang="en-US" sz="1400" b="1" dirty="0" smtClean="0">
                <a:effectLst>
                  <a:outerShdw blurRad="38100" dist="38100" dir="2700000" algn="tl">
                    <a:srgbClr val="000000">
                      <a:alpha val="43137"/>
                    </a:srgbClr>
                  </a:outerShdw>
                </a:effectLst>
                <a:latin typeface="Century Gothic" panose="020B0502020202020204" pitchFamily="34" charset="0"/>
              </a:rPr>
              <a:t>Island - </a:t>
            </a:r>
            <a:r>
              <a:rPr lang="en-US" sz="1400" b="1" dirty="0">
                <a:effectLst>
                  <a:outerShdw blurRad="38100" dist="38100" dir="2700000" algn="tl">
                    <a:srgbClr val="000000">
                      <a:alpha val="43137"/>
                    </a:srgbClr>
                  </a:outerShdw>
                </a:effectLst>
                <a:latin typeface="Century Gothic" panose="020B0502020202020204" pitchFamily="34" charset="0"/>
              </a:rPr>
              <a:t>beautiful sunrises and gorgeous sunsets.</a:t>
            </a:r>
          </a:p>
        </p:txBody>
      </p:sp>
      <p:sp>
        <p:nvSpPr>
          <p:cNvPr id="2" name="Title 1"/>
          <p:cNvSpPr>
            <a:spLocks noGrp="1"/>
          </p:cNvSpPr>
          <p:nvPr>
            <p:ph type="title"/>
          </p:nvPr>
        </p:nvSpPr>
        <p:spPr>
          <a:xfrm>
            <a:off x="0" y="0"/>
            <a:ext cx="7772400" cy="508198"/>
          </a:xfrm>
        </p:spPr>
        <p:txBody>
          <a:bodyPr>
            <a:noAutofit/>
          </a:bodyPr>
          <a:lstStyle/>
          <a:p>
            <a:pPr algn="ctr"/>
            <a:r>
              <a:rPr lang="pt-BR" sz="2400" dirty="0" smtClean="0">
                <a:effectLst>
                  <a:outerShdw blurRad="38100" dist="38100" dir="2700000" algn="tl">
                    <a:srgbClr val="000000">
                      <a:alpha val="43137"/>
                    </a:srgbClr>
                  </a:outerShdw>
                </a:effectLst>
                <a:latin typeface="Century Gothic" pitchFamily="34" charset="0"/>
              </a:rPr>
              <a:t>1666-A </a:t>
            </a:r>
            <a:r>
              <a:rPr lang="pt-BR" sz="2400" dirty="0">
                <a:effectLst>
                  <a:outerShdw blurRad="38100" dist="38100" dir="2700000" algn="tl">
                    <a:srgbClr val="000000">
                      <a:alpha val="43137"/>
                    </a:srgbClr>
                  </a:outerShdw>
                </a:effectLst>
                <a:latin typeface="Century Gothic" pitchFamily="34" charset="0"/>
              </a:rPr>
              <a:t>Marsh </a:t>
            </a:r>
            <a:r>
              <a:rPr lang="pt-BR" sz="2400" dirty="0" smtClean="0">
                <a:effectLst>
                  <a:outerShdw blurRad="38100" dist="38100" dir="2700000" algn="tl">
                    <a:srgbClr val="000000">
                      <a:alpha val="43137"/>
                    </a:srgbClr>
                  </a:outerShdw>
                </a:effectLst>
                <a:latin typeface="Century Gothic" pitchFamily="34" charset="0"/>
              </a:rPr>
              <a:t>Harbor Ln</a:t>
            </a:r>
            <a:r>
              <a:rPr lang="en-US" sz="2400" dirty="0">
                <a:effectLst>
                  <a:outerShdw blurRad="38100" dist="38100" dir="2700000" algn="tl">
                    <a:srgbClr val="000000">
                      <a:alpha val="43137"/>
                    </a:srgbClr>
                  </a:outerShdw>
                </a:effectLst>
                <a:latin typeface="Century Gothic" pitchFamily="34" charset="0"/>
              </a:rPr>
              <a:t>, </a:t>
            </a:r>
            <a:r>
              <a:rPr lang="pt-BR" sz="2400" dirty="0">
                <a:effectLst>
                  <a:outerShdw blurRad="38100" dist="38100" dir="2700000" algn="tl">
                    <a:srgbClr val="000000">
                      <a:alpha val="43137"/>
                    </a:srgbClr>
                  </a:outerShdw>
                </a:effectLst>
                <a:latin typeface="Century Gothic" pitchFamily="34" charset="0"/>
              </a:rPr>
              <a:t>Marsh </a:t>
            </a:r>
            <a:r>
              <a:rPr lang="pt-BR" sz="2400" dirty="0" smtClean="0">
                <a:effectLst>
                  <a:outerShdw blurRad="38100" dist="38100" dir="2700000" algn="tl">
                    <a:srgbClr val="000000">
                      <a:alpha val="43137"/>
                    </a:srgbClr>
                  </a:outerShdw>
                </a:effectLst>
                <a:latin typeface="Century Gothic" pitchFamily="34" charset="0"/>
              </a:rPr>
              <a:t>Harbor, </a:t>
            </a:r>
            <a:r>
              <a:rPr lang="en-US" sz="2400" dirty="0" smtClean="0">
                <a:effectLst>
                  <a:outerShdw blurRad="38100" dist="38100" dir="2700000" algn="tl">
                    <a:srgbClr val="000000">
                      <a:alpha val="43137"/>
                    </a:srgbClr>
                  </a:outerShdw>
                </a:effectLst>
                <a:latin typeface="Century Gothic" pitchFamily="34" charset="0"/>
              </a:rPr>
              <a:t>Mt </a:t>
            </a:r>
            <a:r>
              <a:rPr lang="en-US" sz="2400" dirty="0">
                <a:effectLst>
                  <a:outerShdw blurRad="38100" dist="38100" dir="2700000" algn="tl">
                    <a:srgbClr val="000000">
                      <a:alpha val="43137"/>
                    </a:srgbClr>
                  </a:outerShdw>
                </a:effectLst>
                <a:latin typeface="Century Gothic" pitchFamily="34" charset="0"/>
              </a:rPr>
              <a:t>Pleasant</a:t>
            </a:r>
          </a:p>
        </p:txBody>
      </p:sp>
      <p:sp>
        <p:nvSpPr>
          <p:cNvPr id="11" name="Rectangle 10"/>
          <p:cNvSpPr/>
          <p:nvPr/>
        </p:nvSpPr>
        <p:spPr>
          <a:xfrm>
            <a:off x="230061" y="6934201"/>
            <a:ext cx="5038957" cy="2123658"/>
          </a:xfrm>
          <a:prstGeom prst="rect">
            <a:avLst/>
          </a:prstGeom>
        </p:spPr>
        <p:txBody>
          <a:bodyPr wrap="square">
            <a:spAutoFit/>
          </a:bodyPr>
          <a:lstStyle/>
          <a:p>
            <a:r>
              <a:rPr lang="en-US" sz="1100" i="1" dirty="0" smtClean="0">
                <a:effectLst>
                  <a:outerShdw blurRad="38100" dist="38100" dir="2700000" algn="tl">
                    <a:srgbClr val="000000">
                      <a:alpha val="43137"/>
                    </a:srgbClr>
                  </a:outerShdw>
                </a:effectLst>
                <a:latin typeface="Century Gothic" pitchFamily="34" charset="0"/>
              </a:rPr>
              <a:t>Totally </a:t>
            </a:r>
            <a:r>
              <a:rPr lang="en-US" sz="1100" i="1" dirty="0">
                <a:effectLst>
                  <a:outerShdw blurRad="38100" dist="38100" dir="2700000" algn="tl">
                    <a:srgbClr val="000000">
                      <a:alpha val="43137"/>
                    </a:srgbClr>
                  </a:outerShdw>
                </a:effectLst>
                <a:latin typeface="Century Gothic" pitchFamily="34" charset="0"/>
              </a:rPr>
              <a:t>remodeled with wonderful upgrades. You will be welcomed with an open floorplan beautiful hardwood floors, fireplace, built-ins, opening to a relaxing deck overlooking the waterway and Sullivan's </a:t>
            </a:r>
            <a:r>
              <a:rPr lang="en-US" sz="1100" i="1" dirty="0" smtClean="0">
                <a:effectLst>
                  <a:outerShdw blurRad="38100" dist="38100" dir="2700000" algn="tl">
                    <a:srgbClr val="000000">
                      <a:alpha val="43137"/>
                    </a:srgbClr>
                  </a:outerShdw>
                </a:effectLst>
                <a:latin typeface="Century Gothic" pitchFamily="34" charset="0"/>
              </a:rPr>
              <a:t>Island. </a:t>
            </a:r>
            <a:r>
              <a:rPr lang="en-US" sz="1100" i="1" dirty="0">
                <a:effectLst>
                  <a:outerShdw blurRad="38100" dist="38100" dir="2700000" algn="tl">
                    <a:srgbClr val="000000">
                      <a:alpha val="43137"/>
                    </a:srgbClr>
                  </a:outerShdw>
                </a:effectLst>
                <a:latin typeface="Century Gothic" pitchFamily="34" charset="0"/>
              </a:rPr>
              <a:t>The gourmet chefs kitchen features granite counter tops, stainless appliances, gas range, custom cabinets plus eat-in dining. The upstairs master has a second deck with even more amazing views. The master bath has granite counter tops, tile floors, whirlpool tub, and shower. The second bedroom has it's own private bath. On the ground level is a private patio for entertaining or just relaxing with a good book. Boat slip available to purchase separately. Amenities include swimming pool, club house with exercise area, tennis courts and dock facilities. Just a short walk or bike ride to the beaches of Sullivan's Island. </a:t>
            </a:r>
          </a:p>
        </p:txBody>
      </p:sp>
      <p:sp>
        <p:nvSpPr>
          <p:cNvPr id="12" name="Rectangle 11"/>
          <p:cNvSpPr/>
          <p:nvPr/>
        </p:nvSpPr>
        <p:spPr>
          <a:xfrm>
            <a:off x="5274183" y="6934201"/>
            <a:ext cx="2498218" cy="1754326"/>
          </a:xfrm>
          <a:prstGeom prst="rect">
            <a:avLst/>
          </a:prstGeom>
        </p:spPr>
        <p:txBody>
          <a:bodyPr wrap="square">
            <a:spAutoFit/>
          </a:bodyPr>
          <a:lstStyle/>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Asking $688,000 </a:t>
            </a:r>
          </a:p>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MLS</a:t>
            </a:r>
            <a:r>
              <a:rPr lang="en-US" sz="1800" dirty="0">
                <a:effectLst>
                  <a:outerShdw blurRad="38100" dist="38100" dir="2700000" algn="tl">
                    <a:srgbClr val="000000">
                      <a:alpha val="43137"/>
                    </a:srgbClr>
                  </a:outerShdw>
                </a:effectLst>
                <a:latin typeface="Century Gothic" pitchFamily="34" charset="0"/>
              </a:rPr>
              <a:t># 15013126</a:t>
            </a:r>
            <a:endParaRPr lang="en-US" sz="1800"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1,670  </a:t>
            </a:r>
            <a:r>
              <a:rPr lang="en-US" sz="1800" dirty="0" err="1" smtClean="0">
                <a:effectLst>
                  <a:outerShdw blurRad="38100" dist="38100" dir="2700000" algn="tl">
                    <a:srgbClr val="000000">
                      <a:alpha val="43137"/>
                    </a:srgbClr>
                  </a:outerShdw>
                </a:effectLst>
                <a:latin typeface="Century Gothic" pitchFamily="34" charset="0"/>
              </a:rPr>
              <a:t>SqFt</a:t>
            </a:r>
            <a:endParaRPr lang="en-US" sz="1800"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smtClean="0">
                <a:effectLst>
                  <a:outerShdw blurRad="38100" dist="38100" dir="2700000" algn="tl">
                    <a:srgbClr val="000000">
                      <a:alpha val="43137"/>
                    </a:srgbClr>
                  </a:outerShdw>
                </a:effectLst>
                <a:latin typeface="Century Gothic" pitchFamily="34" charset="0"/>
              </a:rPr>
              <a:t>2 Bed/2½ Baths</a:t>
            </a:r>
          </a:p>
          <a:p>
            <a:pPr marL="342900" indent="-342900">
              <a:buFont typeface="Arial" pitchFamily="34" charset="0"/>
              <a:buChar char="•"/>
            </a:pPr>
            <a:r>
              <a:rPr lang="en-US" sz="1800" b="1" dirty="0">
                <a:effectLst>
                  <a:outerShdw blurRad="38100" dist="38100" dir="2700000" algn="tl">
                    <a:srgbClr val="000000">
                      <a:alpha val="43137"/>
                    </a:srgbClr>
                  </a:outerShdw>
                </a:effectLst>
                <a:latin typeface="Century Gothic" pitchFamily="34" charset="0"/>
              </a:rPr>
              <a:t>Expect to be impressed!</a:t>
            </a: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061"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smtClean="0">
                <a:effectLst>
                  <a:outerShdw blurRad="38100" dist="38100" dir="2700000" algn="tl">
                    <a:srgbClr val="000000">
                      <a:alpha val="43137"/>
                    </a:srgbClr>
                  </a:outerShdw>
                </a:effectLst>
                <a:latin typeface="Trebuchet MS" panose="020B0603020202020204" pitchFamily="34" charset="0"/>
              </a:rPr>
              <a:t>Don Dawson</a:t>
            </a:r>
            <a:br>
              <a:rPr lang="en-US" sz="1800" i="0" dirty="0" smtClean="0">
                <a:effectLst>
                  <a:outerShdw blurRad="38100" dist="38100" dir="2700000" algn="tl">
                    <a:srgbClr val="000000">
                      <a:alpha val="43137"/>
                    </a:srgbClr>
                  </a:outerShdw>
                </a:effectLst>
                <a:latin typeface="Trebuchet MS" panose="020B0603020202020204" pitchFamily="34" charset="0"/>
              </a:rPr>
            </a:br>
            <a: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a:t>
            </a: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 • </a:t>
            </a: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2713 </a:t>
            </a: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Highway 17 </a:t>
            </a: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North • </a:t>
            </a: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Mount Pleasant, SC </a:t>
            </a:r>
            <a:r>
              <a:rPr lang="en-US" sz="1200" i="0" spc="0" dirty="0" smtClean="0">
                <a:effectLst>
                  <a:outerShdw blurRad="38100" dist="38100" dir="2700000" algn="tl">
                    <a:srgbClr val="000000">
                      <a:alpha val="43137"/>
                    </a:srgbClr>
                  </a:outerShdw>
                </a:effectLst>
                <a:latin typeface="Trebuchet MS" panose="020B0603020202020204" pitchFamily="34" charset="0"/>
                <a:cs typeface="Times New Roman" pitchFamily="18" charset="0"/>
              </a:rPr>
              <a:t>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smtClean="0">
                <a:effectLst>
                  <a:outerShdw blurRad="38100" dist="38100" dir="2700000" algn="tl">
                    <a:srgbClr val="000000">
                      <a:alpha val="43137"/>
                    </a:srgbClr>
                  </a:outerShdw>
                </a:effectLst>
                <a:latin typeface="Mistral" pitchFamily="66" charset="0"/>
              </a:rPr>
              <a:t>www.TeamDawsonSC.com</a:t>
            </a:r>
            <a:endParaRPr lang="en-US" sz="1600" dirty="0">
              <a:effectLst>
                <a:outerShdw blurRad="38100" dist="38100" dir="2700000" algn="tl">
                  <a:srgbClr val="000000">
                    <a:alpha val="43137"/>
                  </a:srgbClr>
                </a:outerShdw>
              </a:effectLst>
              <a:latin typeface="Mistral" pitchFamily="66" charset="0"/>
            </a:endParaRPr>
          </a:p>
        </p:txBody>
      </p:sp>
      <p:pic>
        <p:nvPicPr>
          <p:cNvPr id="1030" name="Picture 6" descr="http://www.bobette.net/images/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rotWithShape="1">
          <a:blip r:embed="rId4">
            <a:extLst>
              <a:ext uri="{28A0092B-C50C-407E-A947-70E740481C1C}">
                <a14:useLocalDpi xmlns:a14="http://schemas.microsoft.com/office/drawing/2010/main" val="0"/>
              </a:ext>
            </a:extLst>
          </a:blip>
          <a:srcRect t="24617"/>
          <a:stretch/>
        </p:blipFill>
        <p:spPr>
          <a:xfrm>
            <a:off x="2211332" y="3219450"/>
            <a:ext cx="5316330" cy="2639749"/>
          </a:xfrm>
          <a:prstGeom prst="rect">
            <a:avLst/>
          </a:prstGeom>
          <a:ln>
            <a:solidFill>
              <a:schemeClr val="bg2"/>
            </a:solid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6269" y="3240427"/>
            <a:ext cx="1970942" cy="1307591"/>
          </a:xfrm>
          <a:prstGeom prst="rect">
            <a:avLst/>
          </a:prstGeom>
          <a:ln>
            <a:solidFill>
              <a:schemeClr val="bg2"/>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6269" y="4551607"/>
            <a:ext cx="1970942" cy="1307592"/>
          </a:xfrm>
          <a:prstGeom prst="rect">
            <a:avLst/>
          </a:prstGeom>
          <a:ln>
            <a:solidFill>
              <a:schemeClr val="bg2"/>
            </a:solidFill>
          </a:ln>
        </p:spPr>
      </p:pic>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1535" t="21980" r="-123" b="4348"/>
          <a:stretch/>
        </p:blipFill>
        <p:spPr>
          <a:xfrm>
            <a:off x="246269" y="618065"/>
            <a:ext cx="5316331" cy="2620435"/>
          </a:xfrm>
          <a:prstGeom prst="rect">
            <a:avLst/>
          </a:prstGeom>
          <a:ln>
            <a:solidFill>
              <a:schemeClr val="bg2"/>
            </a:solidFill>
          </a:ln>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56721" y="618065"/>
            <a:ext cx="1970941" cy="1307591"/>
          </a:xfrm>
          <a:prstGeom prst="rect">
            <a:avLst/>
          </a:prstGeom>
          <a:ln>
            <a:solidFill>
              <a:schemeClr val="bg2"/>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56720" y="1929246"/>
            <a:ext cx="1970942" cy="1307592"/>
          </a:xfrm>
          <a:prstGeom prst="rect">
            <a:avLst/>
          </a:prstGeom>
          <a:ln>
            <a:solidFill>
              <a:schemeClr val="bg2"/>
            </a:solidFill>
          </a:ln>
        </p:spPr>
      </p:pic>
    </p:spTree>
    <p:extLst>
      <p:ext uri="{BB962C8B-B14F-4D97-AF65-F5344CB8AC3E}">
        <p14:creationId xmlns:p14="http://schemas.microsoft.com/office/powerpoint/2010/main" val="38333030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144</TotalTime>
  <Words>199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1666-A Marsh Harbor Ln, Marsh Harbor, Mt Pleasant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 Thomas Price</cp:lastModifiedBy>
  <cp:revision>20</cp:revision>
  <dcterms:created xsi:type="dcterms:W3CDTF">2006-08-16T00:00:00Z</dcterms:created>
  <dcterms:modified xsi:type="dcterms:W3CDTF">2015-11-04T16:45:37Z</dcterms:modified>
</cp:coreProperties>
</file>