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5A79"/>
    <a:srgbClr val="10253F"/>
    <a:srgbClr val="88B48A"/>
    <a:srgbClr val="778CA6"/>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654" y="10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3/10/2026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3/10/2026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3/10/2026</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rotWithShape="1">
          <a:blip r:embed="rId2">
            <a:extLst>
              <a:ext uri="{28A0092B-C50C-407E-A947-70E740481C1C}">
                <a14:useLocalDpi xmlns:a14="http://schemas.microsoft.com/office/drawing/2010/main" val="0"/>
              </a:ext>
            </a:extLst>
          </a:blip>
          <a:srcRect l="2097" r="69617"/>
          <a:stretch/>
        </p:blipFill>
        <p:spPr>
          <a:xfrm>
            <a:off x="0" y="0"/>
            <a:ext cx="2026010" cy="952500"/>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rcRect/>
          <a:stretch/>
        </p:blipFill>
        <p:spPr>
          <a:xfrm>
            <a:off x="2182808" y="922533"/>
            <a:ext cx="5589141" cy="3714486"/>
          </a:xfrm>
          <a:prstGeom prst="rect">
            <a:avLst/>
          </a:prstGeom>
          <a:ln w="12700">
            <a:noFill/>
          </a:ln>
          <a:effectLst/>
        </p:spPr>
      </p:pic>
      <p:sp>
        <p:nvSpPr>
          <p:cNvPr id="3" name="Subtitle 2"/>
          <p:cNvSpPr>
            <a:spLocks noGrp="1"/>
          </p:cNvSpPr>
          <p:nvPr>
            <p:ph type="subTitle" idx="1"/>
          </p:nvPr>
        </p:nvSpPr>
        <p:spPr>
          <a:xfrm>
            <a:off x="2176272" y="4665539"/>
            <a:ext cx="5596128" cy="4249861"/>
          </a:xfrm>
        </p:spPr>
        <p:txBody>
          <a:bodyPr anchor="ctr">
            <a:noAutofit/>
          </a:bodyPr>
          <a:lstStyle/>
          <a:p>
            <a:r>
              <a:rPr lang="en-US" sz="1400" b="1" dirty="0">
                <a:solidFill>
                  <a:srgbClr val="405A79"/>
                </a:solidFill>
                <a:latin typeface="Century Gothic" panose="020B0502020202020204" pitchFamily="34" charset="0"/>
                <a:ea typeface="Verdana" panose="020B0604030504040204" pitchFamily="34" charset="0"/>
                <a:cs typeface="Verdana" panose="020B0604030504040204" pitchFamily="34" charset="0"/>
              </a:rPr>
              <a:t>Gorgeous Property ~ Move In Ready</a:t>
            </a:r>
          </a:p>
          <a:p>
            <a:endParaRPr lang="en-US" sz="1100" dirty="0">
              <a:solidFill>
                <a:srgbClr val="405A79"/>
              </a:solidFill>
              <a:latin typeface="Century Gothic" panose="020B0502020202020204" pitchFamily="34" charset="0"/>
              <a:ea typeface="Verdana" panose="020B0604030504040204" pitchFamily="34" charset="0"/>
              <a:cs typeface="Verdana" panose="020B0604030504040204" pitchFamily="34" charset="0"/>
            </a:endParaRPr>
          </a:p>
          <a:p>
            <a:r>
              <a:rPr lang="en-US" sz="1100" dirty="0">
                <a:solidFill>
                  <a:srgbClr val="405A79"/>
                </a:solidFill>
                <a:latin typeface="Century Gothic" panose="020B0502020202020204" pitchFamily="34" charset="0"/>
                <a:ea typeface="Verdana" panose="020B0604030504040204" pitchFamily="34" charset="0"/>
                <a:cs typeface="Verdana" panose="020B0604030504040204" pitchFamily="34" charset="0"/>
              </a:rPr>
              <a:t>Welcome home! Easy living in the heart of Mt. Pleasant. Fantastic corner lot with a brand new living fence in the back yard. Great for kids, pets, gardening and entertaining. The entire house was just freshly painted, new flooring in laundry and flex space, new flooring 2 years ago in the rest of the house. </a:t>
            </a:r>
          </a:p>
          <a:p>
            <a:endParaRPr lang="en-US" sz="1100" dirty="0">
              <a:solidFill>
                <a:srgbClr val="405A79"/>
              </a:solidFill>
              <a:latin typeface="Century Gothic" panose="020B0502020202020204" pitchFamily="34" charset="0"/>
              <a:ea typeface="Verdana" panose="020B0604030504040204" pitchFamily="34" charset="0"/>
              <a:cs typeface="Verdana" panose="020B0604030504040204" pitchFamily="34" charset="0"/>
            </a:endParaRPr>
          </a:p>
          <a:p>
            <a:r>
              <a:rPr lang="en-US" sz="1100" dirty="0">
                <a:solidFill>
                  <a:srgbClr val="405A79"/>
                </a:solidFill>
                <a:latin typeface="Century Gothic" panose="020B0502020202020204" pitchFamily="34" charset="0"/>
                <a:ea typeface="Verdana" panose="020B0604030504040204" pitchFamily="34" charset="0"/>
                <a:cs typeface="Verdana" panose="020B0604030504040204" pitchFamily="34" charset="0"/>
              </a:rPr>
              <a:t>Flex space perfect for home office, play room or 4th bedroom Two years ago extensive renovation to the kitchen, beautiful quartzite countertops, new pulls, new stove, microwave, dishwasher and refrigerator. </a:t>
            </a:r>
          </a:p>
          <a:p>
            <a:endParaRPr lang="en-US" sz="1100" dirty="0">
              <a:solidFill>
                <a:srgbClr val="405A79"/>
              </a:solidFill>
              <a:latin typeface="Century Gothic" panose="020B0502020202020204" pitchFamily="34" charset="0"/>
              <a:ea typeface="Verdana" panose="020B0604030504040204" pitchFamily="34" charset="0"/>
              <a:cs typeface="Verdana" panose="020B0604030504040204" pitchFamily="34" charset="0"/>
            </a:endParaRPr>
          </a:p>
          <a:p>
            <a:r>
              <a:rPr lang="en-US" sz="1100" dirty="0">
                <a:solidFill>
                  <a:srgbClr val="405A79"/>
                </a:solidFill>
                <a:latin typeface="Century Gothic" panose="020B0502020202020204" pitchFamily="34" charset="0"/>
                <a:ea typeface="Verdana" panose="020B0604030504040204" pitchFamily="34" charset="0"/>
                <a:cs typeface="Verdana" panose="020B0604030504040204" pitchFamily="34" charset="0"/>
              </a:rPr>
              <a:t>Spacious primary bedroom with private bath and a gorgeous walk in fully tiled shower. New vanity and toilet. Secondary bathroom features ceramic tile around the tub new toilet and new vanity. Lighting throughout the home all replaced in the last two years. Beautiful new French doors with interior blinds leading to the back yard. Fireplace gas line is in (capped) and the brand new guts are still in the box for your discretion to hook up and enjoy those evening fires. Shed has been freshly painted and ready for all your toys and lawn equipment. New Roof in 2021. </a:t>
            </a:r>
          </a:p>
          <a:p>
            <a:endParaRPr lang="en-US" sz="1100" dirty="0">
              <a:solidFill>
                <a:srgbClr val="405A79"/>
              </a:solidFill>
              <a:latin typeface="Century Gothic" panose="020B0502020202020204" pitchFamily="34" charset="0"/>
              <a:ea typeface="Verdana" panose="020B0604030504040204" pitchFamily="34" charset="0"/>
              <a:cs typeface="Verdana" panose="020B0604030504040204" pitchFamily="34" charset="0"/>
            </a:endParaRPr>
          </a:p>
          <a:p>
            <a:r>
              <a:rPr lang="en-US" sz="1100" dirty="0">
                <a:solidFill>
                  <a:srgbClr val="405A79"/>
                </a:solidFill>
                <a:latin typeface="Century Gothic" panose="020B0502020202020204" pitchFamily="34" charset="0"/>
                <a:ea typeface="Verdana" panose="020B0604030504040204" pitchFamily="34" charset="0"/>
                <a:cs typeface="Verdana" panose="020B0604030504040204" pitchFamily="34" charset="0"/>
              </a:rPr>
              <a:t>Great location to Charleston (20 min), 15 min to IOP beach and walk to Lucy Beckham High School. Must see to appreciate this great home!</a:t>
            </a:r>
          </a:p>
        </p:txBody>
      </p:sp>
      <p:sp>
        <p:nvSpPr>
          <p:cNvPr id="2" name="Title 1"/>
          <p:cNvSpPr>
            <a:spLocks noGrp="1"/>
          </p:cNvSpPr>
          <p:nvPr>
            <p:ph type="ctrTitle"/>
          </p:nvPr>
        </p:nvSpPr>
        <p:spPr>
          <a:xfrm>
            <a:off x="0" y="0"/>
            <a:ext cx="7772399" cy="873108"/>
          </a:xfrm>
        </p:spPr>
        <p:txBody>
          <a:bodyPr anchor="ctr">
            <a:noAutofit/>
            <a:scene3d>
              <a:camera prst="orthographicFront"/>
              <a:lightRig rig="soft" dir="t">
                <a:rot lat="0" lon="0" rev="17220000"/>
              </a:lightRig>
            </a:scene3d>
            <a:sp3d prstMaterial="softEdge"/>
          </a:bodyPr>
          <a:lstStyle/>
          <a:p>
            <a:pPr algn="r"/>
            <a:r>
              <a:rPr lang="en-US" sz="2400" cap="none" dirty="0">
                <a:ln w="10541" cmpd="sng">
                  <a:noFill/>
                  <a:prstDash val="solid"/>
                </a:ln>
                <a:solidFill>
                  <a:srgbClr val="778CA6"/>
                </a:solidFill>
                <a:effectLst/>
                <a:latin typeface="Century Gothic" panose="020B0502020202020204" pitchFamily="34" charset="0"/>
              </a:rPr>
              <a:t>1690 Nantahala Boulevard</a:t>
            </a:r>
            <a:br>
              <a:rPr lang="en-US" sz="2400" cap="none" dirty="0">
                <a:ln w="10541" cmpd="sng">
                  <a:noFill/>
                  <a:prstDash val="solid"/>
                </a:ln>
                <a:solidFill>
                  <a:srgbClr val="778CA6"/>
                </a:solidFill>
                <a:effectLst/>
                <a:latin typeface="Century Gothic" panose="020B0502020202020204" pitchFamily="34" charset="0"/>
              </a:rPr>
            </a:br>
            <a:r>
              <a:rPr lang="en-US" sz="1600" cap="none" dirty="0">
                <a:ln w="10541" cmpd="sng">
                  <a:noFill/>
                  <a:prstDash val="solid"/>
                </a:ln>
                <a:solidFill>
                  <a:srgbClr val="88B48A"/>
                </a:solidFill>
                <a:effectLst/>
                <a:latin typeface="Century Gothic" panose="020B0502020202020204" pitchFamily="34" charset="0"/>
              </a:rPr>
              <a:t>Wando East · Mount Pleasant, SC 29464</a:t>
            </a:r>
            <a:br>
              <a:rPr lang="en-US" sz="1600" cap="none" dirty="0">
                <a:ln w="10541" cmpd="sng">
                  <a:noFill/>
                  <a:prstDash val="solid"/>
                </a:ln>
                <a:solidFill>
                  <a:srgbClr val="88B48A"/>
                </a:solidFill>
                <a:effectLst/>
                <a:latin typeface="Century Gothic" panose="020B0502020202020204" pitchFamily="34" charset="0"/>
              </a:rPr>
            </a:br>
            <a:r>
              <a:rPr lang="en-US" sz="1600" cap="none" dirty="0">
                <a:ln w="10541" cmpd="sng">
                  <a:noFill/>
                  <a:prstDash val="solid"/>
                </a:ln>
                <a:solidFill>
                  <a:srgbClr val="88B48A"/>
                </a:solidFill>
                <a:effectLst/>
                <a:latin typeface="Century Gothic" panose="020B0502020202020204" pitchFamily="34" charset="0"/>
              </a:rPr>
              <a:t>MLS# 26005542 · $750,000</a:t>
            </a:r>
            <a:endParaRPr lang="en-US" sz="1200" i="1" cap="none" dirty="0">
              <a:ln w="10541" cmpd="sng">
                <a:noFill/>
                <a:prstDash val="solid"/>
              </a:ln>
              <a:solidFill>
                <a:srgbClr val="88B48A"/>
              </a:solidFill>
              <a:effectLst/>
              <a:latin typeface="Century Gothic" panose="020B0502020202020204" pitchFamily="34" charset="0"/>
            </a:endParaRPr>
          </a:p>
        </p:txBody>
      </p:sp>
      <p:sp>
        <p:nvSpPr>
          <p:cNvPr id="17" name="Rectangle 16"/>
          <p:cNvSpPr/>
          <p:nvPr/>
        </p:nvSpPr>
        <p:spPr>
          <a:xfrm>
            <a:off x="2567366" y="9011960"/>
            <a:ext cx="3886199" cy="1046440"/>
          </a:xfrm>
          <a:prstGeom prst="rect">
            <a:avLst/>
          </a:prstGeom>
        </p:spPr>
        <p:txBody>
          <a:bodyPr wrap="square">
            <a:spAutoFit/>
          </a:bodyPr>
          <a:lstStyle/>
          <a:p>
            <a:pPr algn="ctr"/>
            <a:r>
              <a:rPr lang="en-US" sz="1800" dirty="0">
                <a:solidFill>
                  <a:srgbClr val="405A79"/>
                </a:solidFill>
                <a:latin typeface="Century Gothic" panose="020B0502020202020204" pitchFamily="34" charset="0"/>
              </a:rPr>
              <a:t>ANN EVANS</a:t>
            </a:r>
          </a:p>
          <a:p>
            <a:pPr algn="ctr"/>
            <a:r>
              <a:rPr lang="en-US" sz="1100" dirty="0">
                <a:solidFill>
                  <a:srgbClr val="405A79"/>
                </a:solidFill>
                <a:latin typeface="Century Gothic" panose="020B0502020202020204" pitchFamily="34" charset="0"/>
              </a:rPr>
              <a:t>Carolina One Real Estate</a:t>
            </a:r>
          </a:p>
          <a:p>
            <a:pPr algn="ctr"/>
            <a:r>
              <a:rPr lang="en-US" sz="1100" dirty="0">
                <a:solidFill>
                  <a:srgbClr val="405A79"/>
                </a:solidFill>
                <a:latin typeface="Century Gothic" panose="020B0502020202020204" pitchFamily="34" charset="0"/>
              </a:rPr>
              <a:t>843-452-4605</a:t>
            </a:r>
          </a:p>
          <a:p>
            <a:pPr algn="ctr"/>
            <a:r>
              <a:rPr lang="en-US" sz="1100" dirty="0">
                <a:solidFill>
                  <a:srgbClr val="405A79"/>
                </a:solidFill>
                <a:latin typeface="Century Gothic" panose="020B0502020202020204" pitchFamily="34" charset="0"/>
              </a:rPr>
              <a:t>aevans@carolinaone.com</a:t>
            </a:r>
          </a:p>
          <a:p>
            <a:pPr algn="ctr"/>
            <a:r>
              <a:rPr lang="en-US" sz="1100" dirty="0">
                <a:solidFill>
                  <a:srgbClr val="405A79"/>
                </a:solidFill>
                <a:latin typeface="Century Gothic" panose="020B0502020202020204" pitchFamily="34" charset="0"/>
              </a:rPr>
              <a:t>www.charlestonluxuryrealestate.com</a:t>
            </a:r>
          </a:p>
        </p:txBody>
      </p:sp>
      <p:grpSp>
        <p:nvGrpSpPr>
          <p:cNvPr id="24" name="Group 23"/>
          <p:cNvGrpSpPr/>
          <p:nvPr/>
        </p:nvGrpSpPr>
        <p:grpSpPr>
          <a:xfrm>
            <a:off x="-1771149" y="9105715"/>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405A79"/>
                  </a:solidFill>
                  <a:latin typeface="Century Gothic" panose="020B0502020202020204" pitchFamily="34" charset="0"/>
                </a:rPr>
                <a:t>Carolina One Real Estate</a:t>
              </a:r>
            </a:p>
            <a:p>
              <a:pPr algn="ctr"/>
              <a:r>
                <a:rPr lang="en-US" sz="700" dirty="0">
                  <a:solidFill>
                    <a:srgbClr val="405A79"/>
                  </a:solidFill>
                  <a:latin typeface="Century Gothic" panose="020B0502020202020204" pitchFamily="34" charset="0"/>
                </a:rPr>
                <a:t>195 W Coleman Blvd</a:t>
              </a:r>
            </a:p>
            <a:p>
              <a:pPr algn="ctr"/>
              <a:r>
                <a:rPr lang="en-US" sz="700" dirty="0">
                  <a:solidFill>
                    <a:srgbClr val="405A79"/>
                  </a:solidFill>
                  <a:latin typeface="Century Gothic" panose="020B0502020202020204" pitchFamily="34" charset="0"/>
                </a:rPr>
                <a:t>Mt Pleasant, SC 29464-3495</a:t>
              </a:r>
            </a:p>
          </p:txBody>
        </p:sp>
      </p:grpSp>
      <p:pic>
        <p:nvPicPr>
          <p:cNvPr id="22" name="Picture 21"/>
          <p:cNvPicPr>
            <a:picLocks/>
          </p:cNvPicPr>
          <p:nvPr/>
        </p:nvPicPr>
        <p:blipFill>
          <a:blip r:embed="rId5" cstate="print">
            <a:extLst>
              <a:ext uri="{28A0092B-C50C-407E-A947-70E740481C1C}">
                <a14:useLocalDpi xmlns:a14="http://schemas.microsoft.com/office/drawing/2010/main" val="0"/>
              </a:ext>
            </a:extLst>
          </a:blip>
          <a:srcRect/>
          <a:stretch/>
        </p:blipFill>
        <p:spPr>
          <a:xfrm>
            <a:off x="0" y="5591999"/>
            <a:ext cx="2024711" cy="1345602"/>
          </a:xfrm>
          <a:prstGeom prst="rect">
            <a:avLst/>
          </a:prstGeom>
          <a:ln w="12700">
            <a:noFill/>
          </a:ln>
          <a:effectLst/>
        </p:spPr>
      </p:pic>
      <p:pic>
        <p:nvPicPr>
          <p:cNvPr id="6" name="Picture 5"/>
          <p:cNvPicPr>
            <a:picLocks/>
          </p:cNvPicPr>
          <p:nvPr/>
        </p:nvPicPr>
        <p:blipFill>
          <a:blip r:embed="rId6" cstate="print">
            <a:extLst>
              <a:ext uri="{28A0092B-C50C-407E-A947-70E740481C1C}">
                <a14:useLocalDpi xmlns:a14="http://schemas.microsoft.com/office/drawing/2010/main" val="0"/>
              </a:ext>
            </a:extLst>
          </a:blip>
          <a:srcRect/>
          <a:stretch/>
        </p:blipFill>
        <p:spPr>
          <a:xfrm>
            <a:off x="0" y="7150292"/>
            <a:ext cx="2024711" cy="1345602"/>
          </a:xfrm>
          <a:prstGeom prst="rect">
            <a:avLst/>
          </a:prstGeom>
          <a:ln w="12700">
            <a:noFill/>
          </a:ln>
          <a:effectLst/>
        </p:spPr>
      </p:pic>
      <p:pic>
        <p:nvPicPr>
          <p:cNvPr id="28" name="Picture 27"/>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0" y="2474547"/>
            <a:ext cx="2024711" cy="1345602"/>
          </a:xfrm>
          <a:prstGeom prst="rect">
            <a:avLst/>
          </a:prstGeom>
          <a:ln w="12700">
            <a:noFill/>
          </a:ln>
          <a:effectLst/>
        </p:spPr>
      </p:pic>
      <p:pic>
        <p:nvPicPr>
          <p:cNvPr id="33" name="Picture 32"/>
          <p:cNvPicPr>
            <a:picLocks/>
          </p:cNvPicPr>
          <p:nvPr/>
        </p:nvPicPr>
        <p:blipFill>
          <a:blip r:embed="rId8" cstate="print">
            <a:extLst>
              <a:ext uri="{28A0092B-C50C-407E-A947-70E740481C1C}">
                <a14:useLocalDpi xmlns:a14="http://schemas.microsoft.com/office/drawing/2010/main" val="0"/>
              </a:ext>
            </a:extLst>
          </a:blip>
          <a:srcRect/>
          <a:stretch/>
        </p:blipFill>
        <p:spPr>
          <a:xfrm>
            <a:off x="0" y="4032842"/>
            <a:ext cx="2026010" cy="1346465"/>
          </a:xfrm>
          <a:prstGeom prst="rect">
            <a:avLst/>
          </a:prstGeom>
          <a:ln w="12700">
            <a:noFill/>
          </a:ln>
          <a:effectLst/>
        </p:spPr>
      </p:pic>
      <p:pic>
        <p:nvPicPr>
          <p:cNvPr id="8" name="Picture 7"/>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0" y="920405"/>
            <a:ext cx="2011773" cy="1338393"/>
          </a:xfrm>
          <a:prstGeom prst="rect">
            <a:avLst/>
          </a:prstGeom>
          <a:ln w="12700">
            <a:noFill/>
          </a:ln>
          <a:effectLst/>
        </p:spPr>
      </p:pic>
      <p:sp>
        <p:nvSpPr>
          <p:cNvPr id="30" name="Rectangle 29"/>
          <p:cNvSpPr/>
          <p:nvPr/>
        </p:nvSpPr>
        <p:spPr>
          <a:xfrm>
            <a:off x="-1771149" y="235374"/>
            <a:ext cx="1542549" cy="830997"/>
          </a:xfrm>
          <a:prstGeom prst="rect">
            <a:avLst/>
          </a:prstGeom>
          <a:noFill/>
        </p:spPr>
        <p:txBody>
          <a:bodyPr wrap="square">
            <a:spAutoFit/>
          </a:bodyPr>
          <a:lstStyle/>
          <a:p>
            <a:r>
              <a:rPr lang="en-US" sz="2400" i="1" dirty="0">
                <a:ln>
                  <a:solidFill>
                    <a:srgbClr val="FFFF00"/>
                  </a:solidFill>
                </a:ln>
                <a:solidFill>
                  <a:srgbClr val="FFFF00"/>
                </a:solidFill>
                <a:effectLst>
                  <a:outerShdw blurRad="50800" dist="38100" dir="5400000" algn="t" rotWithShape="0">
                    <a:schemeClr val="tx2">
                      <a:lumMod val="50000"/>
                      <a:alpha val="40000"/>
                    </a:schemeClr>
                  </a:outerShdw>
                </a:effectLst>
              </a:rPr>
              <a:t>New Price!</a:t>
            </a:r>
          </a:p>
        </p:txBody>
      </p:sp>
      <p:pic>
        <p:nvPicPr>
          <p:cNvPr id="11" name="Picture 10"/>
          <p:cNvPicPr>
            <a:picLocks noChangeAspect="1"/>
          </p:cNvPicPr>
          <p:nvPr/>
        </p:nvPicPr>
        <p:blipFill rotWithShape="1">
          <a:blip r:embed="rId10" cstate="print">
            <a:extLst>
              <a:ext uri="{28A0092B-C50C-407E-A947-70E740481C1C}">
                <a14:useLocalDpi xmlns:a14="http://schemas.microsoft.com/office/drawing/2010/main" val="0"/>
              </a:ext>
            </a:extLst>
          </a:blip>
          <a:srcRect l="26626" r="13601"/>
          <a:stretch/>
        </p:blipFill>
        <p:spPr>
          <a:xfrm>
            <a:off x="6934200" y="9011343"/>
            <a:ext cx="838200" cy="1047057"/>
          </a:xfrm>
          <a:prstGeom prst="rect">
            <a:avLst/>
          </a:prstGeom>
        </p:spPr>
      </p:pic>
      <p:sp>
        <p:nvSpPr>
          <p:cNvPr id="23" name="Rectangle 22"/>
          <p:cNvSpPr/>
          <p:nvPr/>
        </p:nvSpPr>
        <p:spPr>
          <a:xfrm>
            <a:off x="8229600" y="4628511"/>
            <a:ext cx="4625793" cy="307777"/>
          </a:xfrm>
          <a:prstGeom prst="rect">
            <a:avLst/>
          </a:prstGeom>
          <a:solidFill>
            <a:schemeClr val="bg2">
              <a:lumMod val="75000"/>
              <a:alpha val="75000"/>
            </a:schemeClr>
          </a:solidFill>
          <a:ln w="12700">
            <a:solidFill>
              <a:schemeClr val="bg2">
                <a:lumMod val="25000"/>
              </a:schemeClr>
            </a:solidFill>
          </a:ln>
        </p:spPr>
        <p:txBody>
          <a:bodyPr wrap="square">
            <a:spAutoFit/>
          </a:bodyPr>
          <a:lstStyle/>
          <a:p>
            <a:pPr algn="ctr"/>
            <a:r>
              <a:rPr lang="en-US" sz="1400" dirty="0">
                <a:ln>
                  <a:solidFill>
                    <a:schemeClr val="bg2">
                      <a:lumMod val="10000"/>
                    </a:schemeClr>
                  </a:solidFill>
                </a:ln>
                <a:solidFill>
                  <a:schemeClr val="bg2">
                    <a:lumMod val="25000"/>
                  </a:schemeClr>
                </a:solidFill>
                <a:latin typeface="Century Gothic" panose="020B0502020202020204" pitchFamily="34" charset="0"/>
              </a:rPr>
              <a:t>Saturday, May 5th At 11:00a</a:t>
            </a:r>
          </a:p>
        </p:txBody>
      </p:sp>
      <p:pic>
        <p:nvPicPr>
          <p:cNvPr id="7" name="Picture 6">
            <a:extLst>
              <a:ext uri="{FF2B5EF4-FFF2-40B4-BE49-F238E27FC236}">
                <a16:creationId xmlns:a16="http://schemas.microsoft.com/office/drawing/2014/main" id="{BB25504B-9CDF-A39F-4C16-54E0C3C330DE}"/>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0" y="8707749"/>
            <a:ext cx="2024711" cy="1349807"/>
          </a:xfrm>
          <a:prstGeom prst="rect">
            <a:avLst/>
          </a:prstGeom>
          <a:ln w="12700">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344</TotalTime>
  <Words>304</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1690 Nantahala Boulevard Wando East · Mount Pleasant, SC 29464 MLS# 26005542 · $750,000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66</cp:revision>
  <dcterms:created xsi:type="dcterms:W3CDTF">2006-08-16T00:00:00Z</dcterms:created>
  <dcterms:modified xsi:type="dcterms:W3CDTF">2026-03-10T20:11:47Z</dcterms:modified>
</cp:coreProperties>
</file>