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950" autoAdjust="0"/>
  </p:normalViewPr>
  <p:slideViewPr>
    <p:cSldViewPr>
      <p:cViewPr varScale="1">
        <p:scale>
          <a:sx n="48" d="100"/>
          <a:sy n="48" d="100"/>
        </p:scale>
        <p:origin x="2220" y="5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9/15/2015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9/15/2015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9/15/2015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9/15/2015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9/15/2015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gif"/><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gs>
            <a:gs pos="50000">
              <a:schemeClr val="accent1">
                <a:tint val="44500"/>
                <a:satMod val="160000"/>
              </a:schemeClr>
            </a:gs>
            <a:gs pos="100000">
              <a:schemeClr val="bg1"/>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45" y="0"/>
            <a:ext cx="7772400" cy="718457"/>
          </a:xfrm>
        </p:spPr>
        <p:txBody>
          <a:bodyPr anchor="ctr">
            <a:noAutofit/>
          </a:bodyPr>
          <a:lstStyle/>
          <a:p>
            <a:r>
              <a:rPr lang="en-US" sz="2800" b="1" i="1" dirty="0" smtClean="0">
                <a:solidFill>
                  <a:srgbClr val="FFFF00"/>
                </a:solidFill>
                <a:effectLst>
                  <a:outerShdw blurRad="50800" dist="38100" dir="5400000" algn="t" rotWithShape="0">
                    <a:prstClr val="black">
                      <a:alpha val="40000"/>
                    </a:prstClr>
                  </a:outerShdw>
                </a:effectLst>
                <a:latin typeface="Century Gothic" panose="020B0502020202020204" pitchFamily="34" charset="0"/>
              </a:rPr>
              <a:t>Like New Home in Excellent Condition</a:t>
            </a:r>
            <a:endParaRPr lang="en-US" sz="1100" b="1" i="1" dirty="0">
              <a:solidFill>
                <a:srgbClr val="FFFF00"/>
              </a:solidFill>
              <a:effectLst>
                <a:outerShdw blurRad="50800" dist="38100" dir="5400000" algn="t" rotWithShape="0">
                  <a:prstClr val="black">
                    <a:alpha val="40000"/>
                  </a:prstClr>
                </a:outerShdw>
              </a:effectLst>
              <a:latin typeface="Century Gothic" panose="020B0502020202020204" pitchFamily="34" charset="0"/>
            </a:endParaRPr>
          </a:p>
        </p:txBody>
      </p:sp>
      <p:sp>
        <p:nvSpPr>
          <p:cNvPr id="3" name="Subtitle 2"/>
          <p:cNvSpPr>
            <a:spLocks noGrp="1"/>
          </p:cNvSpPr>
          <p:nvPr>
            <p:ph type="subTitle" idx="1"/>
          </p:nvPr>
        </p:nvSpPr>
        <p:spPr>
          <a:xfrm>
            <a:off x="-2144" y="4495798"/>
            <a:ext cx="7775998" cy="2971801"/>
          </a:xfrm>
        </p:spPr>
        <p:txBody>
          <a:bodyPr anchor="ctr">
            <a:noAutofit/>
          </a:bodyPr>
          <a:lstStyle/>
          <a:p>
            <a:r>
              <a:rPr lang="en-US" sz="1600" dirty="0">
                <a:solidFill>
                  <a:schemeClr val="tx1"/>
                </a:solidFill>
                <a:latin typeface="Century Gothic" panose="020B0502020202020204" pitchFamily="34" charset="0"/>
              </a:rPr>
              <a:t>***4 Bedrooms**** Near Avondale in Carolina Terrace This home is almost brand new and is perfect for entertaining with a modern and open downstairs flow which includes hardwood floors and high 9ft ceilings, 42'' maple cabinets, and full granite counters. All top quality kitchen appliances are included. Upstairs the master suite has a walk-in closet, private </a:t>
            </a:r>
            <a:r>
              <a:rPr lang="en-US" sz="1600" dirty="0" err="1">
                <a:solidFill>
                  <a:schemeClr val="tx1"/>
                </a:solidFill>
                <a:latin typeface="Century Gothic" panose="020B0502020202020204" pitchFamily="34" charset="0"/>
              </a:rPr>
              <a:t>en</a:t>
            </a:r>
            <a:r>
              <a:rPr lang="en-US" sz="1600" dirty="0">
                <a:solidFill>
                  <a:schemeClr val="tx1"/>
                </a:solidFill>
                <a:latin typeface="Century Gothic" panose="020B0502020202020204" pitchFamily="34" charset="0"/>
              </a:rPr>
              <a:t>-suite bath with dual-vanities with granite counters and a large soaking tub. There are three additional bedrooms and a full hall bath, all with deluxe Shaw carpet and custom </a:t>
            </a:r>
            <a:r>
              <a:rPr lang="en-US" sz="1600" dirty="0" err="1">
                <a:solidFill>
                  <a:schemeClr val="tx1"/>
                </a:solidFill>
                <a:latin typeface="Century Gothic" panose="020B0502020202020204" pitchFamily="34" charset="0"/>
              </a:rPr>
              <a:t>italian</a:t>
            </a:r>
            <a:r>
              <a:rPr lang="en-US" sz="1600" dirty="0">
                <a:solidFill>
                  <a:schemeClr val="tx1"/>
                </a:solidFill>
                <a:latin typeface="Century Gothic" panose="020B0502020202020204" pitchFamily="34" charset="0"/>
              </a:rPr>
              <a:t> tile in baths. Energy efficient dual zone HVAC, 30 year architectural roof. Home is fully landscaped and has a stunning Oak tree in the front. Flood zone ''x'' which does not require flood insurance. 7 years left on ten year builders warranty.</a:t>
            </a:r>
            <a:endParaRPr lang="en-US" sz="1400" dirty="0">
              <a:solidFill>
                <a:schemeClr val="tx1"/>
              </a:solidFill>
              <a:latin typeface="Century Gothic" panose="020B0502020202020204" pitchFamily="34" charset="0"/>
            </a:endParaRPr>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3279745" y="9083380"/>
            <a:ext cx="1212221" cy="53248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4288" y="9842956"/>
            <a:ext cx="7772400" cy="200055"/>
          </a:xfrm>
          <a:prstGeom prst="rect">
            <a:avLst/>
          </a:prstGeom>
        </p:spPr>
        <p:txBody>
          <a:bodyPr wrap="square">
            <a:spAutoFit/>
          </a:bodyPr>
          <a:lstStyle/>
          <a:p>
            <a:pPr algn="ctr"/>
            <a:r>
              <a:rPr lang="en-US" sz="700" dirty="0">
                <a:latin typeface="Century Gothic" panose="020B0502020202020204" pitchFamily="34" charset="0"/>
              </a:rPr>
              <a:t>AgentOwned Charleston Group | 902 Savannah Hwy | Charleston, SC 29407-7802</a:t>
            </a:r>
          </a:p>
        </p:txBody>
      </p:sp>
      <p:sp>
        <p:nvSpPr>
          <p:cNvPr id="5" name="Rectangle 4"/>
          <p:cNvSpPr/>
          <p:nvPr/>
        </p:nvSpPr>
        <p:spPr>
          <a:xfrm>
            <a:off x="3992328" y="814709"/>
            <a:ext cx="3642085" cy="2215991"/>
          </a:xfrm>
          <a:prstGeom prst="rect">
            <a:avLst/>
          </a:prstGeom>
        </p:spPr>
        <p:txBody>
          <a:bodyPr wrap="square">
            <a:spAutoFit/>
          </a:bodyPr>
          <a:lstStyle/>
          <a:p>
            <a:pPr algn="ctr">
              <a:lnSpc>
                <a:spcPct val="150000"/>
              </a:lnSpc>
            </a:pPr>
            <a:r>
              <a:rPr lang="en-US" sz="2400" b="1" dirty="0">
                <a:solidFill>
                  <a:schemeClr val="bg1"/>
                </a:solidFill>
                <a:effectLst>
                  <a:outerShdw blurRad="50800" dist="38100" dir="5400000" algn="t" rotWithShape="0">
                    <a:prstClr val="black">
                      <a:alpha val="40000"/>
                    </a:prstClr>
                  </a:outerShdw>
                </a:effectLst>
                <a:latin typeface="Century Gothic" panose="020B0502020202020204" pitchFamily="34" charset="0"/>
              </a:rPr>
              <a:t>16 </a:t>
            </a:r>
            <a:r>
              <a:rPr lang="en-US" sz="2400" b="1" dirty="0" err="1">
                <a:solidFill>
                  <a:schemeClr val="bg1"/>
                </a:solidFill>
                <a:effectLst>
                  <a:outerShdw blurRad="50800" dist="38100" dir="5400000" algn="t" rotWithShape="0">
                    <a:prstClr val="black">
                      <a:alpha val="40000"/>
                    </a:prstClr>
                  </a:outerShdw>
                </a:effectLst>
                <a:latin typeface="Century Gothic" panose="020B0502020202020204" pitchFamily="34" charset="0"/>
              </a:rPr>
              <a:t>Tovey</a:t>
            </a:r>
            <a:r>
              <a:rPr lang="en-US" sz="2400" b="1" dirty="0">
                <a:solidFill>
                  <a:schemeClr val="bg1"/>
                </a:solidFill>
                <a:effectLst>
                  <a:outerShdw blurRad="50800" dist="38100" dir="5400000" algn="t" rotWithShape="0">
                    <a:prstClr val="black">
                      <a:alpha val="40000"/>
                    </a:prstClr>
                  </a:outerShdw>
                </a:effectLst>
                <a:latin typeface="Century Gothic" panose="020B0502020202020204" pitchFamily="34" charset="0"/>
              </a:rPr>
              <a:t> Road</a:t>
            </a:r>
            <a:endParaRPr lang="en-US" sz="2400" b="1" dirty="0" smtClean="0">
              <a:solidFill>
                <a:schemeClr val="bg1"/>
              </a:solidFill>
              <a:effectLst>
                <a:outerShdw blurRad="50800" dist="38100" dir="5400000" algn="t" rotWithShape="0">
                  <a:prstClr val="black">
                    <a:alpha val="40000"/>
                  </a:prstClr>
                </a:outerShdw>
              </a:effectLst>
              <a:latin typeface="Century Gothic" panose="020B0502020202020204" pitchFamily="34" charset="0"/>
            </a:endParaRPr>
          </a:p>
          <a:p>
            <a:pPr algn="ctr">
              <a:lnSpc>
                <a:spcPct val="150000"/>
              </a:lnSpc>
            </a:pPr>
            <a:r>
              <a:rPr lang="en-US" sz="1800" dirty="0">
                <a:solidFill>
                  <a:schemeClr val="bg1"/>
                </a:solidFill>
                <a:effectLst>
                  <a:outerShdw blurRad="50800" dist="38100" dir="5400000" algn="t" rotWithShape="0">
                    <a:prstClr val="black">
                      <a:alpha val="40000"/>
                    </a:prstClr>
                  </a:outerShdw>
                </a:effectLst>
                <a:latin typeface="Century Gothic" panose="020B0502020202020204" pitchFamily="34" charset="0"/>
              </a:rPr>
              <a:t>Carolina Terrace</a:t>
            </a:r>
          </a:p>
          <a:p>
            <a:pPr algn="ctr">
              <a:lnSpc>
                <a:spcPct val="150000"/>
              </a:lnSpc>
            </a:pPr>
            <a:r>
              <a:rPr lang="en-US" sz="1800" dirty="0">
                <a:solidFill>
                  <a:schemeClr val="bg1"/>
                </a:solidFill>
                <a:effectLst>
                  <a:outerShdw blurRad="50800" dist="38100" dir="5400000" algn="t" rotWithShape="0">
                    <a:prstClr val="black">
                      <a:alpha val="40000"/>
                    </a:prstClr>
                  </a:outerShdw>
                </a:effectLst>
                <a:latin typeface="Century Gothic" panose="020B0502020202020204" pitchFamily="34" charset="0"/>
              </a:rPr>
              <a:t>Charleston, SC 29407</a:t>
            </a:r>
          </a:p>
          <a:p>
            <a:pPr algn="ctr">
              <a:lnSpc>
                <a:spcPct val="150000"/>
              </a:lnSpc>
            </a:pPr>
            <a:r>
              <a:rPr lang="en-US" sz="1800" dirty="0">
                <a:solidFill>
                  <a:schemeClr val="bg1"/>
                </a:solidFill>
                <a:effectLst>
                  <a:outerShdw blurRad="50800" dist="38100" dir="5400000" algn="t" rotWithShape="0">
                    <a:prstClr val="black">
                      <a:alpha val="40000"/>
                    </a:prstClr>
                  </a:outerShdw>
                </a:effectLst>
                <a:latin typeface="Century Gothic" panose="020B0502020202020204" pitchFamily="34" charset="0"/>
              </a:rPr>
              <a:t>MLS# </a:t>
            </a:r>
            <a:r>
              <a:rPr lang="en-US" sz="1800" dirty="0" smtClean="0">
                <a:solidFill>
                  <a:schemeClr val="bg1"/>
                </a:solidFill>
                <a:effectLst>
                  <a:outerShdw blurRad="50800" dist="38100" dir="5400000" algn="t" rotWithShape="0">
                    <a:prstClr val="black">
                      <a:alpha val="40000"/>
                    </a:prstClr>
                  </a:outerShdw>
                </a:effectLst>
                <a:latin typeface="Century Gothic" panose="020B0502020202020204" pitchFamily="34" charset="0"/>
              </a:rPr>
              <a:t>15023593 - $399,900</a:t>
            </a:r>
          </a:p>
          <a:p>
            <a:pPr algn="ctr">
              <a:lnSpc>
                <a:spcPct val="150000"/>
              </a:lnSpc>
            </a:pPr>
            <a:r>
              <a:rPr lang="en-US" sz="1400" dirty="0" smtClean="0">
                <a:solidFill>
                  <a:schemeClr val="bg1"/>
                </a:solidFill>
                <a:effectLst>
                  <a:outerShdw blurRad="50800" dist="38100" dir="5400000" algn="t" rotWithShape="0">
                    <a:prstClr val="black">
                      <a:alpha val="40000"/>
                    </a:prstClr>
                  </a:outerShdw>
                </a:effectLst>
                <a:latin typeface="Century Gothic" panose="020B0502020202020204" pitchFamily="34" charset="0"/>
              </a:rPr>
              <a:t>4 </a:t>
            </a:r>
            <a:r>
              <a:rPr lang="en-US" sz="1400" dirty="0" smtClean="0">
                <a:solidFill>
                  <a:schemeClr val="bg1"/>
                </a:solidFill>
                <a:effectLst>
                  <a:outerShdw blurRad="50800" dist="38100" dir="5400000" algn="t" rotWithShape="0">
                    <a:prstClr val="black">
                      <a:alpha val="40000"/>
                    </a:prstClr>
                  </a:outerShdw>
                </a:effectLst>
                <a:latin typeface="Century Gothic" panose="020B0502020202020204" pitchFamily="34" charset="0"/>
              </a:rPr>
              <a:t>Bed | </a:t>
            </a:r>
            <a:r>
              <a:rPr lang="en-US" sz="1400" dirty="0" smtClean="0">
                <a:solidFill>
                  <a:schemeClr val="bg1"/>
                </a:solidFill>
                <a:effectLst>
                  <a:outerShdw blurRad="50800" dist="38100" dir="5400000" algn="t" rotWithShape="0">
                    <a:prstClr val="black">
                      <a:alpha val="40000"/>
                    </a:prstClr>
                  </a:outerShdw>
                </a:effectLst>
                <a:latin typeface="Century Gothic" panose="020B0502020202020204" pitchFamily="34" charset="0"/>
              </a:rPr>
              <a:t>2½ Bath</a:t>
            </a:r>
            <a:endParaRPr lang="en-US" sz="1400" dirty="0" smtClean="0">
              <a:solidFill>
                <a:schemeClr val="bg1"/>
              </a:solidFill>
              <a:effectLst>
                <a:outerShdw blurRad="50800" dist="38100" dir="5400000" algn="t" rotWithShape="0">
                  <a:prstClr val="black">
                    <a:alpha val="40000"/>
                  </a:prstClr>
                </a:outerShdw>
              </a:effectLst>
              <a:latin typeface="Century Gothic" panose="020B0502020202020204" pitchFamily="34" charset="0"/>
            </a:endParaRPr>
          </a:p>
        </p:txBody>
      </p:sp>
      <p:pic>
        <p:nvPicPr>
          <p:cNvPr id="23"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6110414" y="8844795"/>
            <a:ext cx="1524000" cy="10096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4" name="Rectangle 23"/>
          <p:cNvSpPr/>
          <p:nvPr/>
        </p:nvSpPr>
        <p:spPr>
          <a:xfrm>
            <a:off x="0" y="8841789"/>
            <a:ext cx="3657600" cy="1015663"/>
          </a:xfrm>
          <a:prstGeom prst="rect">
            <a:avLst/>
          </a:prstGeom>
        </p:spPr>
        <p:txBody>
          <a:bodyPr wrap="square">
            <a:spAutoFit/>
          </a:bodyPr>
          <a:lstStyle/>
          <a:p>
            <a:r>
              <a:rPr lang="en-US" sz="1600" dirty="0" smtClean="0">
                <a:latin typeface="Century Gothic" panose="020B0502020202020204" pitchFamily="34" charset="0"/>
              </a:rPr>
              <a:t>Bryan Thompson</a:t>
            </a:r>
          </a:p>
          <a:p>
            <a:r>
              <a:rPr lang="en-US" sz="1100" dirty="0" smtClean="0">
                <a:latin typeface="Century Gothic" panose="020B0502020202020204" pitchFamily="34" charset="0"/>
              </a:rPr>
              <a:t>Office </a:t>
            </a:r>
            <a:r>
              <a:rPr lang="en-US" sz="1100" dirty="0">
                <a:latin typeface="Century Gothic" panose="020B0502020202020204" pitchFamily="34" charset="0"/>
              </a:rPr>
              <a:t>- (843) 769-5100</a:t>
            </a:r>
          </a:p>
          <a:p>
            <a:r>
              <a:rPr lang="en-US" sz="1100" dirty="0">
                <a:latin typeface="Century Gothic" panose="020B0502020202020204" pitchFamily="34" charset="0"/>
              </a:rPr>
              <a:t>Mobile - (843) 452-1686</a:t>
            </a:r>
          </a:p>
          <a:p>
            <a:r>
              <a:rPr lang="en-US" sz="1100" dirty="0">
                <a:latin typeface="Century Gothic" panose="020B0502020202020204" pitchFamily="34" charset="0"/>
              </a:rPr>
              <a:t>bryan.thompson@agentownedrealty.com</a:t>
            </a:r>
          </a:p>
          <a:p>
            <a:r>
              <a:rPr lang="en-US" sz="1100" dirty="0" smtClean="0">
                <a:latin typeface="Century Gothic" panose="020B0502020202020204" pitchFamily="34" charset="0"/>
              </a:rPr>
              <a:t>www.bryanthompsonrealestate.com</a:t>
            </a:r>
            <a:endParaRPr lang="en-US" sz="800" dirty="0">
              <a:latin typeface="Century Gothic" panose="020B0502020202020204" pitchFamily="34" charset="0"/>
            </a:endParaRPr>
          </a:p>
        </p:txBody>
      </p:sp>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21921" y="714550"/>
            <a:ext cx="3629496" cy="2416308"/>
          </a:xfrm>
          <a:prstGeom prst="rect">
            <a:avLst/>
          </a:prstGeom>
          <a:ln>
            <a:noFill/>
          </a:ln>
          <a:effectLst>
            <a:outerShdw blurRad="292100" dist="139700" dir="2700000" algn="tl" rotWithShape="0">
              <a:srgbClr val="333333">
                <a:alpha val="65000"/>
              </a:srgbClr>
            </a:outerShdw>
          </a:effectLst>
        </p:spPr>
      </p:pic>
      <p:pic>
        <p:nvPicPr>
          <p:cNvPr id="21" name="Picture 2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382000" y="791613"/>
            <a:ext cx="2408653" cy="1600200"/>
          </a:xfrm>
          <a:prstGeom prst="rect">
            <a:avLst/>
          </a:prstGeom>
          <a:ln>
            <a:noFill/>
          </a:ln>
          <a:effectLst>
            <a:softEdge rad="112500"/>
          </a:effectLst>
        </p:spPr>
      </p:pic>
      <p:grpSp>
        <p:nvGrpSpPr>
          <p:cNvPr id="6" name="Group 5"/>
          <p:cNvGrpSpPr/>
          <p:nvPr/>
        </p:nvGrpSpPr>
        <p:grpSpPr>
          <a:xfrm>
            <a:off x="121921" y="3359458"/>
            <a:ext cx="7512493" cy="1136342"/>
            <a:chOff x="121921" y="3388498"/>
            <a:chExt cx="7512493" cy="1136342"/>
          </a:xfrm>
        </p:grpSpPr>
        <p:pic>
          <p:nvPicPr>
            <p:cNvPr id="16" name="Picture 1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992329" y="3388498"/>
              <a:ext cx="1706879" cy="1136341"/>
            </a:xfrm>
            <a:prstGeom prst="rect">
              <a:avLst/>
            </a:prstGeom>
            <a:ln>
              <a:noFill/>
            </a:ln>
            <a:effectLst>
              <a:outerShdw blurRad="292100" dist="139700" dir="2700000" algn="tl" rotWithShape="0">
                <a:srgbClr val="333333">
                  <a:alpha val="65000"/>
                </a:srgbClr>
              </a:outerShdw>
            </a:effectLst>
          </p:spPr>
        </p:pic>
        <p:pic>
          <p:nvPicPr>
            <p:cNvPr id="17" name="Picture 16"/>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927534" y="3388498"/>
              <a:ext cx="1706880" cy="1136341"/>
            </a:xfrm>
            <a:prstGeom prst="rect">
              <a:avLst/>
            </a:prstGeom>
            <a:ln>
              <a:noFill/>
            </a:ln>
            <a:effectLst>
              <a:outerShdw blurRad="292100" dist="139700" dir="2700000" algn="tl" rotWithShape="0">
                <a:srgbClr val="333333">
                  <a:alpha val="65000"/>
                </a:srgbClr>
              </a:outerShdw>
            </a:effectLst>
          </p:spPr>
        </p:pic>
        <p:pic>
          <p:nvPicPr>
            <p:cNvPr id="18" name="Picture 17"/>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21921" y="3388499"/>
              <a:ext cx="1706879" cy="1136341"/>
            </a:xfrm>
            <a:prstGeom prst="rect">
              <a:avLst/>
            </a:prstGeom>
            <a:ln>
              <a:noFill/>
            </a:ln>
            <a:effectLst>
              <a:outerShdw blurRad="292100" dist="139700" dir="2700000" algn="tl" rotWithShape="0">
                <a:srgbClr val="333333">
                  <a:alpha val="65000"/>
                </a:srgbClr>
              </a:outerShdw>
            </a:effectLst>
          </p:spPr>
        </p:pic>
        <p:pic>
          <p:nvPicPr>
            <p:cNvPr id="19" name="Picture 18"/>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057125" y="3388498"/>
              <a:ext cx="1706879" cy="1136341"/>
            </a:xfrm>
            <a:prstGeom prst="rect">
              <a:avLst/>
            </a:prstGeom>
            <a:ln>
              <a:noFill/>
            </a:ln>
            <a:effectLst>
              <a:outerShdw blurRad="292100" dist="139700" dir="2700000" algn="tl" rotWithShape="0">
                <a:srgbClr val="333333">
                  <a:alpha val="65000"/>
                </a:srgbClr>
              </a:outerShdw>
            </a:effectLst>
          </p:spPr>
        </p:pic>
      </p:grpSp>
      <p:grpSp>
        <p:nvGrpSpPr>
          <p:cNvPr id="7" name="Group 6"/>
          <p:cNvGrpSpPr/>
          <p:nvPr/>
        </p:nvGrpSpPr>
        <p:grpSpPr>
          <a:xfrm>
            <a:off x="121921" y="7467600"/>
            <a:ext cx="7512493" cy="1136342"/>
            <a:chOff x="121921" y="7516882"/>
            <a:chExt cx="7512493" cy="1136342"/>
          </a:xfrm>
        </p:grpSpPr>
        <p:pic>
          <p:nvPicPr>
            <p:cNvPr id="25" name="Picture 24"/>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3992331" y="7516882"/>
              <a:ext cx="1706878" cy="1136341"/>
            </a:xfrm>
            <a:prstGeom prst="rect">
              <a:avLst/>
            </a:prstGeom>
            <a:ln>
              <a:noFill/>
            </a:ln>
            <a:effectLst>
              <a:outerShdw blurRad="292100" dist="139700" dir="2700000" algn="tl" rotWithShape="0">
                <a:srgbClr val="333333">
                  <a:alpha val="65000"/>
                </a:srgbClr>
              </a:outerShdw>
            </a:effectLst>
          </p:spPr>
        </p:pic>
        <p:pic>
          <p:nvPicPr>
            <p:cNvPr id="28" name="Picture 27"/>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927536" y="7516882"/>
              <a:ext cx="1706878" cy="1136341"/>
            </a:xfrm>
            <a:prstGeom prst="rect">
              <a:avLst/>
            </a:prstGeom>
            <a:ln>
              <a:noFill/>
            </a:ln>
            <a:effectLst>
              <a:outerShdw blurRad="292100" dist="139700" dir="2700000" algn="tl" rotWithShape="0">
                <a:srgbClr val="333333">
                  <a:alpha val="65000"/>
                </a:srgbClr>
              </a:outerShdw>
            </a:effectLst>
          </p:spPr>
        </p:pic>
        <p:pic>
          <p:nvPicPr>
            <p:cNvPr id="29" name="Picture 28"/>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21921" y="7516883"/>
              <a:ext cx="1706878" cy="1136341"/>
            </a:xfrm>
            <a:prstGeom prst="rect">
              <a:avLst/>
            </a:prstGeom>
            <a:ln>
              <a:noFill/>
            </a:ln>
            <a:effectLst>
              <a:outerShdw blurRad="292100" dist="139700" dir="2700000" algn="tl" rotWithShape="0">
                <a:srgbClr val="333333">
                  <a:alpha val="65000"/>
                </a:srgbClr>
              </a:outerShdw>
            </a:effectLst>
          </p:spPr>
        </p:pic>
        <p:pic>
          <p:nvPicPr>
            <p:cNvPr id="30" name="Picture 29"/>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2057126" y="7516882"/>
              <a:ext cx="1706878" cy="1136341"/>
            </a:xfrm>
            <a:prstGeom prst="rect">
              <a:avLst/>
            </a:prstGeom>
            <a:ln>
              <a:noFill/>
            </a:ln>
            <a:effectLst>
              <a:outerShdw blurRad="292100" dist="139700" dir="2700000" algn="tl" rotWithShape="0">
                <a:srgbClr val="333333">
                  <a:alpha val="65000"/>
                </a:srgbClr>
              </a:outerShdw>
            </a:effectLst>
          </p:spPr>
        </p:pic>
      </p:grpSp>
    </p:spTree>
    <p:extLst>
      <p:ext uri="{BB962C8B-B14F-4D97-AF65-F5344CB8AC3E}">
        <p14:creationId xmlns:p14="http://schemas.microsoft.com/office/powerpoint/2010/main" val="27011320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1441</TotalTime>
  <Words>201</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Like New Home in Excellent Condition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cp:lastModifiedBy>
  <cp:revision>32</cp:revision>
  <dcterms:created xsi:type="dcterms:W3CDTF">2006-08-16T00:00:00Z</dcterms:created>
  <dcterms:modified xsi:type="dcterms:W3CDTF">2015-09-15T13:28:35Z</dcterms:modified>
</cp:coreProperties>
</file>