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4B74B"/>
    <a:srgbClr val="F3AF35"/>
    <a:srgbClr val="F7833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10" d="100"/>
          <a:sy n="110" d="100"/>
        </p:scale>
        <p:origin x="-660" y="391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11/5/2014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11/5/2014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11/5/2014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11/5/2014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895600" y="0"/>
            <a:ext cx="4876800" cy="1447800"/>
          </a:xfrm>
          <a:prstGeom prst="rect">
            <a:avLst/>
          </a:prstGeom>
          <a:solidFill>
            <a:srgbClr val="F78330"/>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just"/>
            <a:r>
              <a:rPr lang="en-US" sz="4000" dirty="0" smtClean="0">
                <a:latin typeface="AR JULIAN" pitchFamily="2" charset="0"/>
              </a:rPr>
              <a:t>In the Spotlight…</a:t>
            </a:r>
          </a:p>
          <a:p>
            <a:pPr algn="just"/>
            <a:r>
              <a:rPr lang="en-US" sz="2400" dirty="0" smtClean="0">
                <a:solidFill>
                  <a:schemeClr val="accent1"/>
                </a:solidFill>
              </a:rPr>
              <a:t>1701 Atlantic Avenue - LP $2,139,000</a:t>
            </a:r>
          </a:p>
        </p:txBody>
      </p:sp>
      <p:pic>
        <p:nvPicPr>
          <p:cNvPr id="5" name="Picture 4"/>
          <p:cNvPicPr>
            <a:picLocks noChangeAspect="1"/>
          </p:cNvPicPr>
          <p:nvPr/>
        </p:nvPicPr>
        <p:blipFill rotWithShape="1">
          <a:blip r:embed="rId2" cstate="print">
            <a:extLst>
              <a:ext uri="{28A0092B-C50C-407E-A947-70E740481C1C}">
                <a14:useLocalDpi xmlns:a14="http://schemas.microsoft.com/office/drawing/2010/main" val="0"/>
              </a:ext>
            </a:extLst>
          </a:blip>
          <a:srcRect t="2500" b="-2500"/>
          <a:stretch/>
        </p:blipFill>
        <p:spPr>
          <a:xfrm>
            <a:off x="0" y="0"/>
            <a:ext cx="2861359" cy="1523999"/>
          </a:xfrm>
          <a:prstGeom prst="ellipse">
            <a:avLst/>
          </a:prstGeom>
          <a:effectLst/>
        </p:spPr>
      </p:pic>
      <p:sp>
        <p:nvSpPr>
          <p:cNvPr id="7" name="Rectangle 6"/>
          <p:cNvSpPr/>
          <p:nvPr/>
        </p:nvSpPr>
        <p:spPr>
          <a:xfrm>
            <a:off x="4038600" y="2057400"/>
            <a:ext cx="3695700" cy="2954655"/>
          </a:xfrm>
          <a:prstGeom prst="rect">
            <a:avLst/>
          </a:prstGeom>
          <a:ln w="101600" cap="sq">
            <a:noFill/>
            <a:miter lim="800000"/>
          </a:ln>
        </p:spPr>
        <p:txBody>
          <a:bodyPr wrap="square" anchor="ctr">
            <a:spAutoFit/>
          </a:bodyPr>
          <a:lstStyle/>
          <a:p>
            <a:r>
              <a:rPr lang="en-US" sz="1800" b="1" i="1" dirty="0" smtClean="0">
                <a:solidFill>
                  <a:srgbClr val="F78330"/>
                </a:solidFill>
                <a:latin typeface="Lucida Calligraphy"/>
                <a:cs typeface="Lucida Calligraphy"/>
              </a:rPr>
              <a:t>      </a:t>
            </a:r>
            <a:r>
              <a:rPr lang="en-US" sz="3000" b="1" i="1" dirty="0" smtClean="0">
                <a:solidFill>
                  <a:srgbClr val="F78330"/>
                </a:solidFill>
                <a:latin typeface="Brush Script MT Italic"/>
                <a:cs typeface="Brush Script MT Italic"/>
              </a:rPr>
              <a:t> </a:t>
            </a:r>
            <a:r>
              <a:rPr lang="en-US" sz="3000" b="1" dirty="0" smtClean="0">
                <a:solidFill>
                  <a:srgbClr val="F78330"/>
                </a:solidFill>
                <a:latin typeface="Brush Script MT Italic"/>
                <a:cs typeface="Brush Script MT Italic"/>
              </a:rPr>
              <a:t>Home Features</a:t>
            </a:r>
          </a:p>
          <a:p>
            <a:r>
              <a:rPr lang="en-US" sz="1300" dirty="0" smtClean="0">
                <a:solidFill>
                  <a:schemeClr val="accent1">
                    <a:lumMod val="75000"/>
                  </a:schemeClr>
                </a:solidFill>
              </a:rPr>
              <a:t>• Remodeled in 2004, SQ FT 4,466</a:t>
            </a:r>
          </a:p>
          <a:p>
            <a:r>
              <a:rPr lang="en-US" sz="1300" dirty="0">
                <a:solidFill>
                  <a:schemeClr val="accent1">
                    <a:lumMod val="75000"/>
                  </a:schemeClr>
                </a:solidFill>
              </a:rPr>
              <a:t>• </a:t>
            </a:r>
            <a:r>
              <a:rPr lang="en-US" sz="1300" dirty="0" smtClean="0">
                <a:solidFill>
                  <a:schemeClr val="accent1">
                    <a:lumMod val="75000"/>
                  </a:schemeClr>
                </a:solidFill>
              </a:rPr>
              <a:t>Peak Views of the Ocean &amp; SI Lighthouse</a:t>
            </a:r>
            <a:endParaRPr lang="en-US" sz="1300" dirty="0">
              <a:solidFill>
                <a:schemeClr val="accent1">
                  <a:lumMod val="75000"/>
                </a:schemeClr>
              </a:solidFill>
            </a:endParaRPr>
          </a:p>
          <a:p>
            <a:r>
              <a:rPr lang="en-US" sz="1300" dirty="0" smtClean="0">
                <a:solidFill>
                  <a:schemeClr val="accent1">
                    <a:lumMod val="75000"/>
                  </a:schemeClr>
                </a:solidFill>
              </a:rPr>
              <a:t>• Short walk to beach path, Sand Dunes Club &amp; SIES</a:t>
            </a:r>
            <a:endParaRPr lang="en-US" sz="1300" dirty="0">
              <a:solidFill>
                <a:schemeClr val="accent1">
                  <a:lumMod val="75000"/>
                </a:schemeClr>
              </a:solidFill>
            </a:endParaRPr>
          </a:p>
          <a:p>
            <a:r>
              <a:rPr lang="en-US" sz="1300" dirty="0" smtClean="0">
                <a:solidFill>
                  <a:schemeClr val="accent1">
                    <a:lumMod val="75000"/>
                  </a:schemeClr>
                </a:solidFill>
              </a:rPr>
              <a:t>• Antique and Wide Plank Flooring</a:t>
            </a:r>
            <a:endParaRPr lang="en-US" sz="1300" dirty="0">
              <a:solidFill>
                <a:schemeClr val="accent1">
                  <a:lumMod val="75000"/>
                </a:schemeClr>
              </a:solidFill>
            </a:endParaRPr>
          </a:p>
          <a:p>
            <a:r>
              <a:rPr lang="en-US" sz="1300" dirty="0" smtClean="0">
                <a:solidFill>
                  <a:schemeClr val="accent1">
                    <a:lumMod val="75000"/>
                  </a:schemeClr>
                </a:solidFill>
              </a:rPr>
              <a:t>• Gourmet Kitchen with Granite &amp; Pecan Cabinetry</a:t>
            </a:r>
            <a:endParaRPr lang="en-US" sz="1300" dirty="0">
              <a:solidFill>
                <a:schemeClr val="accent1">
                  <a:lumMod val="75000"/>
                </a:schemeClr>
              </a:solidFill>
            </a:endParaRPr>
          </a:p>
          <a:p>
            <a:r>
              <a:rPr lang="en-US" sz="1300" dirty="0" smtClean="0">
                <a:solidFill>
                  <a:schemeClr val="accent1">
                    <a:lumMod val="75000"/>
                  </a:schemeClr>
                </a:solidFill>
              </a:rPr>
              <a:t>• High-End Appliances including Two Ovens</a:t>
            </a:r>
            <a:endParaRPr lang="en-US" sz="1300" dirty="0">
              <a:solidFill>
                <a:schemeClr val="accent1">
                  <a:lumMod val="75000"/>
                </a:schemeClr>
              </a:solidFill>
            </a:endParaRPr>
          </a:p>
          <a:p>
            <a:r>
              <a:rPr lang="en-US" sz="1300" dirty="0" smtClean="0">
                <a:solidFill>
                  <a:schemeClr val="accent1">
                    <a:lumMod val="75000"/>
                  </a:schemeClr>
                </a:solidFill>
              </a:rPr>
              <a:t>• Two Large Rooftop Decks With Expansive Views</a:t>
            </a:r>
            <a:endParaRPr lang="en-US" sz="1300" dirty="0">
              <a:solidFill>
                <a:schemeClr val="accent1">
                  <a:lumMod val="75000"/>
                </a:schemeClr>
              </a:solidFill>
            </a:endParaRPr>
          </a:p>
          <a:p>
            <a:r>
              <a:rPr lang="en-US" sz="1300" dirty="0" smtClean="0">
                <a:solidFill>
                  <a:schemeClr val="accent1">
                    <a:lumMod val="75000"/>
                  </a:schemeClr>
                </a:solidFill>
              </a:rPr>
              <a:t>• Desirable, Quiet Residential Location on Sullivan’s</a:t>
            </a:r>
            <a:endParaRPr lang="en-US" sz="1300" dirty="0">
              <a:solidFill>
                <a:schemeClr val="accent1">
                  <a:lumMod val="75000"/>
                </a:schemeClr>
              </a:solidFill>
            </a:endParaRPr>
          </a:p>
          <a:p>
            <a:r>
              <a:rPr lang="en-US" sz="1300" dirty="0" smtClean="0">
                <a:solidFill>
                  <a:schemeClr val="accent1">
                    <a:lumMod val="75000"/>
                  </a:schemeClr>
                </a:solidFill>
              </a:rPr>
              <a:t>• Stone Fireplace with Huge Antique Mantel</a:t>
            </a:r>
            <a:endParaRPr lang="en-US" sz="1300" dirty="0">
              <a:solidFill>
                <a:schemeClr val="accent1">
                  <a:lumMod val="75000"/>
                </a:schemeClr>
              </a:solidFill>
            </a:endParaRPr>
          </a:p>
          <a:p>
            <a:r>
              <a:rPr lang="en-US" sz="1300" dirty="0" smtClean="0">
                <a:solidFill>
                  <a:schemeClr val="accent1">
                    <a:lumMod val="75000"/>
                  </a:schemeClr>
                </a:solidFill>
              </a:rPr>
              <a:t>• Spacious Backyard with Lots of Palms Trees</a:t>
            </a:r>
            <a:endParaRPr lang="en-US" sz="1300" dirty="0">
              <a:solidFill>
                <a:schemeClr val="accent1">
                  <a:lumMod val="75000"/>
                </a:schemeClr>
              </a:solidFill>
            </a:endParaRPr>
          </a:p>
          <a:p>
            <a:r>
              <a:rPr lang="en-US" sz="1300" dirty="0" smtClean="0">
                <a:solidFill>
                  <a:schemeClr val="accent1">
                    <a:lumMod val="75000"/>
                  </a:schemeClr>
                </a:solidFill>
              </a:rPr>
              <a:t>• Hurricane Shutters and /or Roll Downs</a:t>
            </a:r>
            <a:endParaRPr lang="en-US" sz="1300" dirty="0">
              <a:solidFill>
                <a:schemeClr val="accent1">
                  <a:lumMod val="75000"/>
                </a:schemeClr>
              </a:solidFill>
            </a:endParaRPr>
          </a:p>
          <a:p>
            <a:r>
              <a:rPr lang="en-US" sz="1300" dirty="0" smtClean="0">
                <a:solidFill>
                  <a:schemeClr val="accent1">
                    <a:lumMod val="75000"/>
                  </a:schemeClr>
                </a:solidFill>
              </a:rPr>
              <a:t>• Lush Landscaping with Well for irrigation</a:t>
            </a:r>
            <a:endParaRPr lang="en-US" sz="1300" dirty="0">
              <a:solidFill>
                <a:schemeClr val="accent1">
                  <a:lumMod val="75000"/>
                </a:schemeClr>
              </a:solidFill>
            </a:endParaRPr>
          </a:p>
        </p:txBody>
      </p:sp>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1971" y="2286000"/>
            <a:ext cx="3546078" cy="2659559"/>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
        <p:nvSpPr>
          <p:cNvPr id="9" name="Rectangle 8"/>
          <p:cNvSpPr/>
          <p:nvPr/>
        </p:nvSpPr>
        <p:spPr>
          <a:xfrm>
            <a:off x="5105400" y="8382000"/>
            <a:ext cx="2667000" cy="1231106"/>
          </a:xfrm>
          <a:prstGeom prst="rect">
            <a:avLst/>
          </a:prstGeom>
        </p:spPr>
        <p:txBody>
          <a:bodyPr wrap="square">
            <a:spAutoFit/>
          </a:bodyPr>
          <a:lstStyle/>
          <a:p>
            <a:pPr algn="ctr"/>
            <a:r>
              <a:rPr lang="en-US" sz="1400" dirty="0">
                <a:solidFill>
                  <a:srgbClr val="F3AF35"/>
                </a:solidFill>
                <a:latin typeface="Trebuchet MS" panose="020B0603020202020204" pitchFamily="34" charset="0"/>
              </a:rPr>
              <a:t> </a:t>
            </a:r>
            <a:r>
              <a:rPr lang="en-US" sz="1300" b="1" dirty="0" smtClean="0">
                <a:solidFill>
                  <a:srgbClr val="F78330"/>
                </a:solidFill>
                <a:latin typeface="Segoe Script" pitchFamily="34" charset="0"/>
              </a:rPr>
              <a:t>Margaret </a:t>
            </a:r>
            <a:r>
              <a:rPr lang="en-US" sz="1300" b="1" dirty="0">
                <a:solidFill>
                  <a:srgbClr val="F78330"/>
                </a:solidFill>
                <a:latin typeface="Segoe Script" pitchFamily="34" charset="0"/>
              </a:rPr>
              <a:t>Hekker</a:t>
            </a:r>
            <a:r>
              <a:rPr lang="en-US" sz="1300" b="1" dirty="0">
                <a:solidFill>
                  <a:srgbClr val="F78330"/>
                </a:solidFill>
                <a:latin typeface="Trebuchet MS" panose="020B0603020202020204" pitchFamily="34" charset="0"/>
              </a:rPr>
              <a:t> </a:t>
            </a:r>
          </a:p>
          <a:p>
            <a:pPr algn="ctr"/>
            <a:r>
              <a:rPr lang="en-US" sz="1200" dirty="0">
                <a:solidFill>
                  <a:srgbClr val="F78330"/>
                </a:solidFill>
                <a:latin typeface="Trebuchet MS" panose="020B0603020202020204" pitchFamily="34" charset="0"/>
              </a:rPr>
              <a:t>BIC, Owner</a:t>
            </a:r>
          </a:p>
          <a:p>
            <a:pPr algn="ctr"/>
            <a:r>
              <a:rPr lang="en-US" sz="1200" dirty="0">
                <a:solidFill>
                  <a:srgbClr val="F78330"/>
                </a:solidFill>
                <a:latin typeface="Trebuchet MS" panose="020B0603020202020204" pitchFamily="34" charset="0"/>
              </a:rPr>
              <a:t>Lighthouse Realty Group, LLC</a:t>
            </a:r>
          </a:p>
          <a:p>
            <a:pPr algn="ctr"/>
            <a:r>
              <a:rPr lang="en-US" sz="1200" b="1" dirty="0">
                <a:solidFill>
                  <a:schemeClr val="accent3"/>
                </a:solidFill>
                <a:latin typeface="Trebuchet MS" panose="020B0603020202020204" pitchFamily="34" charset="0"/>
              </a:rPr>
              <a:t>Cell-843-296-7520</a:t>
            </a:r>
          </a:p>
          <a:p>
            <a:pPr algn="ctr"/>
            <a:r>
              <a:rPr lang="en-US" sz="1200" dirty="0">
                <a:solidFill>
                  <a:srgbClr val="F78330"/>
                </a:solidFill>
                <a:latin typeface="Trebuchet MS" panose="020B0603020202020204" pitchFamily="34" charset="0"/>
              </a:rPr>
              <a:t>www.lighthouserealtygroupsc.com</a:t>
            </a:r>
          </a:p>
          <a:p>
            <a:pPr algn="ctr"/>
            <a:r>
              <a:rPr lang="en-US" sz="1200" dirty="0">
                <a:solidFill>
                  <a:srgbClr val="F78330"/>
                </a:solidFill>
                <a:latin typeface="Trebuchet MS" panose="020B0603020202020204" pitchFamily="34" charset="0"/>
              </a:rPr>
              <a:t>mhekkerrealestate@gmail.com</a:t>
            </a:r>
            <a:endParaRPr lang="en-US" sz="1200" dirty="0">
              <a:solidFill>
                <a:srgbClr val="F78330"/>
              </a:solidFill>
              <a:latin typeface="Trebuchet MS" panose="020B0603020202020204" pitchFamily="34" charset="0"/>
            </a:endParaRPr>
          </a:p>
        </p:txBody>
      </p:sp>
      <p:grpSp>
        <p:nvGrpSpPr>
          <p:cNvPr id="15" name="Group 14"/>
          <p:cNvGrpSpPr/>
          <p:nvPr/>
        </p:nvGrpSpPr>
        <p:grpSpPr>
          <a:xfrm>
            <a:off x="267027" y="5251656"/>
            <a:ext cx="7238345" cy="1615443"/>
            <a:chOff x="267027" y="5330684"/>
            <a:chExt cx="7238345" cy="1755916"/>
          </a:xfrm>
          <a:noFill/>
          <a:effectLst/>
        </p:grpSpPr>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67027" y="5330684"/>
              <a:ext cx="2153924" cy="1755916"/>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pic>
          <p:nvPicPr>
            <p:cNvPr id="11" name="Picture 1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809238" y="5330684"/>
              <a:ext cx="2153924" cy="1755916"/>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pic>
          <p:nvPicPr>
            <p:cNvPr id="12" name="Picture 1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351448" y="5330684"/>
              <a:ext cx="2153924" cy="1755916"/>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grpSp>
      <p:pic>
        <p:nvPicPr>
          <p:cNvPr id="13" name="Picture 1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943600" y="7162800"/>
            <a:ext cx="1055716" cy="1159625"/>
          </a:xfrm>
          <a:prstGeom prst="rect">
            <a:avLst/>
          </a:prstGeom>
          <a:noFill/>
          <a:ln>
            <a:noFill/>
          </a:ln>
        </p:spPr>
      </p:pic>
      <p:pic>
        <p:nvPicPr>
          <p:cNvPr id="2" name="Picture 1"/>
          <p:cNvPicPr>
            <a:picLocks noChangeAspect="1"/>
          </p:cNvPicPr>
          <p:nvPr/>
        </p:nvPicPr>
        <p:blipFill rotWithShape="1">
          <a:blip r:embed="rId8" cstate="print">
            <a:extLst>
              <a:ext uri="{28A0092B-C50C-407E-A947-70E740481C1C}">
                <a14:useLocalDpi xmlns:a14="http://schemas.microsoft.com/office/drawing/2010/main" val="0"/>
              </a:ext>
            </a:extLst>
          </a:blip>
          <a:srcRect t="11406"/>
          <a:stretch/>
        </p:blipFill>
        <p:spPr>
          <a:xfrm>
            <a:off x="7521188" y="9800700"/>
            <a:ext cx="251212" cy="257700"/>
          </a:xfrm>
          <a:prstGeom prst="rect">
            <a:avLst/>
          </a:prstGeom>
        </p:spPr>
      </p:pic>
      <p:pic>
        <p:nvPicPr>
          <p:cNvPr id="14" name="Picture 13"/>
          <p:cNvPicPr>
            <a:picLocks noChangeAspect="1"/>
          </p:cNvPicPr>
          <p:nvPr/>
        </p:nvPicPr>
        <p:blipFill rotWithShape="1">
          <a:blip r:embed="rId9" cstate="print">
            <a:extLst>
              <a:ext uri="{28A0092B-C50C-407E-A947-70E740481C1C}">
                <a14:useLocalDpi xmlns:a14="http://schemas.microsoft.com/office/drawing/2010/main" val="0"/>
              </a:ext>
            </a:extLst>
          </a:blip>
          <a:srcRect l="13369" t="19791" r="13369" b="19791"/>
          <a:stretch/>
        </p:blipFill>
        <p:spPr>
          <a:xfrm>
            <a:off x="7269976" y="9829129"/>
            <a:ext cx="251212" cy="229271"/>
          </a:xfrm>
          <a:prstGeom prst="rect">
            <a:avLst/>
          </a:prstGeom>
        </p:spPr>
      </p:pic>
      <p:sp>
        <p:nvSpPr>
          <p:cNvPr id="17" name="TextBox 16"/>
          <p:cNvSpPr txBox="1"/>
          <p:nvPr/>
        </p:nvSpPr>
        <p:spPr>
          <a:xfrm>
            <a:off x="0" y="1447800"/>
            <a:ext cx="7772400" cy="523220"/>
          </a:xfrm>
          <a:prstGeom prst="rect">
            <a:avLst/>
          </a:prstGeom>
          <a:solidFill>
            <a:schemeClr val="accent1"/>
          </a:solidFill>
        </p:spPr>
        <p:txBody>
          <a:bodyPr wrap="square" rtlCol="0">
            <a:spAutoFit/>
          </a:bodyPr>
          <a:lstStyle/>
          <a:p>
            <a:pPr algn="ctr"/>
            <a:r>
              <a:rPr lang="en-US" sz="2800" dirty="0" smtClean="0">
                <a:solidFill>
                  <a:schemeClr val="bg1"/>
                </a:solidFill>
                <a:latin typeface="AR JULIAN" pitchFamily="2" charset="0"/>
              </a:rPr>
              <a:t> </a:t>
            </a:r>
            <a:r>
              <a:rPr lang="en-US" sz="2200" dirty="0" smtClean="0">
                <a:solidFill>
                  <a:schemeClr val="bg1"/>
                </a:solidFill>
                <a:latin typeface="AR JULIAN" pitchFamily="2" charset="0"/>
              </a:rPr>
              <a:t>2</a:t>
            </a:r>
            <a:r>
              <a:rPr lang="en-US" sz="2200" baseline="30000" dirty="0" smtClean="0">
                <a:solidFill>
                  <a:schemeClr val="bg1"/>
                </a:solidFill>
                <a:latin typeface="AR JULIAN" pitchFamily="2" charset="0"/>
              </a:rPr>
              <a:t>nd</a:t>
            </a:r>
            <a:r>
              <a:rPr lang="en-US" sz="2200" dirty="0" smtClean="0">
                <a:solidFill>
                  <a:schemeClr val="bg1"/>
                </a:solidFill>
                <a:latin typeface="AR JULIAN" pitchFamily="2" charset="0"/>
              </a:rPr>
              <a:t> Row Beach Home On Sullivan’s Island    </a:t>
            </a:r>
            <a:r>
              <a:rPr lang="en-US" sz="2800" dirty="0" smtClean="0">
                <a:solidFill>
                  <a:schemeClr val="bg1"/>
                </a:solidFill>
                <a:latin typeface="AR JULIAN" pitchFamily="2" charset="0"/>
              </a:rPr>
              <a:t>	</a:t>
            </a:r>
            <a:endParaRPr lang="en-US" sz="2800" dirty="0">
              <a:solidFill>
                <a:schemeClr val="bg1"/>
              </a:solidFill>
              <a:latin typeface="AR JULIAN" pitchFamily="2" charset="0"/>
            </a:endParaRPr>
          </a:p>
        </p:txBody>
      </p:sp>
      <p:sp>
        <p:nvSpPr>
          <p:cNvPr id="16" name="TextBox 15"/>
          <p:cNvSpPr txBox="1"/>
          <p:nvPr/>
        </p:nvSpPr>
        <p:spPr>
          <a:xfrm>
            <a:off x="152400" y="7086600"/>
            <a:ext cx="5069153" cy="2893100"/>
          </a:xfrm>
          <a:prstGeom prst="rect">
            <a:avLst/>
          </a:prstGeom>
          <a:noFill/>
        </p:spPr>
        <p:txBody>
          <a:bodyPr wrap="square" rtlCol="0">
            <a:spAutoFit/>
          </a:bodyPr>
          <a:lstStyle/>
          <a:p>
            <a:r>
              <a:rPr lang="en-US" sz="1400" dirty="0">
                <a:solidFill>
                  <a:schemeClr val="accent1">
                    <a:lumMod val="75000"/>
                  </a:schemeClr>
                </a:solidFill>
              </a:rPr>
              <a:t>For the discerning buyer looking for something extraordinary and </a:t>
            </a:r>
            <a:r>
              <a:rPr lang="en-US" sz="1400" dirty="0" smtClean="0">
                <a:solidFill>
                  <a:schemeClr val="accent1">
                    <a:lumMod val="75000"/>
                  </a:schemeClr>
                </a:solidFill>
              </a:rPr>
              <a:t>special. </a:t>
            </a:r>
            <a:r>
              <a:rPr lang="en-US" sz="1400" dirty="0">
                <a:solidFill>
                  <a:schemeClr val="accent1">
                    <a:lumMod val="75000"/>
                  </a:schemeClr>
                </a:solidFill>
              </a:rPr>
              <a:t>This 2nd row home offers peak views of the ocean and Sullivan Island’s lighthouse from the upper decks. This beautiful home has a style all its own and is situated on one of the most desirable, quiet streets on the Island. Just steps from beach, the Sand Dunes Club and short walk to the new Sullivan’s Island Elementary School. The Sellers spent significantly in a 2004 remodel to create this beach home with “European Flair”. </a:t>
            </a:r>
            <a:r>
              <a:rPr lang="en-US" sz="1400" dirty="0" smtClean="0">
                <a:solidFill>
                  <a:schemeClr val="accent1">
                    <a:lumMod val="75000"/>
                  </a:schemeClr>
                </a:solidFill>
              </a:rPr>
              <a:t>The </a:t>
            </a:r>
            <a:r>
              <a:rPr lang="en-US" sz="1400" dirty="0">
                <a:solidFill>
                  <a:schemeClr val="accent1">
                    <a:lumMod val="75000"/>
                  </a:schemeClr>
                </a:solidFill>
              </a:rPr>
              <a:t>Seller spared no expense on the exterior of the home adding a European hard coat stucco and </a:t>
            </a:r>
            <a:r>
              <a:rPr lang="en-US" sz="1400" dirty="0" smtClean="0">
                <a:solidFill>
                  <a:schemeClr val="accent1">
                    <a:lumMod val="75000"/>
                  </a:schemeClr>
                </a:solidFill>
              </a:rPr>
              <a:t>Hardy </a:t>
            </a:r>
            <a:r>
              <a:rPr lang="en-US" sz="1400" dirty="0">
                <a:solidFill>
                  <a:schemeClr val="accent1">
                    <a:lumMod val="75000"/>
                  </a:schemeClr>
                </a:solidFill>
              </a:rPr>
              <a:t>Plank as well as an </a:t>
            </a:r>
            <a:r>
              <a:rPr lang="en-US" sz="1400" dirty="0" smtClean="0">
                <a:solidFill>
                  <a:schemeClr val="accent1">
                    <a:lumMod val="75000"/>
                  </a:schemeClr>
                </a:solidFill>
              </a:rPr>
              <a:t>Elastomeric </a:t>
            </a:r>
            <a:r>
              <a:rPr lang="en-US" sz="1400" dirty="0">
                <a:solidFill>
                  <a:schemeClr val="accent1">
                    <a:lumMod val="75000"/>
                  </a:schemeClr>
                </a:solidFill>
              </a:rPr>
              <a:t>coating which is excellent for the ocean environment and heavy winds. In addition, all windows have hurricane shutters and/or roll downs. </a:t>
            </a:r>
            <a:r>
              <a:rPr lang="en-US" sz="1400" dirty="0" smtClean="0">
                <a:solidFill>
                  <a:schemeClr val="accent1">
                    <a:lumMod val="75000"/>
                  </a:schemeClr>
                </a:solidFill>
              </a:rPr>
              <a:t>  Lush Landscaping provides the final touch!</a:t>
            </a:r>
            <a:endParaRPr lang="en-US" sz="1400" dirty="0">
              <a:solidFill>
                <a:schemeClr val="accent1">
                  <a:lumMod val="75000"/>
                </a:schemeClr>
              </a:solidFill>
            </a:endParaRPr>
          </a:p>
        </p:txBody>
      </p:sp>
    </p:spTree>
    <p:extLst>
      <p:ext uri="{BB962C8B-B14F-4D97-AF65-F5344CB8AC3E}">
        <p14:creationId xmlns:p14="http://schemas.microsoft.com/office/powerpoint/2010/main" val="40395335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170</TotalTime>
  <Words>266</Words>
  <Application>Microsoft Office PowerPoint</Application>
  <PresentationFormat>Custom</PresentationFormat>
  <Paragraphs>23</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27</cp:revision>
  <dcterms:created xsi:type="dcterms:W3CDTF">2006-08-16T00:00:00Z</dcterms:created>
  <dcterms:modified xsi:type="dcterms:W3CDTF">2014-11-05T17:36:13Z</dcterms:modified>
</cp:coreProperties>
</file>