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772400" cy="10058400"/>
  <p:notesSz cx="6858000" cy="9144000"/>
  <p:defaultTextStyle>
    <a:defPPr>
      <a:defRPr lang="en-US"/>
    </a:defPPr>
    <a:lvl1pPr marL="0" algn="l" defTabSz="992764" rtl="0" eaLnBrk="1" latinLnBrk="0" hangingPunct="1">
      <a:defRPr sz="2000" kern="1200">
        <a:solidFill>
          <a:schemeClr val="tx1"/>
        </a:solidFill>
        <a:latin typeface="+mn-lt"/>
        <a:ea typeface="+mn-ea"/>
        <a:cs typeface="+mn-cs"/>
      </a:defRPr>
    </a:lvl1pPr>
    <a:lvl2pPr marL="496382" algn="l" defTabSz="992764" rtl="0" eaLnBrk="1" latinLnBrk="0" hangingPunct="1">
      <a:defRPr sz="2000" kern="1200">
        <a:solidFill>
          <a:schemeClr val="tx1"/>
        </a:solidFill>
        <a:latin typeface="+mn-lt"/>
        <a:ea typeface="+mn-ea"/>
        <a:cs typeface="+mn-cs"/>
      </a:defRPr>
    </a:lvl2pPr>
    <a:lvl3pPr marL="992764" algn="l" defTabSz="992764" rtl="0" eaLnBrk="1" latinLnBrk="0" hangingPunct="1">
      <a:defRPr sz="2000" kern="1200">
        <a:solidFill>
          <a:schemeClr val="tx1"/>
        </a:solidFill>
        <a:latin typeface="+mn-lt"/>
        <a:ea typeface="+mn-ea"/>
        <a:cs typeface="+mn-cs"/>
      </a:defRPr>
    </a:lvl3pPr>
    <a:lvl4pPr marL="1489146" algn="l" defTabSz="992764" rtl="0" eaLnBrk="1" latinLnBrk="0" hangingPunct="1">
      <a:defRPr sz="2000" kern="1200">
        <a:solidFill>
          <a:schemeClr val="tx1"/>
        </a:solidFill>
        <a:latin typeface="+mn-lt"/>
        <a:ea typeface="+mn-ea"/>
        <a:cs typeface="+mn-cs"/>
      </a:defRPr>
    </a:lvl4pPr>
    <a:lvl5pPr marL="1985528" algn="l" defTabSz="992764" rtl="0" eaLnBrk="1" latinLnBrk="0" hangingPunct="1">
      <a:defRPr sz="2000" kern="1200">
        <a:solidFill>
          <a:schemeClr val="tx1"/>
        </a:solidFill>
        <a:latin typeface="+mn-lt"/>
        <a:ea typeface="+mn-ea"/>
        <a:cs typeface="+mn-cs"/>
      </a:defRPr>
    </a:lvl5pPr>
    <a:lvl6pPr marL="2481910" algn="l" defTabSz="992764" rtl="0" eaLnBrk="1" latinLnBrk="0" hangingPunct="1">
      <a:defRPr sz="2000" kern="1200">
        <a:solidFill>
          <a:schemeClr val="tx1"/>
        </a:solidFill>
        <a:latin typeface="+mn-lt"/>
        <a:ea typeface="+mn-ea"/>
        <a:cs typeface="+mn-cs"/>
      </a:defRPr>
    </a:lvl6pPr>
    <a:lvl7pPr marL="2978292" algn="l" defTabSz="992764" rtl="0" eaLnBrk="1" latinLnBrk="0" hangingPunct="1">
      <a:defRPr sz="2000" kern="1200">
        <a:solidFill>
          <a:schemeClr val="tx1"/>
        </a:solidFill>
        <a:latin typeface="+mn-lt"/>
        <a:ea typeface="+mn-ea"/>
        <a:cs typeface="+mn-cs"/>
      </a:defRPr>
    </a:lvl7pPr>
    <a:lvl8pPr marL="3474674" algn="l" defTabSz="992764" rtl="0" eaLnBrk="1" latinLnBrk="0" hangingPunct="1">
      <a:defRPr sz="2000" kern="1200">
        <a:solidFill>
          <a:schemeClr val="tx1"/>
        </a:solidFill>
        <a:latin typeface="+mn-lt"/>
        <a:ea typeface="+mn-ea"/>
        <a:cs typeface="+mn-cs"/>
      </a:defRPr>
    </a:lvl8pPr>
    <a:lvl9pPr marL="3971056" algn="l" defTabSz="99276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448"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0253F"/>
    <a:srgbClr val="79B8F9"/>
    <a:srgbClr val="79B8F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49" d="100"/>
          <a:sy n="49" d="100"/>
        </p:scale>
        <p:origin x="2628" y="96"/>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58726" y="2011680"/>
            <a:ext cx="6995160" cy="268224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1/15/2019</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165860" y="4886490"/>
            <a:ext cx="5440680" cy="257048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1/15/2019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7"/>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388620" y="402804"/>
            <a:ext cx="5116830" cy="8582237"/>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1/15/2019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1/15/2019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360170" y="894080"/>
            <a:ext cx="6023610" cy="26822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360170" y="3678086"/>
            <a:ext cx="6023610" cy="2214244"/>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1/15/2019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736080" y="9411125"/>
            <a:ext cx="647700" cy="535517"/>
          </a:xfrm>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3950970" y="2346962"/>
            <a:ext cx="343281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1/15/2019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8620" y="400473"/>
            <a:ext cx="6995160" cy="16764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388620" y="2251499"/>
            <a:ext cx="3434159"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3948271" y="2251499"/>
            <a:ext cx="3435509"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388620" y="3464562"/>
            <a:ext cx="3434159"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3948271" y="3464562"/>
            <a:ext cx="3435509"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1/15/2019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1/15/2019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1/15/2019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3"/>
            <a:ext cx="2557066" cy="170434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388621" y="2235202"/>
            <a:ext cx="2557066" cy="6749839"/>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3038792" y="400474"/>
            <a:ext cx="4344988" cy="8584566"/>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1/15/2019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54480" y="894080"/>
            <a:ext cx="4663440" cy="766022"/>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1554480" y="2686897"/>
            <a:ext cx="4663440" cy="58115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marL="0" indent="0" algn="l" rtl="0" eaLnBrk="1" latinLnBrk="0" hangingPunct="1">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554480" y="1711287"/>
            <a:ext cx="4663440" cy="777850"/>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1/15/2019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388620" y="402802"/>
            <a:ext cx="6995160" cy="16764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388620" y="2346960"/>
            <a:ext cx="6995160" cy="6906768"/>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388620" y="9411125"/>
            <a:ext cx="1813560" cy="535517"/>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1/15/2019</a:t>
            </a:fld>
            <a:endParaRPr lang="en-US"/>
          </a:p>
        </p:txBody>
      </p:sp>
      <p:sp>
        <p:nvSpPr>
          <p:cNvPr id="3" name="Footer Placeholder 2"/>
          <p:cNvSpPr>
            <a:spLocks noGrp="1"/>
          </p:cNvSpPr>
          <p:nvPr>
            <p:ph type="ftr" sz="quarter" idx="3"/>
          </p:nvPr>
        </p:nvSpPr>
        <p:spPr>
          <a:xfrm>
            <a:off x="2655570" y="9411125"/>
            <a:ext cx="2461260" cy="535517"/>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6736080" y="9411125"/>
            <a:ext cx="647700" cy="535517"/>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3" Type="http://schemas.openxmlformats.org/officeDocument/2006/relationships/image" Target="../media/image3.jpg"/><Relationship Id="rId7" Type="http://schemas.openxmlformats.org/officeDocument/2006/relationships/image" Target="../media/image7.jpeg"/><Relationship Id="rId12" Type="http://schemas.openxmlformats.org/officeDocument/2006/relationships/image" Target="../media/image12.jpe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eg"/><Relationship Id="rId11" Type="http://schemas.openxmlformats.org/officeDocument/2006/relationships/image" Target="../media/image11.jpeg"/><Relationship Id="rId5" Type="http://schemas.openxmlformats.org/officeDocument/2006/relationships/image" Target="../media/image5.jpeg"/><Relationship Id="rId10" Type="http://schemas.openxmlformats.org/officeDocument/2006/relationships/image" Target="../media/image10.jpeg"/><Relationship Id="rId4" Type="http://schemas.openxmlformats.org/officeDocument/2006/relationships/image" Target="../media/image4.jpeg"/><Relationship Id="rId9" Type="http://schemas.openxmlformats.org/officeDocument/2006/relationships/image" Target="../media/image9.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6200" y="0"/>
            <a:ext cx="6248400" cy="4171394"/>
          </a:xfrm>
          <a:prstGeom prst="rect">
            <a:avLst/>
          </a:prstGeom>
          <a:ln>
            <a:noFill/>
          </a:ln>
          <a:effectLst>
            <a:softEdge rad="112500"/>
          </a:effectLst>
        </p:spPr>
      </p:pic>
      <p:sp>
        <p:nvSpPr>
          <p:cNvPr id="21" name="Rectangle 20"/>
          <p:cNvSpPr/>
          <p:nvPr/>
        </p:nvSpPr>
        <p:spPr>
          <a:xfrm>
            <a:off x="0" y="8929376"/>
            <a:ext cx="7772399" cy="1129024"/>
          </a:xfrm>
          <a:prstGeom prst="rect">
            <a:avLst/>
          </a:prstGeom>
          <a:noFill/>
          <a:ln>
            <a:noFill/>
          </a:ln>
          <a:effectLst>
            <a:outerShdw blurRad="50800" dist="38100" dir="162000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0" y="5307837"/>
            <a:ext cx="6400800" cy="3594691"/>
          </a:xfrm>
        </p:spPr>
        <p:txBody>
          <a:bodyPr anchor="ctr">
            <a:noAutofit/>
          </a:bodyPr>
          <a:lstStyle/>
          <a:p>
            <a:r>
              <a:rPr lang="en-US" sz="1300" dirty="0">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rPr>
              <a:t>Beautifully landscaped corner lot and meticulously cared for inside and out. This home feels very private and centrally located near shopping and schools. Upon entering you will be welcomed with a gorgeous open staircase and a large, bright family room featuring a fireplace with lovely sconces on either side and a mounting for a TV above the fireplace. Beautiful floors, a large 84'' ceiling fan and bay window are special features in this room. The dining room shows even more beautiful flooring, chair rail, crown molding and almost new </a:t>
            </a:r>
            <a:r>
              <a:rPr lang="en-US" sz="1300" dirty="0" err="1">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rPr>
              <a:t>french</a:t>
            </a:r>
            <a:r>
              <a:rPr lang="en-US" sz="1300" dirty="0">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rPr>
              <a:t> doors to the back yard. Entering the kitchen you will be pleasantly surprised to find tons of light, new SS appliances in 2017, stunning counters, crown molding under counter mounted sink, beautiful cabinetry giving tons of storage and endless other surprises including a barn door into a spacious laundry room off the kitchen. This home features double masters--1 down and 1 upstairs. The back yard is fenced in with 3 custom planters (that may convey), patio and shed. Decked attic over garage for plenty of storage. This manicured lawn is a perfect place for entertaining, playing or lounging in the hammock.</a:t>
            </a:r>
          </a:p>
        </p:txBody>
      </p:sp>
      <p:sp>
        <p:nvSpPr>
          <p:cNvPr id="2" name="Title 1"/>
          <p:cNvSpPr>
            <a:spLocks noGrp="1"/>
          </p:cNvSpPr>
          <p:nvPr>
            <p:ph type="ctrTitle"/>
          </p:nvPr>
        </p:nvSpPr>
        <p:spPr>
          <a:xfrm>
            <a:off x="0" y="4196142"/>
            <a:ext cx="6400800" cy="1129024"/>
          </a:xfrm>
        </p:spPr>
        <p:txBody>
          <a:bodyPr anchor="t">
            <a:noAutofit/>
            <a:scene3d>
              <a:camera prst="orthographicFront"/>
              <a:lightRig rig="soft" dir="t">
                <a:rot lat="0" lon="0" rev="17220000"/>
              </a:lightRig>
            </a:scene3d>
            <a:sp3d prstMaterial="softEdge"/>
          </a:bodyPr>
          <a:lstStyle/>
          <a:p>
            <a:r>
              <a:rPr lang="en-US" sz="2800" cap="none" dirty="0">
                <a:ln w="10541" cmpd="sng">
                  <a:noFill/>
                  <a:prstDash val="solid"/>
                </a:ln>
                <a:solidFill>
                  <a:srgbClr val="10253F"/>
                </a:solidFill>
                <a:effectLst/>
                <a:latin typeface="Century Gothic" panose="020B0502020202020204" pitchFamily="34" charset="0"/>
              </a:rPr>
              <a:t>1701 Cranbrook Drive</a:t>
            </a:r>
            <a:br>
              <a:rPr lang="en-US" sz="2800" cap="none" dirty="0">
                <a:ln w="10541" cmpd="sng">
                  <a:noFill/>
                  <a:prstDash val="solid"/>
                </a:ln>
                <a:solidFill>
                  <a:srgbClr val="10253F"/>
                </a:solidFill>
                <a:effectLst/>
                <a:latin typeface="Century Gothic" panose="020B0502020202020204" pitchFamily="34" charset="0"/>
              </a:rPr>
            </a:br>
            <a:r>
              <a:rPr lang="en-US" sz="2000" cap="none" dirty="0">
                <a:ln w="10541" cmpd="sng">
                  <a:noFill/>
                  <a:prstDash val="solid"/>
                </a:ln>
                <a:solidFill>
                  <a:srgbClr val="10253F"/>
                </a:solidFill>
                <a:effectLst/>
                <a:latin typeface="Century Gothic" panose="020B0502020202020204" pitchFamily="34" charset="0"/>
              </a:rPr>
              <a:t>Forest Lakes Extension | Charleston, SC 29414</a:t>
            </a:r>
            <a:br>
              <a:rPr lang="en-US" sz="2000" cap="none" dirty="0">
                <a:ln w="10541" cmpd="sng">
                  <a:noFill/>
                  <a:prstDash val="solid"/>
                </a:ln>
                <a:solidFill>
                  <a:srgbClr val="10253F"/>
                </a:solidFill>
                <a:effectLst/>
                <a:latin typeface="Century Gothic" panose="020B0502020202020204" pitchFamily="34" charset="0"/>
              </a:rPr>
            </a:br>
            <a:r>
              <a:rPr lang="en-US" sz="2000" cap="none" dirty="0">
                <a:ln w="10541" cmpd="sng">
                  <a:noFill/>
                  <a:prstDash val="solid"/>
                </a:ln>
                <a:solidFill>
                  <a:srgbClr val="10253F"/>
                </a:solidFill>
                <a:effectLst/>
                <a:latin typeface="Century Gothic" panose="020B0502020202020204" pitchFamily="34" charset="0"/>
              </a:rPr>
              <a:t>MLS# 19000014 | </a:t>
            </a:r>
            <a:r>
              <a:rPr lang="en-US" sz="2000" cap="none">
                <a:ln w="10541" cmpd="sng">
                  <a:noFill/>
                  <a:prstDash val="solid"/>
                </a:ln>
                <a:solidFill>
                  <a:srgbClr val="10253F"/>
                </a:solidFill>
                <a:effectLst/>
                <a:latin typeface="Century Gothic" panose="020B0502020202020204" pitchFamily="34" charset="0"/>
              </a:rPr>
              <a:t>$319,000</a:t>
            </a:r>
            <a:endParaRPr lang="en-US" sz="1600" i="1" cap="none" dirty="0">
              <a:ln w="10541" cmpd="sng">
                <a:noFill/>
                <a:prstDash val="solid"/>
              </a:ln>
              <a:solidFill>
                <a:srgbClr val="10253F"/>
              </a:solidFill>
              <a:effectLst/>
              <a:latin typeface="Century Gothic" panose="020B0502020202020204" pitchFamily="34" charset="0"/>
            </a:endParaRPr>
          </a:p>
        </p:txBody>
      </p:sp>
      <p:pic>
        <p:nvPicPr>
          <p:cNvPr id="14" name="Picture 1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833414" y="8970051"/>
            <a:ext cx="838139" cy="1047674"/>
          </a:xfrm>
          <a:prstGeom prst="rect">
            <a:avLst/>
          </a:prstGeom>
        </p:spPr>
      </p:pic>
      <p:sp>
        <p:nvSpPr>
          <p:cNvPr id="17" name="Rectangle 16"/>
          <p:cNvSpPr/>
          <p:nvPr/>
        </p:nvSpPr>
        <p:spPr>
          <a:xfrm>
            <a:off x="0" y="8970668"/>
            <a:ext cx="7772399" cy="1046440"/>
          </a:xfrm>
          <a:prstGeom prst="rect">
            <a:avLst/>
          </a:prstGeom>
        </p:spPr>
        <p:txBody>
          <a:bodyPr wrap="square">
            <a:spAutoFit/>
          </a:bodyPr>
          <a:lstStyle/>
          <a:p>
            <a:pPr algn="ctr"/>
            <a:r>
              <a:rPr lang="en-US" sz="1800" dirty="0">
                <a:solidFill>
                  <a:srgbClr val="10253F"/>
                </a:solidFill>
                <a:latin typeface="Century Gothic" panose="020B0502020202020204" pitchFamily="34" charset="0"/>
              </a:rPr>
              <a:t>Darlene Smith</a:t>
            </a:r>
            <a:br>
              <a:rPr lang="en-US" sz="1800" dirty="0">
                <a:solidFill>
                  <a:srgbClr val="10253F"/>
                </a:solidFill>
                <a:latin typeface="Century Gothic" panose="020B0502020202020204" pitchFamily="34" charset="0"/>
              </a:rPr>
            </a:br>
            <a:r>
              <a:rPr lang="en-US" sz="1100" dirty="0">
                <a:solidFill>
                  <a:srgbClr val="10253F"/>
                </a:solidFill>
                <a:latin typeface="Century Gothic" panose="020B0502020202020204" pitchFamily="34" charset="0"/>
              </a:rPr>
              <a:t>Office - (843) 886-8110</a:t>
            </a:r>
          </a:p>
          <a:p>
            <a:pPr algn="ctr"/>
            <a:r>
              <a:rPr lang="en-US" sz="1100" dirty="0">
                <a:solidFill>
                  <a:srgbClr val="10253F"/>
                </a:solidFill>
                <a:latin typeface="Century Gothic" panose="020B0502020202020204" pitchFamily="34" charset="0"/>
              </a:rPr>
              <a:t>Mobile - (843) 696-7824</a:t>
            </a:r>
          </a:p>
          <a:p>
            <a:pPr algn="ctr"/>
            <a:r>
              <a:rPr lang="en-US" sz="1100" dirty="0">
                <a:solidFill>
                  <a:srgbClr val="10253F"/>
                </a:solidFill>
                <a:latin typeface="Century Gothic" panose="020B0502020202020204" pitchFamily="34" charset="0"/>
              </a:rPr>
              <a:t>darlenesmith@carolinaone.com</a:t>
            </a:r>
          </a:p>
          <a:p>
            <a:pPr algn="ctr"/>
            <a:r>
              <a:rPr lang="en-US" sz="1100" dirty="0">
                <a:solidFill>
                  <a:srgbClr val="10253F"/>
                </a:solidFill>
                <a:latin typeface="Century Gothic" panose="020B0502020202020204" pitchFamily="34" charset="0"/>
              </a:rPr>
              <a:t>DarleneSmithTeam.com</a:t>
            </a:r>
          </a:p>
        </p:txBody>
      </p:sp>
      <p:grpSp>
        <p:nvGrpSpPr>
          <p:cNvPr id="24" name="Group 23"/>
          <p:cNvGrpSpPr/>
          <p:nvPr/>
        </p:nvGrpSpPr>
        <p:grpSpPr>
          <a:xfrm>
            <a:off x="91440" y="9038192"/>
            <a:ext cx="1524000" cy="911393"/>
            <a:chOff x="0" y="9037683"/>
            <a:chExt cx="1524000" cy="911393"/>
          </a:xfrm>
        </p:grpSpPr>
        <p:pic>
          <p:nvPicPr>
            <p:cNvPr id="16" name="Picture 1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29491" y="9037683"/>
              <a:ext cx="665018" cy="457200"/>
            </a:xfrm>
            <a:prstGeom prst="rect">
              <a:avLst/>
            </a:prstGeom>
          </p:spPr>
        </p:pic>
        <p:sp>
          <p:nvSpPr>
            <p:cNvPr id="18" name="Rectangle 17"/>
            <p:cNvSpPr/>
            <p:nvPr/>
          </p:nvSpPr>
          <p:spPr>
            <a:xfrm>
              <a:off x="0" y="9533578"/>
              <a:ext cx="1524000" cy="415498"/>
            </a:xfrm>
            <a:prstGeom prst="rect">
              <a:avLst/>
            </a:prstGeom>
          </p:spPr>
          <p:txBody>
            <a:bodyPr wrap="square">
              <a:spAutoFit/>
            </a:bodyPr>
            <a:lstStyle/>
            <a:p>
              <a:pPr algn="ctr"/>
              <a:r>
                <a:rPr lang="en-US" sz="700" dirty="0">
                  <a:solidFill>
                    <a:srgbClr val="10253F"/>
                  </a:solidFill>
                  <a:latin typeface="Century Gothic" panose="020B0502020202020204" pitchFamily="34" charset="0"/>
                </a:rPr>
                <a:t>Carolina One Real Estate</a:t>
              </a:r>
            </a:p>
            <a:p>
              <a:pPr algn="ctr"/>
              <a:r>
                <a:rPr lang="en-US" sz="700" dirty="0">
                  <a:solidFill>
                    <a:srgbClr val="10253F"/>
                  </a:solidFill>
                  <a:latin typeface="Century Gothic" panose="020B0502020202020204" pitchFamily="34" charset="0"/>
                </a:rPr>
                <a:t>1503 Palm Blvd </a:t>
              </a:r>
              <a:r>
                <a:rPr lang="en-US" sz="700" dirty="0" err="1">
                  <a:solidFill>
                    <a:srgbClr val="10253F"/>
                  </a:solidFill>
                  <a:latin typeface="Century Gothic" panose="020B0502020202020204" pitchFamily="34" charset="0"/>
                </a:rPr>
                <a:t>Ste</a:t>
              </a:r>
              <a:endParaRPr lang="en-US" sz="700" dirty="0">
                <a:solidFill>
                  <a:srgbClr val="10253F"/>
                </a:solidFill>
                <a:latin typeface="Century Gothic" panose="020B0502020202020204" pitchFamily="34" charset="0"/>
              </a:endParaRPr>
            </a:p>
            <a:p>
              <a:pPr algn="ctr"/>
              <a:r>
                <a:rPr lang="en-US" sz="700" dirty="0">
                  <a:solidFill>
                    <a:srgbClr val="10253F"/>
                  </a:solidFill>
                  <a:latin typeface="Century Gothic" panose="020B0502020202020204" pitchFamily="34" charset="0"/>
                </a:rPr>
                <a:t>Isle of Palms, SC 29451</a:t>
              </a:r>
            </a:p>
          </p:txBody>
        </p:sp>
      </p:grpSp>
      <p:sp>
        <p:nvSpPr>
          <p:cNvPr id="30" name="Rectangle 29"/>
          <p:cNvSpPr/>
          <p:nvPr/>
        </p:nvSpPr>
        <p:spPr>
          <a:xfrm>
            <a:off x="7680960" y="-322072"/>
            <a:ext cx="6084133" cy="707886"/>
          </a:xfrm>
          <a:prstGeom prst="rect">
            <a:avLst/>
          </a:prstGeom>
          <a:noFill/>
        </p:spPr>
        <p:txBody>
          <a:bodyPr wrap="square">
            <a:spAutoFit/>
          </a:bodyPr>
          <a:lstStyle/>
          <a:p>
            <a:pPr algn="ctr"/>
            <a:r>
              <a:rPr lang="en-US" b="1" i="1" dirty="0">
                <a:solidFill>
                  <a:srgbClr val="10253F"/>
                </a:solidFill>
                <a:effectLst>
                  <a:outerShdw blurRad="50800" dist="38100" dir="5400000" algn="t" rotWithShape="0">
                    <a:schemeClr val="tx2">
                      <a:lumMod val="50000"/>
                      <a:alpha val="40000"/>
                    </a:schemeClr>
                  </a:outerShdw>
                </a:effectLst>
              </a:rPr>
              <a:t>Wide Lot on IOP ~ Gorgeous Views and Interior</a:t>
            </a:r>
          </a:p>
          <a:p>
            <a:pPr algn="ctr"/>
            <a:r>
              <a:rPr lang="en-US" b="1" i="1" dirty="0">
                <a:solidFill>
                  <a:srgbClr val="10253F"/>
                </a:solidFill>
                <a:effectLst>
                  <a:outerShdw blurRad="50800" dist="38100" dir="5400000" algn="t" rotWithShape="0">
                    <a:schemeClr val="tx2">
                      <a:lumMod val="50000"/>
                      <a:alpha val="40000"/>
                    </a:schemeClr>
                  </a:outerShdw>
                </a:effectLst>
              </a:rPr>
              <a:t>Feels Like Private Beach w/Pool</a:t>
            </a:r>
            <a:endParaRPr lang="en-US" sz="1800" b="1" i="1" dirty="0">
              <a:solidFill>
                <a:srgbClr val="10253F"/>
              </a:solidFill>
              <a:effectLst>
                <a:outerShdw blurRad="50800" dist="38100" dir="5400000" algn="t" rotWithShape="0">
                  <a:schemeClr val="tx2">
                    <a:lumMod val="50000"/>
                    <a:alpha val="40000"/>
                  </a:schemeClr>
                </a:outerShdw>
              </a:effectLst>
            </a:endParaRPr>
          </a:p>
        </p:txBody>
      </p:sp>
      <p:pic>
        <p:nvPicPr>
          <p:cNvPr id="9" name="Picture 8"/>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6400800" y="3436176"/>
            <a:ext cx="1371600" cy="910606"/>
          </a:xfrm>
          <a:prstGeom prst="rect">
            <a:avLst/>
          </a:prstGeom>
          <a:ln>
            <a:solidFill>
              <a:schemeClr val="bg1"/>
            </a:solidFill>
          </a:ln>
          <a:effectLst>
            <a:outerShdw blurRad="63500" sx="102000" sy="102000" algn="ctr" rotWithShape="0">
              <a:prstClr val="black">
                <a:alpha val="40000"/>
              </a:prstClr>
            </a:outerShdw>
          </a:effectLst>
        </p:spPr>
      </p:pic>
      <p:pic>
        <p:nvPicPr>
          <p:cNvPr id="10" name="Picture 9"/>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6400800" y="6772040"/>
            <a:ext cx="1371600" cy="911229"/>
          </a:xfrm>
          <a:prstGeom prst="rect">
            <a:avLst/>
          </a:prstGeom>
          <a:ln>
            <a:solidFill>
              <a:schemeClr val="bg1"/>
            </a:solidFill>
          </a:ln>
          <a:effectLst>
            <a:outerShdw blurRad="63500" sx="102000" sy="102000" algn="ctr" rotWithShape="0">
              <a:prstClr val="black">
                <a:alpha val="40000"/>
              </a:prstClr>
            </a:outerShdw>
          </a:effectLst>
        </p:spPr>
      </p:pic>
      <p:pic>
        <p:nvPicPr>
          <p:cNvPr id="19" name="Picture 18"/>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6400800" y="5659243"/>
            <a:ext cx="1371600" cy="913132"/>
          </a:xfrm>
          <a:prstGeom prst="rect">
            <a:avLst/>
          </a:prstGeom>
          <a:ln>
            <a:solidFill>
              <a:schemeClr val="bg1"/>
            </a:solidFill>
          </a:ln>
          <a:effectLst>
            <a:outerShdw blurRad="63500" sx="102000" sy="102000" algn="ctr" rotWithShape="0">
              <a:prstClr val="black">
                <a:alpha val="40000"/>
              </a:prstClr>
            </a:outerShdw>
          </a:effectLst>
        </p:spPr>
      </p:pic>
      <p:pic>
        <p:nvPicPr>
          <p:cNvPr id="20" name="Picture 19"/>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6400800" y="95250"/>
            <a:ext cx="1371600" cy="914400"/>
          </a:xfrm>
          <a:prstGeom prst="rect">
            <a:avLst/>
          </a:prstGeom>
          <a:ln>
            <a:solidFill>
              <a:schemeClr val="bg1"/>
            </a:solidFill>
          </a:ln>
          <a:effectLst>
            <a:outerShdw blurRad="63500" sx="102000" sy="102000" algn="ctr" rotWithShape="0">
              <a:prstClr val="black">
                <a:alpha val="40000"/>
              </a:prstClr>
            </a:outerShdw>
          </a:effectLst>
        </p:spPr>
      </p:pic>
      <p:pic>
        <p:nvPicPr>
          <p:cNvPr id="22" name="Picture 21"/>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6400800" y="1209315"/>
            <a:ext cx="1371600" cy="914399"/>
          </a:xfrm>
          <a:prstGeom prst="rect">
            <a:avLst/>
          </a:prstGeom>
          <a:ln>
            <a:solidFill>
              <a:schemeClr val="bg1"/>
            </a:solidFill>
          </a:ln>
          <a:effectLst>
            <a:outerShdw blurRad="63500" sx="102000" sy="102000" algn="ctr" rotWithShape="0">
              <a:prstClr val="black">
                <a:alpha val="40000"/>
              </a:prstClr>
            </a:outerShdw>
          </a:effectLst>
        </p:spPr>
      </p:pic>
      <p:pic>
        <p:nvPicPr>
          <p:cNvPr id="23" name="Picture 22"/>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6400800" y="7882933"/>
            <a:ext cx="1371600" cy="911229"/>
          </a:xfrm>
          <a:prstGeom prst="rect">
            <a:avLst/>
          </a:prstGeom>
          <a:ln>
            <a:solidFill>
              <a:schemeClr val="bg1"/>
            </a:solidFill>
          </a:ln>
          <a:effectLst>
            <a:outerShdw blurRad="63500" sx="102000" sy="102000" algn="ctr" rotWithShape="0">
              <a:prstClr val="black">
                <a:alpha val="40000"/>
              </a:prstClr>
            </a:outerShdw>
          </a:effectLst>
        </p:spPr>
      </p:pic>
      <p:pic>
        <p:nvPicPr>
          <p:cNvPr id="25" name="Picture 24"/>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6400800" y="4546447"/>
            <a:ext cx="1371600" cy="913131"/>
          </a:xfrm>
          <a:prstGeom prst="rect">
            <a:avLst/>
          </a:prstGeom>
          <a:ln>
            <a:solidFill>
              <a:schemeClr val="bg1"/>
            </a:solidFill>
          </a:ln>
          <a:effectLst>
            <a:outerShdw blurRad="63500" sx="102000" sy="102000" algn="ctr" rotWithShape="0">
              <a:prstClr val="black">
                <a:alpha val="40000"/>
              </a:prstClr>
            </a:outerShdw>
          </a:effectLst>
        </p:spPr>
      </p:pic>
      <p:pic>
        <p:nvPicPr>
          <p:cNvPr id="26" name="Picture 25">
            <a:extLst>
              <a:ext uri="{FF2B5EF4-FFF2-40B4-BE49-F238E27FC236}">
                <a16:creationId xmlns:a16="http://schemas.microsoft.com/office/drawing/2014/main" id="{5E82648F-9EE4-48A7-8EE2-2F88018775A9}"/>
              </a:ext>
            </a:extLst>
          </p:cNvPr>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6400800" y="2323379"/>
            <a:ext cx="1371600" cy="913132"/>
          </a:xfrm>
          <a:prstGeom prst="rect">
            <a:avLst/>
          </a:prstGeom>
          <a:ln>
            <a:solidFill>
              <a:schemeClr val="bg1"/>
            </a:solidFill>
          </a:ln>
          <a:effectLst>
            <a:outerShdw blurRad="63500" sx="102000" sy="102000" algn="ctr" rotWithShape="0">
              <a:prstClr val="black">
                <a:alpha val="40000"/>
              </a:prstClr>
            </a:outerShdw>
          </a:effectLst>
        </p:spPr>
      </p:pic>
      <p:sp>
        <p:nvSpPr>
          <p:cNvPr id="4" name="Rectangle 3">
            <a:extLst>
              <a:ext uri="{FF2B5EF4-FFF2-40B4-BE49-F238E27FC236}">
                <a16:creationId xmlns:a16="http://schemas.microsoft.com/office/drawing/2014/main" id="{BD5F38D1-3C09-476C-9544-C12C023A5A70}"/>
              </a:ext>
            </a:extLst>
          </p:cNvPr>
          <p:cNvSpPr/>
          <p:nvPr/>
        </p:nvSpPr>
        <p:spPr>
          <a:xfrm>
            <a:off x="2895600" y="3143788"/>
            <a:ext cx="3215945" cy="584775"/>
          </a:xfrm>
          <a:prstGeom prst="rect">
            <a:avLst/>
          </a:prstGeom>
        </p:spPr>
        <p:txBody>
          <a:bodyPr wrap="none">
            <a:spAutoFit/>
          </a:bodyPr>
          <a:lstStyle/>
          <a:p>
            <a:r>
              <a:rPr lang="en-US" sz="3200" b="1" i="1" dirty="0">
                <a:ln w="10541" cmpd="sng">
                  <a:noFill/>
                  <a:prstDash val="solid"/>
                </a:ln>
                <a:solidFill>
                  <a:srgbClr val="FFFF00"/>
                </a:solidFill>
                <a:effectLst>
                  <a:outerShdw blurRad="60007" dir="2000400" sy="-30000" kx="-800400" algn="bl" rotWithShape="0">
                    <a:prstClr val="black">
                      <a:alpha val="20000"/>
                    </a:prstClr>
                  </a:outerShdw>
                </a:effectLst>
                <a:latin typeface="Century Gothic" panose="020B0502020202020204" pitchFamily="34" charset="0"/>
              </a:rPr>
              <a:t>Price Reduced!</a:t>
            </a:r>
            <a:endParaRPr lang="en-US" sz="3200" b="1" i="1" dirty="0">
              <a:solidFill>
                <a:srgbClr val="FFFF00"/>
              </a:solidFill>
              <a:effectLst>
                <a:outerShdw blurRad="60007" dir="2000400" sy="-30000" kx="-800400" algn="bl" rotWithShape="0">
                  <a:prstClr val="black">
                    <a:alpha val="20000"/>
                  </a:prstClr>
                </a:outerShdw>
              </a:effectLst>
            </a:endParaRPr>
          </a:p>
        </p:txBody>
      </p:sp>
    </p:spTree>
    <p:extLst>
      <p:ext uri="{BB962C8B-B14F-4D97-AF65-F5344CB8AC3E}">
        <p14:creationId xmlns:p14="http://schemas.microsoft.com/office/powerpoint/2010/main" val="412795034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249</TotalTime>
  <Words>253</Words>
  <Application>Microsoft Office PowerPoint</Application>
  <PresentationFormat>Custom</PresentationFormat>
  <Paragraphs>12</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Book Antiqua</vt:lpstr>
      <vt:lpstr>Century Gothic</vt:lpstr>
      <vt:lpstr>Lucida Sans</vt:lpstr>
      <vt:lpstr>Wingdings</vt:lpstr>
      <vt:lpstr>Wingdings 2</vt:lpstr>
      <vt:lpstr>Wingdings 3</vt:lpstr>
      <vt:lpstr>Apex</vt:lpstr>
      <vt:lpstr>1701 Cranbrook Drive Forest Lakes Extension | Charleston, SC 29414 MLS# 19000014 | $319,000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70</cp:revision>
  <dcterms:created xsi:type="dcterms:W3CDTF">2006-08-16T00:00:00Z</dcterms:created>
  <dcterms:modified xsi:type="dcterms:W3CDTF">2019-01-15T18:21:19Z</dcterms:modified>
</cp:coreProperties>
</file>