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7772400" cy="10058400"/>
  <p:notesSz cx="6858000" cy="9144000"/>
  <p:defaultTextStyle>
    <a:defPPr>
      <a:defRPr lang="en-US"/>
    </a:defPPr>
    <a:lvl1pPr marL="0" algn="l" defTabSz="992764" rtl="0" eaLnBrk="1" latinLnBrk="0" hangingPunct="1">
      <a:defRPr sz="2000" kern="1200">
        <a:solidFill>
          <a:schemeClr val="tx1"/>
        </a:solidFill>
        <a:latin typeface="+mn-lt"/>
        <a:ea typeface="+mn-ea"/>
        <a:cs typeface="+mn-cs"/>
      </a:defRPr>
    </a:lvl1pPr>
    <a:lvl2pPr marL="496382" algn="l" defTabSz="992764" rtl="0" eaLnBrk="1" latinLnBrk="0" hangingPunct="1">
      <a:defRPr sz="2000" kern="1200">
        <a:solidFill>
          <a:schemeClr val="tx1"/>
        </a:solidFill>
        <a:latin typeface="+mn-lt"/>
        <a:ea typeface="+mn-ea"/>
        <a:cs typeface="+mn-cs"/>
      </a:defRPr>
    </a:lvl2pPr>
    <a:lvl3pPr marL="992764" algn="l" defTabSz="992764" rtl="0" eaLnBrk="1" latinLnBrk="0" hangingPunct="1">
      <a:defRPr sz="2000" kern="1200">
        <a:solidFill>
          <a:schemeClr val="tx1"/>
        </a:solidFill>
        <a:latin typeface="+mn-lt"/>
        <a:ea typeface="+mn-ea"/>
        <a:cs typeface="+mn-cs"/>
      </a:defRPr>
    </a:lvl3pPr>
    <a:lvl4pPr marL="1489146" algn="l" defTabSz="992764" rtl="0" eaLnBrk="1" latinLnBrk="0" hangingPunct="1">
      <a:defRPr sz="2000" kern="1200">
        <a:solidFill>
          <a:schemeClr val="tx1"/>
        </a:solidFill>
        <a:latin typeface="+mn-lt"/>
        <a:ea typeface="+mn-ea"/>
        <a:cs typeface="+mn-cs"/>
      </a:defRPr>
    </a:lvl4pPr>
    <a:lvl5pPr marL="1985528" algn="l" defTabSz="992764" rtl="0" eaLnBrk="1" latinLnBrk="0" hangingPunct="1">
      <a:defRPr sz="2000" kern="1200">
        <a:solidFill>
          <a:schemeClr val="tx1"/>
        </a:solidFill>
        <a:latin typeface="+mn-lt"/>
        <a:ea typeface="+mn-ea"/>
        <a:cs typeface="+mn-cs"/>
      </a:defRPr>
    </a:lvl5pPr>
    <a:lvl6pPr marL="2481910" algn="l" defTabSz="992764" rtl="0" eaLnBrk="1" latinLnBrk="0" hangingPunct="1">
      <a:defRPr sz="2000" kern="1200">
        <a:solidFill>
          <a:schemeClr val="tx1"/>
        </a:solidFill>
        <a:latin typeface="+mn-lt"/>
        <a:ea typeface="+mn-ea"/>
        <a:cs typeface="+mn-cs"/>
      </a:defRPr>
    </a:lvl6pPr>
    <a:lvl7pPr marL="2978292" algn="l" defTabSz="992764" rtl="0" eaLnBrk="1" latinLnBrk="0" hangingPunct="1">
      <a:defRPr sz="2000" kern="1200">
        <a:solidFill>
          <a:schemeClr val="tx1"/>
        </a:solidFill>
        <a:latin typeface="+mn-lt"/>
        <a:ea typeface="+mn-ea"/>
        <a:cs typeface="+mn-cs"/>
      </a:defRPr>
    </a:lvl7pPr>
    <a:lvl8pPr marL="3474674" algn="l" defTabSz="992764" rtl="0" eaLnBrk="1" latinLnBrk="0" hangingPunct="1">
      <a:defRPr sz="2000" kern="1200">
        <a:solidFill>
          <a:schemeClr val="tx1"/>
        </a:solidFill>
        <a:latin typeface="+mn-lt"/>
        <a:ea typeface="+mn-ea"/>
        <a:cs typeface="+mn-cs"/>
      </a:defRPr>
    </a:lvl8pPr>
    <a:lvl9pPr marL="3971056" algn="l" defTabSz="99276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F8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51" d="100"/>
          <a:sy n="51" d="100"/>
        </p:scale>
        <p:origin x="2628" y="90"/>
      </p:cViewPr>
      <p:guideLst>
        <p:guide orient="horz" pos="3168"/>
        <p:guide pos="24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358726" y="2011680"/>
            <a:ext cx="6995160" cy="268224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1D8BD707-D9CF-40AE-B4C6-C98DA3205C09}" type="datetimeFigureOut">
              <a:rPr lang="en-US" smtClean="0"/>
              <a:pPr/>
              <a:t>3/31/2016</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B6F15528-21DE-4FAA-801E-634DDDAF4B2B}" type="slidenum">
              <a:rPr lang="en-US" smtClean="0"/>
              <a:pPr/>
              <a:t>‹#›</a:t>
            </a:fld>
            <a:endParaRPr lang="en-US"/>
          </a:p>
        </p:txBody>
      </p:sp>
      <p:sp>
        <p:nvSpPr>
          <p:cNvPr id="9" name="Subtitle 8"/>
          <p:cNvSpPr>
            <a:spLocks noGrp="1"/>
          </p:cNvSpPr>
          <p:nvPr>
            <p:ph type="subTitle" idx="1"/>
          </p:nvPr>
        </p:nvSpPr>
        <p:spPr>
          <a:xfrm>
            <a:off x="1165860" y="4886490"/>
            <a:ext cx="5440680" cy="257048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3/31/2016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34990" y="402804"/>
            <a:ext cx="1748790" cy="8582237"/>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388620" y="402804"/>
            <a:ext cx="5116830" cy="8582237"/>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3/31/2016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3/31/2016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360170" y="894080"/>
            <a:ext cx="6023610" cy="268224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360170" y="3678086"/>
            <a:ext cx="6023610" cy="2214244"/>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736080" y="9411125"/>
            <a:ext cx="647700" cy="535517"/>
          </a:xfrm>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388620" y="2346962"/>
            <a:ext cx="3432810" cy="6638079"/>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3950970" y="2346962"/>
            <a:ext cx="3432810" cy="6638079"/>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3/31/2016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0473"/>
            <a:ext cx="6995160" cy="16764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8620" y="2251499"/>
            <a:ext cx="3434159" cy="1101301"/>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3948271" y="2251499"/>
            <a:ext cx="3435509" cy="1101301"/>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8620" y="3464562"/>
            <a:ext cx="3434159" cy="5520479"/>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3948271" y="3464562"/>
            <a:ext cx="3435509" cy="5520479"/>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3/31/2016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3/31/2016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3/31/2016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1" y="400473"/>
            <a:ext cx="2557066" cy="170434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8621" y="2235202"/>
            <a:ext cx="2557066" cy="6749839"/>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038792" y="400474"/>
            <a:ext cx="4344988" cy="8584566"/>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3/31/2016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54480" y="894080"/>
            <a:ext cx="4663440" cy="766022"/>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554480" y="2686897"/>
            <a:ext cx="4663440" cy="581152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554480" y="1711287"/>
            <a:ext cx="4663440" cy="777850"/>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388620" y="402802"/>
            <a:ext cx="6995160" cy="16764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88620" y="2346960"/>
            <a:ext cx="6995160" cy="6906768"/>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388620" y="9411125"/>
            <a:ext cx="1813560" cy="535517"/>
          </a:xfrm>
          <a:prstGeom prst="rect">
            <a:avLst/>
          </a:prstGeom>
        </p:spPr>
        <p:txBody>
          <a:bodyPr vert="horz" anchor="b"/>
          <a:lstStyle>
            <a:lvl1pPr algn="l" eaLnBrk="1" latinLnBrk="0" hangingPunct="1">
              <a:defRPr kumimoji="0" sz="1200">
                <a:solidFill>
                  <a:schemeClr val="tx1">
                    <a:shade val="50000"/>
                  </a:schemeClr>
                </a:solidFill>
              </a:defRPr>
            </a:lvl1pPr>
          </a:lstStyle>
          <a:p>
            <a:fld id="{1D8BD707-D9CF-40AE-B4C6-C98DA3205C09}" type="datetimeFigureOut">
              <a:rPr lang="en-US" smtClean="0"/>
              <a:pPr/>
              <a:t>3/31/2016</a:t>
            </a:fld>
            <a:endParaRPr lang="en-US"/>
          </a:p>
        </p:txBody>
      </p:sp>
      <p:sp>
        <p:nvSpPr>
          <p:cNvPr id="3" name="Footer Placeholder 2"/>
          <p:cNvSpPr>
            <a:spLocks noGrp="1"/>
          </p:cNvSpPr>
          <p:nvPr>
            <p:ph type="ftr" sz="quarter" idx="3"/>
          </p:nvPr>
        </p:nvSpPr>
        <p:spPr>
          <a:xfrm>
            <a:off x="2655570" y="9411125"/>
            <a:ext cx="2461260" cy="535517"/>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6736080" y="9411125"/>
            <a:ext cx="647700" cy="535517"/>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3.jpeg"/><Relationship Id="rId18" Type="http://schemas.openxmlformats.org/officeDocument/2006/relationships/image" Target="../media/image18.jpeg"/><Relationship Id="rId3" Type="http://schemas.openxmlformats.org/officeDocument/2006/relationships/image" Target="../media/image3.jpeg"/><Relationship Id="rId7" Type="http://schemas.openxmlformats.org/officeDocument/2006/relationships/image" Target="../media/image7.jpeg"/><Relationship Id="rId12" Type="http://schemas.openxmlformats.org/officeDocument/2006/relationships/image" Target="../media/image12.jpeg"/><Relationship Id="rId17" Type="http://schemas.openxmlformats.org/officeDocument/2006/relationships/image" Target="../media/image17.jpeg"/><Relationship Id="rId2" Type="http://schemas.openxmlformats.org/officeDocument/2006/relationships/image" Target="../media/image2.jpg"/><Relationship Id="rId16" Type="http://schemas.openxmlformats.org/officeDocument/2006/relationships/image" Target="../media/image16.jpeg"/><Relationship Id="rId1" Type="http://schemas.openxmlformats.org/officeDocument/2006/relationships/slideLayout" Target="../slideLayouts/slideLayout1.xml"/><Relationship Id="rId6" Type="http://schemas.openxmlformats.org/officeDocument/2006/relationships/image" Target="../media/image6.jpeg"/><Relationship Id="rId11" Type="http://schemas.openxmlformats.org/officeDocument/2006/relationships/image" Target="../media/image11.jpeg"/><Relationship Id="rId5" Type="http://schemas.openxmlformats.org/officeDocument/2006/relationships/image" Target="../media/image5.jpg"/><Relationship Id="rId15" Type="http://schemas.openxmlformats.org/officeDocument/2006/relationships/image" Target="../media/image15.jpeg"/><Relationship Id="rId10" Type="http://schemas.openxmlformats.org/officeDocument/2006/relationships/image" Target="../media/image10.jpeg"/><Relationship Id="rId19" Type="http://schemas.openxmlformats.org/officeDocument/2006/relationships/image" Target="../media/image19.jpeg"/><Relationship Id="rId4" Type="http://schemas.openxmlformats.org/officeDocument/2006/relationships/image" Target="../media/image4.jpg"/><Relationship Id="rId9" Type="http://schemas.openxmlformats.org/officeDocument/2006/relationships/image" Target="../media/image9.jpeg"/><Relationship Id="rId1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90230" y="3845820"/>
            <a:ext cx="4591938" cy="4084152"/>
          </a:xfrm>
        </p:spPr>
        <p:txBody>
          <a:bodyPr anchor="ctr">
            <a:noAutofit/>
          </a:bodyPr>
          <a:lstStyle/>
          <a:p>
            <a:r>
              <a:rPr lang="en-US" sz="1100" dirty="0">
                <a:solidFill>
                  <a:schemeClr val="tx2"/>
                </a:solidFill>
                <a:effectLst>
                  <a:outerShdw blurRad="38100" dist="38100" dir="2700000" algn="tl">
                    <a:srgbClr val="000000">
                      <a:alpha val="43137"/>
                    </a:srgbClr>
                  </a:outerShdw>
                </a:effectLst>
                <a:latin typeface="Trebuchet MS" panose="020B0603020202020204" pitchFamily="34" charset="0"/>
              </a:rPr>
              <a:t>Incredible home situated on large </a:t>
            </a:r>
            <a:r>
              <a:rPr lang="en-US" sz="1100" dirty="0" err="1">
                <a:solidFill>
                  <a:schemeClr val="tx2"/>
                </a:solidFill>
                <a:effectLst>
                  <a:outerShdw blurRad="38100" dist="38100" dir="2700000" algn="tl">
                    <a:srgbClr val="000000">
                      <a:alpha val="43137"/>
                    </a:srgbClr>
                  </a:outerShdw>
                </a:effectLst>
                <a:latin typeface="Trebuchet MS" panose="020B0603020202020204" pitchFamily="34" charset="0"/>
              </a:rPr>
              <a:t>cul</a:t>
            </a:r>
            <a:r>
              <a:rPr lang="en-US" sz="1100" dirty="0">
                <a:solidFill>
                  <a:schemeClr val="tx2"/>
                </a:solidFill>
                <a:effectLst>
                  <a:outerShdw blurRad="38100" dist="38100" dir="2700000" algn="tl">
                    <a:srgbClr val="000000">
                      <a:alpha val="43137"/>
                    </a:srgbClr>
                  </a:outerShdw>
                </a:effectLst>
                <a:latin typeface="Trebuchet MS" panose="020B0603020202020204" pitchFamily="34" charset="0"/>
              </a:rPr>
              <a:t> de sac home site with pond views and a new saltwater pool. This stunning home has it all. Be prepared to be impressed the moment you walk in the two story foyer, with its gleaming hardwood floors , custom wood work including tall baseboards and heavy crown molding . The eat in kitchen is a cook's dream with custom cabinetry, high end appliances, plenty of counter space and even a wet bar area with wine fridge. The great room is open to the kitchen and makes entertaining a breeze, this room again has a two story ceiling and a wall of windows to let in the natural light and view of pool area and pond. Large formal dining room with coffered ceiling and wainscoting. Master suite on main floor with incredible bath . A small office area and laundry room finish off the main floor . Upstairs you will find four additional bedrooms all with cathedral ceilings and crown molding including large closets with private baths in three of the bedrooms plus a oversized bonus room with wainscoting complete with surround sound capabilities . There is also a smaller laundry room on this floor. Landscaped front and rear yards, with privacy fenced area around the patio and pool. Crawl space has been encapsulated and has its own dehumidifier in place. The perimeter of home has a mosquito misting system in place as well and there is a two car garage with extra storage capacity. This is a special home that needs to be seen to be appreciated.</a:t>
            </a:r>
            <a:endParaRPr lang="en-US" sz="1100" b="1" i="1" dirty="0">
              <a:solidFill>
                <a:schemeClr val="tx2"/>
              </a:solidFill>
              <a:effectLst>
                <a:outerShdw blurRad="38100" dist="38100" dir="2700000" algn="tl">
                  <a:srgbClr val="000000">
                    <a:alpha val="43137"/>
                  </a:srgbClr>
                </a:outerShdw>
              </a:effectLst>
              <a:latin typeface="Trebuchet MS" panose="020B0603020202020204" pitchFamily="34" charset="0"/>
            </a:endParaRPr>
          </a:p>
        </p:txBody>
      </p:sp>
      <p:sp>
        <p:nvSpPr>
          <p:cNvPr id="2" name="Title 1"/>
          <p:cNvSpPr>
            <a:spLocks noGrp="1"/>
          </p:cNvSpPr>
          <p:nvPr>
            <p:ph type="ctrTitle"/>
          </p:nvPr>
        </p:nvSpPr>
        <p:spPr>
          <a:xfrm>
            <a:off x="1" y="1272"/>
            <a:ext cx="7772399" cy="1828800"/>
          </a:xfrm>
        </p:spPr>
        <p:txBody>
          <a:bodyPr anchor="ctr">
            <a:noAutofit/>
          </a:bodyPr>
          <a:lstStyle/>
          <a:p>
            <a:r>
              <a:rPr lang="en-US" sz="2300" b="0" cap="none" dirty="0">
                <a:ln w="18415" cmpd="sng">
                  <a:noFill/>
                  <a:prstDash val="solid"/>
                </a:ln>
                <a:solidFill>
                  <a:schemeClr val="tx2"/>
                </a:solidFill>
                <a:effectLst>
                  <a:outerShdw blurRad="38100" dist="38100" dir="2700000" algn="tl">
                    <a:srgbClr val="000000">
                      <a:alpha val="43137"/>
                    </a:srgbClr>
                  </a:outerShdw>
                </a:effectLst>
                <a:latin typeface="Trebuchet MS" panose="020B0603020202020204" pitchFamily="34" charset="0"/>
              </a:rPr>
              <a:t>1705 Bowline </a:t>
            </a:r>
            <a:r>
              <a:rPr lang="en-US" sz="2300" b="0" cap="none" dirty="0" err="1" smtClean="0">
                <a:ln w="18415" cmpd="sng">
                  <a:noFill/>
                  <a:prstDash val="solid"/>
                </a:ln>
                <a:solidFill>
                  <a:schemeClr val="tx2"/>
                </a:solidFill>
                <a:effectLst>
                  <a:outerShdw blurRad="38100" dist="38100" dir="2700000" algn="tl">
                    <a:srgbClr val="000000">
                      <a:alpha val="43137"/>
                    </a:srgbClr>
                  </a:outerShdw>
                </a:effectLst>
                <a:latin typeface="Trebuchet MS" panose="020B0603020202020204" pitchFamily="34" charset="0"/>
              </a:rPr>
              <a:t>Dr</a:t>
            </a:r>
            <a:r>
              <a:rPr lang="en-US" sz="1600" b="0" cap="none" dirty="0" smtClean="0">
                <a:ln w="18415" cmpd="sng">
                  <a:noFill/>
                  <a:prstDash val="solid"/>
                </a:ln>
                <a:solidFill>
                  <a:schemeClr val="tx2"/>
                </a:solidFill>
                <a:effectLst>
                  <a:outerShdw blurRad="38100" dist="38100" dir="2700000" algn="tl">
                    <a:srgbClr val="000000">
                      <a:alpha val="43137"/>
                    </a:srgbClr>
                  </a:outerShdw>
                </a:effectLst>
                <a:latin typeface="Trebuchet MS" panose="020B0603020202020204" pitchFamily="34" charset="0"/>
              </a:rPr>
              <a:t/>
            </a:r>
            <a:br>
              <a:rPr lang="en-US" sz="1600" b="0" cap="none" dirty="0" smtClean="0">
                <a:ln w="18415" cmpd="sng">
                  <a:noFill/>
                  <a:prstDash val="solid"/>
                </a:ln>
                <a:solidFill>
                  <a:schemeClr val="tx2"/>
                </a:solidFill>
                <a:effectLst>
                  <a:outerShdw blurRad="38100" dist="38100" dir="2700000" algn="tl">
                    <a:srgbClr val="000000">
                      <a:alpha val="43137"/>
                    </a:srgbClr>
                  </a:outerShdw>
                </a:effectLst>
                <a:latin typeface="Trebuchet MS" panose="020B0603020202020204" pitchFamily="34" charset="0"/>
              </a:rPr>
            </a:br>
            <a:r>
              <a:rPr lang="en-US" sz="1600" b="0" cap="none" dirty="0" smtClean="0">
                <a:ln w="18415" cmpd="sng">
                  <a:noFill/>
                  <a:prstDash val="solid"/>
                </a:ln>
                <a:solidFill>
                  <a:schemeClr val="tx2"/>
                </a:solidFill>
                <a:effectLst>
                  <a:outerShdw blurRad="38100" dist="38100" dir="2700000" algn="tl">
                    <a:srgbClr val="000000">
                      <a:alpha val="43137"/>
                    </a:srgbClr>
                  </a:outerShdw>
                </a:effectLst>
                <a:latin typeface="Trebuchet MS" panose="020B0603020202020204" pitchFamily="34" charset="0"/>
              </a:rPr>
              <a:t/>
            </a:r>
            <a:br>
              <a:rPr lang="en-US" sz="1600" b="0" cap="none" dirty="0" smtClean="0">
                <a:ln w="18415" cmpd="sng">
                  <a:noFill/>
                  <a:prstDash val="solid"/>
                </a:ln>
                <a:solidFill>
                  <a:schemeClr val="tx2"/>
                </a:solidFill>
                <a:effectLst>
                  <a:outerShdw blurRad="38100" dist="38100" dir="2700000" algn="tl">
                    <a:srgbClr val="000000">
                      <a:alpha val="43137"/>
                    </a:srgbClr>
                  </a:outerShdw>
                </a:effectLst>
                <a:latin typeface="Trebuchet MS" panose="020B0603020202020204" pitchFamily="34" charset="0"/>
              </a:rPr>
            </a:br>
            <a:r>
              <a:rPr lang="en-US" sz="1600" b="0" cap="none" dirty="0">
                <a:ln w="18415" cmpd="sng">
                  <a:noFill/>
                  <a:prstDash val="solid"/>
                </a:ln>
                <a:solidFill>
                  <a:schemeClr val="tx2"/>
                </a:solidFill>
                <a:effectLst>
                  <a:outerShdw blurRad="38100" dist="38100" dir="2700000" algn="tl">
                    <a:srgbClr val="000000">
                      <a:alpha val="43137"/>
                    </a:srgbClr>
                  </a:outerShdw>
                </a:effectLst>
                <a:latin typeface="Trebuchet MS" panose="020B0603020202020204" pitchFamily="34" charset="0"/>
              </a:rPr>
              <a:t>Mount Pleasant, SC 29466</a:t>
            </a:r>
            <a:br>
              <a:rPr lang="en-US" sz="1600" b="0" cap="none" dirty="0">
                <a:ln w="18415" cmpd="sng">
                  <a:noFill/>
                  <a:prstDash val="solid"/>
                </a:ln>
                <a:solidFill>
                  <a:schemeClr val="tx2"/>
                </a:solidFill>
                <a:effectLst>
                  <a:outerShdw blurRad="38100" dist="38100" dir="2700000" algn="tl">
                    <a:srgbClr val="000000">
                      <a:alpha val="43137"/>
                    </a:srgbClr>
                  </a:outerShdw>
                </a:effectLst>
                <a:latin typeface="Trebuchet MS" panose="020B0603020202020204" pitchFamily="34" charset="0"/>
              </a:rPr>
            </a:br>
            <a:r>
              <a:rPr lang="en-US" sz="1600" b="0" cap="none" dirty="0">
                <a:ln w="18415" cmpd="sng">
                  <a:noFill/>
                  <a:prstDash val="solid"/>
                </a:ln>
                <a:solidFill>
                  <a:schemeClr val="tx2"/>
                </a:solidFill>
                <a:effectLst>
                  <a:outerShdw blurRad="38100" dist="38100" dir="2700000" algn="tl">
                    <a:srgbClr val="000000">
                      <a:alpha val="43137"/>
                    </a:srgbClr>
                  </a:outerShdw>
                </a:effectLst>
                <a:latin typeface="Trebuchet MS" panose="020B0603020202020204" pitchFamily="34" charset="0"/>
              </a:rPr>
              <a:t>MLS# 16008380</a:t>
            </a:r>
            <a:br>
              <a:rPr lang="en-US" sz="1600" b="0" cap="none" dirty="0">
                <a:ln w="18415" cmpd="sng">
                  <a:noFill/>
                  <a:prstDash val="solid"/>
                </a:ln>
                <a:solidFill>
                  <a:schemeClr val="tx2"/>
                </a:solidFill>
                <a:effectLst>
                  <a:outerShdw blurRad="38100" dist="38100" dir="2700000" algn="tl">
                    <a:srgbClr val="000000">
                      <a:alpha val="43137"/>
                    </a:srgbClr>
                  </a:outerShdw>
                </a:effectLst>
                <a:latin typeface="Trebuchet MS" panose="020B0603020202020204" pitchFamily="34" charset="0"/>
              </a:rPr>
            </a:br>
            <a:r>
              <a:rPr lang="en-US" sz="1600" b="0" cap="none" dirty="0">
                <a:ln w="18415" cmpd="sng">
                  <a:noFill/>
                  <a:prstDash val="solid"/>
                </a:ln>
                <a:solidFill>
                  <a:schemeClr val="tx2"/>
                </a:solidFill>
                <a:effectLst>
                  <a:outerShdw blurRad="38100" dist="38100" dir="2700000" algn="tl">
                    <a:srgbClr val="000000">
                      <a:alpha val="43137"/>
                    </a:srgbClr>
                  </a:outerShdw>
                </a:effectLst>
                <a:latin typeface="Trebuchet MS" panose="020B0603020202020204" pitchFamily="34" charset="0"/>
              </a:rPr>
              <a:t>$895,000</a:t>
            </a:r>
            <a:endParaRPr lang="en-US" sz="1600" b="0" cap="none" dirty="0">
              <a:ln w="18415" cmpd="sng">
                <a:noFill/>
                <a:prstDash val="solid"/>
              </a:ln>
              <a:solidFill>
                <a:schemeClr val="tx2"/>
              </a:solidFill>
              <a:effectLst>
                <a:outerShdw blurRad="38100" dist="38100" dir="2700000" algn="tl">
                  <a:srgbClr val="000000">
                    <a:alpha val="43137"/>
                  </a:srgbClr>
                </a:outerShdw>
              </a:effectLst>
              <a:latin typeface="Trebuchet MS" panose="020B0603020202020204" pitchFamily="34" charset="0"/>
            </a:endParaRPr>
          </a:p>
        </p:txBody>
      </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16165" y="9117797"/>
            <a:ext cx="757637" cy="876895"/>
          </a:xfrm>
          <a:prstGeom prst="rect">
            <a:avLst/>
          </a:prstGeom>
        </p:spPr>
      </p:pic>
      <p:pic>
        <p:nvPicPr>
          <p:cNvPr id="16" name="Picture 15"/>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315191" y="9117797"/>
            <a:ext cx="665018" cy="457200"/>
          </a:xfrm>
          <a:prstGeom prst="rect">
            <a:avLst/>
          </a:prstGeom>
        </p:spPr>
      </p:pic>
      <p:sp>
        <p:nvSpPr>
          <p:cNvPr id="17" name="Rectangle 16"/>
          <p:cNvSpPr/>
          <p:nvPr/>
        </p:nvSpPr>
        <p:spPr>
          <a:xfrm>
            <a:off x="2219300" y="8981182"/>
            <a:ext cx="3333800" cy="1077218"/>
          </a:xfrm>
          <a:prstGeom prst="rect">
            <a:avLst/>
          </a:prstGeom>
        </p:spPr>
        <p:txBody>
          <a:bodyPr wrap="square">
            <a:spAutoFit/>
          </a:bodyPr>
          <a:lstStyle/>
          <a:p>
            <a:pPr algn="ctr"/>
            <a:r>
              <a:rPr lang="en-US" dirty="0">
                <a:solidFill>
                  <a:schemeClr val="tx2"/>
                </a:solidFill>
                <a:latin typeface="Trebuchet MS" panose="020B0603020202020204" pitchFamily="34" charset="0"/>
              </a:rPr>
              <a:t>Clay Cunningham</a:t>
            </a:r>
          </a:p>
          <a:p>
            <a:pPr algn="ctr"/>
            <a:r>
              <a:rPr lang="pt-BR" sz="1100" dirty="0">
                <a:solidFill>
                  <a:schemeClr val="tx2"/>
                </a:solidFill>
                <a:latin typeface="Trebuchet MS" panose="020B0603020202020204" pitchFamily="34" charset="0"/>
              </a:rPr>
              <a:t>O (843) 886-8110</a:t>
            </a:r>
          </a:p>
          <a:p>
            <a:pPr algn="ctr"/>
            <a:r>
              <a:rPr lang="pt-BR" sz="1100" dirty="0">
                <a:solidFill>
                  <a:schemeClr val="tx2"/>
                </a:solidFill>
                <a:latin typeface="Trebuchet MS" panose="020B0603020202020204" pitchFamily="34" charset="0"/>
              </a:rPr>
              <a:t>M (843) 345-4647</a:t>
            </a:r>
          </a:p>
          <a:p>
            <a:pPr algn="ctr"/>
            <a:r>
              <a:rPr lang="pt-BR" sz="1100" dirty="0">
                <a:solidFill>
                  <a:schemeClr val="tx2"/>
                </a:solidFill>
                <a:latin typeface="Trebuchet MS" panose="020B0603020202020204" pitchFamily="34" charset="0"/>
              </a:rPr>
              <a:t>clay@carolinaone.com</a:t>
            </a:r>
          </a:p>
          <a:p>
            <a:pPr algn="ctr"/>
            <a:r>
              <a:rPr lang="pt-BR" sz="1100" dirty="0">
                <a:solidFill>
                  <a:schemeClr val="tx2"/>
                </a:solidFill>
                <a:latin typeface="Trebuchet MS" panose="020B0603020202020204" pitchFamily="34" charset="0"/>
              </a:rPr>
              <a:t>www.claysre.com</a:t>
            </a:r>
            <a:endParaRPr lang="en-US" sz="1100" dirty="0">
              <a:solidFill>
                <a:schemeClr val="tx2"/>
              </a:solidFill>
            </a:endParaRPr>
          </a:p>
        </p:txBody>
      </p:sp>
      <p:sp>
        <p:nvSpPr>
          <p:cNvPr id="18" name="Rectangle 17"/>
          <p:cNvSpPr/>
          <p:nvPr/>
        </p:nvSpPr>
        <p:spPr>
          <a:xfrm>
            <a:off x="0" y="9613692"/>
            <a:ext cx="1295400" cy="415498"/>
          </a:xfrm>
          <a:prstGeom prst="rect">
            <a:avLst/>
          </a:prstGeom>
        </p:spPr>
        <p:txBody>
          <a:bodyPr wrap="square">
            <a:spAutoFit/>
          </a:bodyPr>
          <a:lstStyle/>
          <a:p>
            <a:pPr algn="ctr"/>
            <a:r>
              <a:rPr lang="en-US" sz="700" dirty="0">
                <a:solidFill>
                  <a:schemeClr val="tx2"/>
                </a:solidFill>
                <a:latin typeface="Trebuchet MS" panose="020B0603020202020204" pitchFamily="34" charset="0"/>
              </a:rPr>
              <a:t>Carolina One Real Estate</a:t>
            </a:r>
          </a:p>
          <a:p>
            <a:pPr algn="ctr"/>
            <a:r>
              <a:rPr lang="en-US" sz="700" dirty="0">
                <a:solidFill>
                  <a:schemeClr val="tx2"/>
                </a:solidFill>
                <a:latin typeface="Trebuchet MS" panose="020B0603020202020204" pitchFamily="34" charset="0"/>
              </a:rPr>
              <a:t>1503 Palm Blvd </a:t>
            </a:r>
            <a:r>
              <a:rPr lang="en-US" sz="700" dirty="0" err="1">
                <a:solidFill>
                  <a:schemeClr val="tx2"/>
                </a:solidFill>
                <a:latin typeface="Trebuchet MS" panose="020B0603020202020204" pitchFamily="34" charset="0"/>
              </a:rPr>
              <a:t>Ste</a:t>
            </a:r>
            <a:endParaRPr lang="en-US" sz="700" dirty="0">
              <a:solidFill>
                <a:schemeClr val="tx2"/>
              </a:solidFill>
              <a:latin typeface="Trebuchet MS" panose="020B0603020202020204" pitchFamily="34" charset="0"/>
            </a:endParaRPr>
          </a:p>
          <a:p>
            <a:pPr algn="ctr"/>
            <a:r>
              <a:rPr lang="en-US" sz="700" dirty="0">
                <a:solidFill>
                  <a:schemeClr val="tx2"/>
                </a:solidFill>
                <a:latin typeface="Trebuchet MS" panose="020B0603020202020204" pitchFamily="34" charset="0"/>
              </a:rPr>
              <a:t>Isle of Palms, SC 29451</a:t>
            </a: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561"/>
            <a:ext cx="2583204" cy="1715408"/>
          </a:xfrm>
          <a:prstGeom prst="rect">
            <a:avLst/>
          </a:prstGeom>
          <a:ln w="12700">
            <a:solidFill>
              <a:srgbClr val="F8F8F8"/>
            </a:solidFill>
          </a:ln>
          <a:effectLst/>
        </p:spPr>
      </p:pic>
      <p:pic>
        <p:nvPicPr>
          <p:cNvPr id="21" name="Picture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89196" y="2543"/>
            <a:ext cx="2583204" cy="1719445"/>
          </a:xfrm>
          <a:prstGeom prst="rect">
            <a:avLst/>
          </a:prstGeom>
          <a:ln w="12700">
            <a:solidFill>
              <a:srgbClr val="F8F8F8"/>
            </a:solidFill>
          </a:ln>
          <a:effectLst/>
        </p:spPr>
      </p:pic>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064410" y="2788203"/>
            <a:ext cx="1579171" cy="1053603"/>
          </a:xfrm>
          <a:prstGeom prst="rect">
            <a:avLst/>
          </a:prstGeom>
          <a:ln>
            <a:solidFill>
              <a:schemeClr val="tx2"/>
            </a:solidFill>
          </a:ln>
          <a:effectLst/>
        </p:spPr>
      </p:pic>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2786999"/>
            <a:ext cx="1590230" cy="1056012"/>
          </a:xfrm>
          <a:prstGeom prst="rect">
            <a:avLst/>
          </a:prstGeom>
          <a:ln>
            <a:solidFill>
              <a:schemeClr val="tx2"/>
            </a:solidFill>
          </a:ln>
          <a:effectLst/>
        </p:spPr>
      </p:pic>
      <p:pic>
        <p:nvPicPr>
          <p:cNvPr id="24" name="Picture 2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182170" y="2786999"/>
            <a:ext cx="1590230" cy="1056012"/>
          </a:xfrm>
          <a:prstGeom prst="rect">
            <a:avLst/>
          </a:prstGeom>
          <a:ln>
            <a:solidFill>
              <a:schemeClr val="tx2"/>
            </a:solidFill>
          </a:ln>
          <a:effectLst/>
        </p:spPr>
      </p:pic>
      <p:pic>
        <p:nvPicPr>
          <p:cNvPr id="25" name="Picture 2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117761" y="2786999"/>
            <a:ext cx="1590230" cy="1056012"/>
          </a:xfrm>
          <a:prstGeom prst="rect">
            <a:avLst/>
          </a:prstGeom>
          <a:ln>
            <a:solidFill>
              <a:schemeClr val="tx2"/>
            </a:solidFill>
          </a:ln>
          <a:effectLst/>
        </p:spPr>
      </p:pic>
      <p:pic>
        <p:nvPicPr>
          <p:cNvPr id="26" name="Picture 2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060724" y="7932780"/>
            <a:ext cx="1590230" cy="1056012"/>
          </a:xfrm>
          <a:prstGeom prst="rect">
            <a:avLst/>
          </a:prstGeom>
          <a:ln>
            <a:solidFill>
              <a:schemeClr val="tx2"/>
            </a:solidFill>
          </a:ln>
          <a:effectLst/>
        </p:spPr>
      </p:pic>
      <p:pic>
        <p:nvPicPr>
          <p:cNvPr id="27" name="Picture 2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 y="7932779"/>
            <a:ext cx="1590230" cy="1056012"/>
          </a:xfrm>
          <a:prstGeom prst="rect">
            <a:avLst/>
          </a:prstGeom>
          <a:ln>
            <a:solidFill>
              <a:schemeClr val="tx2"/>
            </a:solidFill>
          </a:ln>
          <a:effectLst/>
        </p:spPr>
      </p:pic>
      <p:pic>
        <p:nvPicPr>
          <p:cNvPr id="28" name="Picture 27"/>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182169" y="7932780"/>
            <a:ext cx="1590230" cy="1056012"/>
          </a:xfrm>
          <a:prstGeom prst="rect">
            <a:avLst/>
          </a:prstGeom>
          <a:ln>
            <a:solidFill>
              <a:schemeClr val="tx2"/>
            </a:solidFill>
          </a:ln>
          <a:effectLst/>
        </p:spPr>
      </p:pic>
      <p:pic>
        <p:nvPicPr>
          <p:cNvPr id="29" name="Picture 28"/>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121447" y="7931537"/>
            <a:ext cx="1590230" cy="1058496"/>
          </a:xfrm>
          <a:prstGeom prst="rect">
            <a:avLst/>
          </a:prstGeom>
          <a:ln>
            <a:solidFill>
              <a:schemeClr val="tx2"/>
            </a:solidFill>
          </a:ln>
          <a:effectLst/>
        </p:spPr>
      </p:pic>
      <p:sp>
        <p:nvSpPr>
          <p:cNvPr id="5" name="Plaque 4"/>
          <p:cNvSpPr/>
          <p:nvPr/>
        </p:nvSpPr>
        <p:spPr>
          <a:xfrm>
            <a:off x="152399" y="1915505"/>
            <a:ext cx="7467601" cy="677713"/>
          </a:xfrm>
          <a:prstGeom prst="plaque">
            <a:avLst/>
          </a:prstGeom>
          <a:gradFill flip="none" rotWithShape="1">
            <a:gsLst>
              <a:gs pos="0">
                <a:srgbClr val="E6DCAC"/>
              </a:gs>
              <a:gs pos="12000">
                <a:srgbClr val="E6D78A"/>
              </a:gs>
              <a:gs pos="30000">
                <a:srgbClr val="C7AC4C"/>
              </a:gs>
              <a:gs pos="45000">
                <a:srgbClr val="E6D78A"/>
              </a:gs>
              <a:gs pos="77000">
                <a:srgbClr val="C7AC4C"/>
              </a:gs>
              <a:gs pos="100000">
                <a:srgbClr val="E6DCAC"/>
              </a:gs>
            </a:gsLst>
            <a:path path="circle">
              <a:fillToRect l="100000" t="100000"/>
            </a:path>
            <a:tileRect r="-100000" b="-100000"/>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i="1" dirty="0">
                <a:solidFill>
                  <a:schemeClr val="tx2">
                    <a:lumMod val="10000"/>
                  </a:schemeClr>
                </a:solidFill>
                <a:effectLst>
                  <a:outerShdw blurRad="38100" dist="38100" dir="2700000" algn="tl">
                    <a:srgbClr val="000000">
                      <a:alpha val="43137"/>
                    </a:srgbClr>
                  </a:outerShdw>
                </a:effectLst>
              </a:rPr>
              <a:t>Dunes West Executive Home</a:t>
            </a:r>
            <a:endParaRPr lang="en-US" sz="3200" i="1" dirty="0">
              <a:solidFill>
                <a:schemeClr val="tx2">
                  <a:lumMod val="10000"/>
                </a:schemeClr>
              </a:solidFill>
              <a:effectLst>
                <a:outerShdw blurRad="38100" dist="38100" dir="2700000" algn="tl">
                  <a:srgbClr val="000000">
                    <a:alpha val="43137"/>
                  </a:srgbClr>
                </a:outerShdw>
              </a:effectLst>
            </a:endParaRPr>
          </a:p>
        </p:txBody>
      </p:sp>
      <p:pic>
        <p:nvPicPr>
          <p:cNvPr id="33" name="Picture 32"/>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0" y="6645092"/>
            <a:ext cx="1590230" cy="1058496"/>
          </a:xfrm>
          <a:prstGeom prst="rect">
            <a:avLst/>
          </a:prstGeom>
          <a:ln>
            <a:solidFill>
              <a:schemeClr val="tx2"/>
            </a:solidFill>
          </a:ln>
          <a:effectLst/>
        </p:spPr>
      </p:pic>
      <p:pic>
        <p:nvPicPr>
          <p:cNvPr id="34" name="Picture 33"/>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 y="5358647"/>
            <a:ext cx="1590230" cy="1058496"/>
          </a:xfrm>
          <a:prstGeom prst="rect">
            <a:avLst/>
          </a:prstGeom>
          <a:ln>
            <a:solidFill>
              <a:schemeClr val="tx2"/>
            </a:solidFill>
          </a:ln>
          <a:effectLst/>
        </p:spPr>
      </p:pic>
      <p:pic>
        <p:nvPicPr>
          <p:cNvPr id="35" name="Picture 34"/>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0" y="4073444"/>
            <a:ext cx="1590230" cy="1056012"/>
          </a:xfrm>
          <a:prstGeom prst="rect">
            <a:avLst/>
          </a:prstGeom>
          <a:ln>
            <a:solidFill>
              <a:schemeClr val="tx2"/>
            </a:solidFill>
          </a:ln>
          <a:effectLst/>
        </p:spPr>
      </p:pic>
      <p:pic>
        <p:nvPicPr>
          <p:cNvPr id="36" name="Picture 35"/>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6182168" y="6645092"/>
            <a:ext cx="1590230" cy="1058496"/>
          </a:xfrm>
          <a:prstGeom prst="rect">
            <a:avLst/>
          </a:prstGeom>
          <a:ln>
            <a:solidFill>
              <a:schemeClr val="tx2"/>
            </a:solidFill>
          </a:ln>
          <a:effectLst/>
        </p:spPr>
      </p:pic>
      <p:pic>
        <p:nvPicPr>
          <p:cNvPr id="37" name="Picture 36"/>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6182169" y="5358647"/>
            <a:ext cx="1590230" cy="1058496"/>
          </a:xfrm>
          <a:prstGeom prst="rect">
            <a:avLst/>
          </a:prstGeom>
          <a:ln>
            <a:solidFill>
              <a:schemeClr val="tx2"/>
            </a:solidFill>
          </a:ln>
          <a:effectLst/>
        </p:spPr>
      </p:pic>
      <p:pic>
        <p:nvPicPr>
          <p:cNvPr id="38" name="Picture 37"/>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6182168" y="4072202"/>
            <a:ext cx="1590230" cy="1058496"/>
          </a:xfrm>
          <a:prstGeom prst="rect">
            <a:avLst/>
          </a:prstGeom>
          <a:ln>
            <a:solidFill>
              <a:schemeClr val="tx2"/>
            </a:solidFill>
          </a:ln>
          <a:effectLst/>
        </p:spPr>
      </p:pic>
    </p:spTree>
    <p:extLst>
      <p:ext uri="{BB962C8B-B14F-4D97-AF65-F5344CB8AC3E}">
        <p14:creationId xmlns:p14="http://schemas.microsoft.com/office/powerpoint/2010/main" val="412795034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151</TotalTime>
  <Words>313</Words>
  <Application>Microsoft Office PowerPoint</Application>
  <PresentationFormat>Custom</PresentationFormat>
  <Paragraphs>11</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Book Antiqua</vt:lpstr>
      <vt:lpstr>Lucida Sans</vt:lpstr>
      <vt:lpstr>Trebuchet MS</vt:lpstr>
      <vt:lpstr>Wingdings</vt:lpstr>
      <vt:lpstr>Wingdings 2</vt:lpstr>
      <vt:lpstr>Wingdings 3</vt:lpstr>
      <vt:lpstr>Apex</vt:lpstr>
      <vt:lpstr>1705 Bowline Dr  Mount Pleasant, SC 29466 MLS# 16008380 $895,000</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23</cp:revision>
  <dcterms:created xsi:type="dcterms:W3CDTF">2006-08-16T00:00:00Z</dcterms:created>
  <dcterms:modified xsi:type="dcterms:W3CDTF">2016-03-31T16:13:47Z</dcterms:modified>
</cp:coreProperties>
</file>