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1548" y="-2898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9/13/2016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g"/><Relationship Id="rId7" Type="http://schemas.openxmlformats.org/officeDocument/2006/relationships/image" Target="../media/image7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1" y="0"/>
            <a:ext cx="7315200" cy="2997488"/>
          </a:xfrm>
          <a:prstGeom prst="rect">
            <a:avLst/>
          </a:prstGeom>
          <a:gradFill>
            <a:gsLst>
              <a:gs pos="0">
                <a:srgbClr val="00206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  <a:alpha val="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504"/>
          <a:stretch/>
        </p:blipFill>
        <p:spPr bwMode="auto">
          <a:xfrm>
            <a:off x="-9528" y="-1"/>
            <a:ext cx="7315200" cy="444465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9527" y="4990550"/>
            <a:ext cx="7315202" cy="2725418"/>
          </a:xfrm>
        </p:spPr>
        <p:txBody>
          <a:bodyPr numCol="2" anchor="ctr">
            <a:noAutofit/>
          </a:bodyPr>
          <a:lstStyle/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100" dirty="0">
                <a:solidFill>
                  <a:schemeClr val="tx2">
                    <a:lumMod val="60000"/>
                    <a:lumOff val="40000"/>
                  </a:schemeClr>
                </a:solidFill>
                <a:latin typeface="Trebuchet MS" panose="020B0603020202020204" pitchFamily="34" charset="0"/>
              </a:rPr>
              <a:t>Two story foyer with gleaming hardwood floors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100" dirty="0">
                <a:solidFill>
                  <a:schemeClr val="tx2">
                    <a:lumMod val="60000"/>
                    <a:lumOff val="40000"/>
                  </a:schemeClr>
                </a:solidFill>
                <a:latin typeface="Trebuchet MS" panose="020B0603020202020204" pitchFamily="34" charset="0"/>
              </a:rPr>
              <a:t>Custom wood work including tall baseboards &amp; heavy crown molding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100" dirty="0">
                <a:solidFill>
                  <a:schemeClr val="tx2">
                    <a:lumMod val="60000"/>
                    <a:lumOff val="40000"/>
                  </a:schemeClr>
                </a:solidFill>
                <a:latin typeface="Trebuchet MS" panose="020B0603020202020204" pitchFamily="34" charset="0"/>
              </a:rPr>
              <a:t>The eat in kitchen is a cook's dream with custom cabinetry, high end appliances, plenty of counter space and even a wet bar area with wine fridge 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100" dirty="0">
                <a:solidFill>
                  <a:schemeClr val="tx2">
                    <a:lumMod val="60000"/>
                    <a:lumOff val="40000"/>
                  </a:schemeClr>
                </a:solidFill>
                <a:latin typeface="Trebuchet MS" panose="020B0603020202020204" pitchFamily="34" charset="0"/>
              </a:rPr>
              <a:t>Two story great room is open to the kitchen and makes entertaining a breeze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100" dirty="0">
                <a:solidFill>
                  <a:schemeClr val="tx2">
                    <a:lumMod val="60000"/>
                    <a:lumOff val="40000"/>
                  </a:schemeClr>
                </a:solidFill>
                <a:latin typeface="Trebuchet MS" panose="020B0603020202020204" pitchFamily="34" charset="0"/>
              </a:rPr>
              <a:t>Wall of windows to let in the natural light and view of pool area and pond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100" dirty="0">
                <a:solidFill>
                  <a:schemeClr val="tx2">
                    <a:lumMod val="60000"/>
                    <a:lumOff val="40000"/>
                  </a:schemeClr>
                </a:solidFill>
                <a:latin typeface="Trebuchet MS" panose="020B0603020202020204" pitchFamily="34" charset="0"/>
              </a:rPr>
              <a:t>Large formal dining room with coffered ceiling and wainscoting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100" dirty="0">
                <a:solidFill>
                  <a:schemeClr val="tx2">
                    <a:lumMod val="60000"/>
                    <a:lumOff val="40000"/>
                  </a:schemeClr>
                </a:solidFill>
                <a:latin typeface="Trebuchet MS" panose="020B0603020202020204" pitchFamily="34" charset="0"/>
              </a:rPr>
              <a:t>Master suite on main floor with incredible bath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100" dirty="0">
                <a:solidFill>
                  <a:schemeClr val="tx2">
                    <a:lumMod val="60000"/>
                    <a:lumOff val="40000"/>
                  </a:schemeClr>
                </a:solidFill>
                <a:latin typeface="Trebuchet MS" panose="020B0603020202020204" pitchFamily="34" charset="0"/>
              </a:rPr>
              <a:t>A small office area and laundry room finish off the main floor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100" dirty="0">
                <a:solidFill>
                  <a:schemeClr val="tx2">
                    <a:lumMod val="60000"/>
                    <a:lumOff val="40000"/>
                  </a:schemeClr>
                </a:solidFill>
                <a:latin typeface="Trebuchet MS" panose="020B0603020202020204" pitchFamily="34" charset="0"/>
              </a:rPr>
              <a:t>Upstairs you will find four additional bedrooms all with cathedral ceilings and crown molding including large closets with private baths in three of the bedrooms plus a oversized bonus room with wainscoting complete with surround sound capabilities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100" dirty="0">
                <a:solidFill>
                  <a:schemeClr val="tx2">
                    <a:lumMod val="60000"/>
                    <a:lumOff val="40000"/>
                  </a:schemeClr>
                </a:solidFill>
                <a:latin typeface="Trebuchet MS" panose="020B0603020202020204" pitchFamily="34" charset="0"/>
              </a:rPr>
              <a:t>There is also a smaller laundry room on this floor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100" dirty="0">
                <a:solidFill>
                  <a:schemeClr val="tx2">
                    <a:lumMod val="60000"/>
                    <a:lumOff val="40000"/>
                  </a:schemeClr>
                </a:solidFill>
                <a:latin typeface="Trebuchet MS" panose="020B0603020202020204" pitchFamily="34" charset="0"/>
              </a:rPr>
              <a:t>Landscaped front and rear yards, with privacy fenced area around the patio and pool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100" dirty="0">
                <a:solidFill>
                  <a:schemeClr val="tx2">
                    <a:lumMod val="60000"/>
                    <a:lumOff val="40000"/>
                  </a:schemeClr>
                </a:solidFill>
                <a:latin typeface="Trebuchet MS" panose="020B0603020202020204" pitchFamily="34" charset="0"/>
              </a:rPr>
              <a:t>Crawl space has been encapsulated and has its own dehumidifier in place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100" dirty="0">
                <a:solidFill>
                  <a:schemeClr val="tx2">
                    <a:lumMod val="60000"/>
                    <a:lumOff val="40000"/>
                  </a:schemeClr>
                </a:solidFill>
                <a:latin typeface="Trebuchet MS" panose="020B0603020202020204" pitchFamily="34" charset="0"/>
              </a:rPr>
              <a:t>The perimeter of home has a mosquito misting system in place as well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100" dirty="0">
                <a:solidFill>
                  <a:schemeClr val="tx2">
                    <a:lumMod val="60000"/>
                    <a:lumOff val="40000"/>
                  </a:schemeClr>
                </a:solidFill>
                <a:latin typeface="Trebuchet MS" panose="020B0603020202020204" pitchFamily="34" charset="0"/>
              </a:rPr>
              <a:t>Two car garage with extra storage capacity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9524" y="3352800"/>
            <a:ext cx="7315199" cy="1121742"/>
          </a:xfrm>
          <a:noFill/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3200" cap="none" dirty="0">
                <a:ln w="10541" cmpd="sng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1705 Bowline Drive</a:t>
            </a:r>
            <a:br>
              <a:rPr lang="en-US" sz="3200" cap="none" dirty="0">
                <a:ln w="10541" cmpd="sng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</a:br>
            <a:r>
              <a:rPr lang="en-US" sz="2000" b="0" cap="none" dirty="0">
                <a:ln w="10541" cmpd="sng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Mount Pleasant :: MLS# 16008380 :: $875,000</a:t>
            </a:r>
            <a:endParaRPr lang="en-US" sz="1200" b="0" cap="none" dirty="0">
              <a:ln w="10541" cmpd="sng">
                <a:solidFill>
                  <a:schemeClr val="tx2">
                    <a:lumMod val="75000"/>
                  </a:schemeClr>
                </a:solidFill>
                <a:prstDash val="solid"/>
              </a:ln>
              <a:solidFill>
                <a:srgbClr val="0070C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Trebuchet MS" panose="020B0603020202020204" pitchFamily="34" charset="0"/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1363" y="9117797"/>
            <a:ext cx="757637" cy="876895"/>
          </a:xfrm>
          <a:prstGeom prst="rect">
            <a:avLst/>
          </a:prstGeom>
        </p:spPr>
      </p:pic>
      <p:pic>
        <p:nvPicPr>
          <p:cNvPr id="22" name="Picture 21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191" y="9117797"/>
            <a:ext cx="665018" cy="457200"/>
          </a:xfrm>
          <a:prstGeom prst="rect">
            <a:avLst/>
          </a:prstGeom>
        </p:spPr>
      </p:pic>
      <p:sp>
        <p:nvSpPr>
          <p:cNvPr id="24" name="Rectangle 23"/>
          <p:cNvSpPr/>
          <p:nvPr/>
        </p:nvSpPr>
        <p:spPr>
          <a:xfrm>
            <a:off x="1981175" y="8981182"/>
            <a:ext cx="33338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solidFill>
                  <a:schemeClr val="tx2"/>
                </a:solidFill>
                <a:latin typeface="Trebuchet MS" panose="020B0603020202020204" pitchFamily="34" charset="0"/>
              </a:rPr>
              <a:t>Clay Cunningham</a:t>
            </a:r>
          </a:p>
          <a:p>
            <a:pPr algn="ctr"/>
            <a:r>
              <a:rPr lang="pt-BR" sz="1100" dirty="0">
                <a:solidFill>
                  <a:schemeClr val="tx2"/>
                </a:solidFill>
                <a:latin typeface="Trebuchet MS" panose="020B0603020202020204" pitchFamily="34" charset="0"/>
              </a:rPr>
              <a:t>O (843) 886-8110</a:t>
            </a:r>
          </a:p>
          <a:p>
            <a:pPr algn="ctr"/>
            <a:r>
              <a:rPr lang="pt-BR" sz="1100" dirty="0">
                <a:solidFill>
                  <a:schemeClr val="tx2"/>
                </a:solidFill>
                <a:latin typeface="Trebuchet MS" panose="020B0603020202020204" pitchFamily="34" charset="0"/>
              </a:rPr>
              <a:t>M (843) 345-4647</a:t>
            </a:r>
          </a:p>
          <a:p>
            <a:pPr algn="ctr"/>
            <a:r>
              <a:rPr lang="pt-BR" sz="1100" dirty="0">
                <a:solidFill>
                  <a:schemeClr val="tx2"/>
                </a:solidFill>
                <a:latin typeface="Trebuchet MS" panose="020B0603020202020204" pitchFamily="34" charset="0"/>
              </a:rPr>
              <a:t>clay@carolinaone.com</a:t>
            </a:r>
          </a:p>
          <a:p>
            <a:pPr algn="ctr"/>
            <a:r>
              <a:rPr lang="pt-BR" sz="1100" dirty="0">
                <a:solidFill>
                  <a:schemeClr val="tx2"/>
                </a:solidFill>
                <a:latin typeface="Trebuchet MS" panose="020B0603020202020204" pitchFamily="34" charset="0"/>
              </a:rPr>
              <a:t>www.claysre.com</a:t>
            </a:r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0" y="9613692"/>
            <a:ext cx="1295400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700" dirty="0">
                <a:solidFill>
                  <a:schemeClr val="tx2"/>
                </a:solidFill>
                <a:latin typeface="Trebuchet MS" panose="020B0603020202020204" pitchFamily="34" charset="0"/>
              </a:rPr>
              <a:t>Carolina One Real Estate</a:t>
            </a:r>
          </a:p>
          <a:p>
            <a:pPr algn="ctr"/>
            <a:r>
              <a:rPr lang="en-US" sz="700" dirty="0">
                <a:solidFill>
                  <a:schemeClr val="tx2"/>
                </a:solidFill>
                <a:latin typeface="Trebuchet MS" panose="020B0603020202020204" pitchFamily="34" charset="0"/>
              </a:rPr>
              <a:t>1503 Palm Blvd </a:t>
            </a:r>
            <a:r>
              <a:rPr lang="en-US" sz="700" dirty="0" err="1">
                <a:solidFill>
                  <a:schemeClr val="tx2"/>
                </a:solidFill>
                <a:latin typeface="Trebuchet MS" panose="020B0603020202020204" pitchFamily="34" charset="0"/>
              </a:rPr>
              <a:t>Ste</a:t>
            </a:r>
            <a:endParaRPr lang="en-US" sz="700" dirty="0">
              <a:solidFill>
                <a:schemeClr val="tx2"/>
              </a:solidFill>
              <a:latin typeface="Trebuchet MS" panose="020B0603020202020204" pitchFamily="34" charset="0"/>
            </a:endParaRPr>
          </a:p>
          <a:p>
            <a:pPr algn="ctr"/>
            <a:r>
              <a:rPr lang="en-US" sz="700" dirty="0">
                <a:solidFill>
                  <a:schemeClr val="tx2"/>
                </a:solidFill>
                <a:latin typeface="Trebuchet MS" panose="020B0603020202020204" pitchFamily="34" charset="0"/>
              </a:rPr>
              <a:t>Isle of Palms, SC 29451</a:t>
            </a:r>
          </a:p>
        </p:txBody>
      </p:sp>
      <p:sp>
        <p:nvSpPr>
          <p:cNvPr id="23" name="Rectangle 22"/>
          <p:cNvSpPr/>
          <p:nvPr/>
        </p:nvSpPr>
        <p:spPr>
          <a:xfrm>
            <a:off x="-9525" y="0"/>
            <a:ext cx="73152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cognitoMeridies" panose="00000400000000000000" pitchFamily="2" charset="0"/>
              </a:rPr>
              <a:t>Dunes West Executive Home Reduced!</a:t>
            </a:r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1" y="8079623"/>
            <a:ext cx="1371598" cy="910826"/>
          </a:xfrm>
          <a:prstGeom prst="rect">
            <a:avLst/>
          </a:prstGeom>
          <a:ln w="12700">
            <a:noFill/>
          </a:ln>
          <a:effectLst/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2984" y="8077200"/>
            <a:ext cx="1369229" cy="915672"/>
          </a:xfrm>
          <a:prstGeom prst="rect">
            <a:avLst/>
          </a:prstGeom>
          <a:ln w="12700">
            <a:noFill/>
          </a:ln>
          <a:effectLst/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400" y="8078550"/>
            <a:ext cx="1371600" cy="912971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3999" y="8079622"/>
            <a:ext cx="1371600" cy="910828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9599" y="8078550"/>
            <a:ext cx="1371600" cy="912971"/>
          </a:xfrm>
          <a:prstGeom prst="rect">
            <a:avLst/>
          </a:prstGeom>
          <a:ln>
            <a:noFill/>
          </a:ln>
          <a:effectLst/>
        </p:spPr>
      </p:pic>
      <p:sp>
        <p:nvSpPr>
          <p:cNvPr id="5" name="Rectangle 4"/>
          <p:cNvSpPr/>
          <p:nvPr/>
        </p:nvSpPr>
        <p:spPr>
          <a:xfrm>
            <a:off x="-9525" y="4486769"/>
            <a:ext cx="73152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1200" b="1" i="1" dirty="0">
                <a:ln w="10541" cmpd="sng">
                  <a:noFill/>
                  <a:prstDash val="solid"/>
                </a:ln>
                <a:solidFill>
                  <a:schemeClr val="tx2"/>
                </a:solidFill>
                <a:latin typeface="Trebuchet MS" panose="020B0603020202020204" pitchFamily="34" charset="0"/>
              </a:rPr>
              <a:t>Incredible home situated on large </a:t>
            </a:r>
            <a:r>
              <a:rPr lang="en-US" sz="1200" b="1" i="1" dirty="0" err="1">
                <a:ln w="10541" cmpd="sng">
                  <a:noFill/>
                  <a:prstDash val="solid"/>
                </a:ln>
                <a:solidFill>
                  <a:schemeClr val="tx2"/>
                </a:solidFill>
                <a:latin typeface="Trebuchet MS" panose="020B0603020202020204" pitchFamily="34" charset="0"/>
              </a:rPr>
              <a:t>cul</a:t>
            </a:r>
            <a:r>
              <a:rPr lang="en-US" sz="1200" b="1" i="1" dirty="0">
                <a:ln w="10541" cmpd="sng">
                  <a:noFill/>
                  <a:prstDash val="solid"/>
                </a:ln>
                <a:solidFill>
                  <a:schemeClr val="tx2"/>
                </a:solidFill>
                <a:latin typeface="Trebuchet MS" panose="020B0603020202020204" pitchFamily="34" charset="0"/>
              </a:rPr>
              <a:t> de sac home site with pond views and a new saltwater pool. This stunning home has it all. Be prepared to be impressed the moment you walk in…</a:t>
            </a:r>
            <a:endParaRPr lang="en-US" sz="1200" b="1" i="1" dirty="0">
              <a:solidFill>
                <a:schemeClr val="tx2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-9525" y="7758084"/>
            <a:ext cx="73152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1200" b="1" i="1" dirty="0">
                <a:ln w="10541" cmpd="sng">
                  <a:noFill/>
                  <a:prstDash val="solid"/>
                </a:ln>
                <a:solidFill>
                  <a:schemeClr val="tx2"/>
                </a:solidFill>
                <a:latin typeface="Trebuchet MS" panose="020B0603020202020204" pitchFamily="34" charset="0"/>
              </a:rPr>
              <a:t>This is a special home that needs to be seen to be appreciated.</a:t>
            </a:r>
            <a:endParaRPr lang="en-US" sz="1200" b="1" i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276</TotalTime>
  <Words>287</Words>
  <Application>Microsoft Office PowerPoint</Application>
  <PresentationFormat>Custom</PresentationFormat>
  <Paragraphs>26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Book Antiqua</vt:lpstr>
      <vt:lpstr>IncognitoMeridies</vt:lpstr>
      <vt:lpstr>Lucida Sans</vt:lpstr>
      <vt:lpstr>Trebuchet MS</vt:lpstr>
      <vt:lpstr>Wingdings</vt:lpstr>
      <vt:lpstr>Wingdings 2</vt:lpstr>
      <vt:lpstr>Wingdings 3</vt:lpstr>
      <vt:lpstr>Apex</vt:lpstr>
      <vt:lpstr>1705 Bowline Drive Mount Pleasant :: MLS# 16008380 :: $875,000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46</cp:revision>
  <dcterms:created xsi:type="dcterms:W3CDTF">2006-08-16T00:00:00Z</dcterms:created>
  <dcterms:modified xsi:type="dcterms:W3CDTF">2016-09-13T20:28:04Z</dcterms:modified>
</cp:coreProperties>
</file>