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098" y="31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6/27/2014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6/27/2014</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png"/><Relationship Id="rId18" Type="http://schemas.openxmlformats.org/officeDocument/2006/relationships/image" Target="../media/image18.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png"/><Relationship Id="rId17" Type="http://schemas.openxmlformats.org/officeDocument/2006/relationships/image" Target="../media/image17.jpg"/><Relationship Id="rId2" Type="http://schemas.openxmlformats.org/officeDocument/2006/relationships/image" Target="../media/image2.jpg"/><Relationship Id="rId16" Type="http://schemas.openxmlformats.org/officeDocument/2006/relationships/image" Target="../media/image16.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png"/><Relationship Id="rId5" Type="http://schemas.openxmlformats.org/officeDocument/2006/relationships/image" Target="../media/image5.jpg"/><Relationship Id="rId15" Type="http://schemas.openxmlformats.org/officeDocument/2006/relationships/image" Target="../media/image15.jpg"/><Relationship Id="rId10" Type="http://schemas.openxmlformats.org/officeDocument/2006/relationships/image" Target="../media/image10.pn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gs>
            <a:gs pos="50000">
              <a:schemeClr val="bg2">
                <a:lumMod val="60000"/>
                <a:lumOff val="40000"/>
              </a:schemeClr>
            </a:gs>
            <a:gs pos="10000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57400" y="4866753"/>
            <a:ext cx="3810000" cy="3698092"/>
          </a:xfrm>
        </p:spPr>
        <p:txBody>
          <a:bodyPr>
            <a:noAutofit/>
          </a:bodyPr>
          <a:lstStyle/>
          <a:p>
            <a:r>
              <a:rPr lang="en-US" sz="1250" dirty="0">
                <a:effectLst>
                  <a:outerShdw blurRad="38100" dist="38100" dir="2700000" algn="tl">
                    <a:srgbClr val="000000">
                      <a:alpha val="43137"/>
                    </a:srgbClr>
                  </a:outerShdw>
                </a:effectLst>
                <a:latin typeface="Trebuchet MS" panose="020B0603020202020204" pitchFamily="34" charset="0"/>
              </a:rPr>
              <a:t>This beautiful home has 2BR and 2 BA and is located on the second floor so no noise above you and a very short walk to the club house and pool. The home has been well kept and maintained and even has been freshly painted. The open floor plan (the Buchanan) makes it very easy to entertain family and friends. The kitchen which features stainless steel and black appliances opens up into the den allowing the cook to be part of the fun. The Den has a gas fire place and vaulted ceilings. There is a screened porch off the Den a great place to sit and sip your coffee in the morning or relax after a hard days work. The master has two walk in closets and a sitting area that would make a great office or nursery. The master bath has dual sinks, garden tub and separate shower. There is also a separate laundry room. This home is bright and airy and a must see.</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619" r="1" b="14943"/>
          <a:stretch/>
        </p:blipFill>
        <p:spPr>
          <a:xfrm>
            <a:off x="2238830" y="205844"/>
            <a:ext cx="5436123" cy="3375556"/>
          </a:xfrm>
          <a:prstGeom prst="rect">
            <a:avLst/>
          </a:prstGeom>
          <a:ln>
            <a:solidFill>
              <a:schemeClr val="tx1"/>
            </a:solidFill>
          </a:ln>
          <a:effectLst/>
        </p:spPr>
      </p:pic>
      <p:sp>
        <p:nvSpPr>
          <p:cNvPr id="2" name="Title 1"/>
          <p:cNvSpPr>
            <a:spLocks noGrp="1"/>
          </p:cNvSpPr>
          <p:nvPr>
            <p:ph type="ctrTitle"/>
          </p:nvPr>
        </p:nvSpPr>
        <p:spPr>
          <a:xfrm>
            <a:off x="2057400" y="3581399"/>
            <a:ext cx="3816950" cy="1314855"/>
          </a:xfrm>
        </p:spPr>
        <p:txBody>
          <a:bodyPr anchor="ctr">
            <a:noAutofit/>
            <a:scene3d>
              <a:camera prst="orthographicFront"/>
              <a:lightRig rig="soft" dir="t">
                <a:rot lat="0" lon="0" rev="17220000"/>
              </a:lightRig>
            </a:scene3d>
            <a:sp3d prstMaterial="softEdge"/>
          </a:bodyPr>
          <a:lstStyle/>
          <a:p>
            <a:r>
              <a:rPr lang="en-US" sz="2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1707 N Elgin Ct</a:t>
            </a:r>
            <a:br>
              <a:rPr lang="en-US" sz="2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Grand Oaks Plantation</a:t>
            </a:r>
            <a:b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Charleston</a:t>
            </a:r>
            <a:b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 1402019 ~ $140,000</a:t>
            </a:r>
            <a:endParaRPr lang="en-US" sz="1800" b="0" cap="none" dirty="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1581"/>
          <a:stretch/>
        </p:blipFill>
        <p:spPr>
          <a:xfrm>
            <a:off x="5965025" y="5007835"/>
            <a:ext cx="1709928" cy="1133919"/>
          </a:xfrm>
          <a:prstGeom prst="rect">
            <a:avLst/>
          </a:prstGeom>
          <a:ln>
            <a:solidFill>
              <a:schemeClr val="tx1"/>
            </a:solidFill>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25125" y="3897425"/>
            <a:ext cx="1851343" cy="1306830"/>
          </a:xfrm>
          <a:prstGeom prst="rect">
            <a:avLst/>
          </a:prstGeom>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r="5532" b="11686"/>
          <a:stretch/>
        </p:blipFill>
        <p:spPr>
          <a:xfrm>
            <a:off x="5965025" y="8805373"/>
            <a:ext cx="1709928" cy="1178569"/>
          </a:xfrm>
          <a:prstGeom prst="rect">
            <a:avLst/>
          </a:prstGeom>
          <a:ln>
            <a:solidFill>
              <a:schemeClr val="tx1"/>
            </a:solidFill>
          </a:ln>
          <a:effectLst/>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0778"/>
          <a:stretch/>
        </p:blipFill>
        <p:spPr>
          <a:xfrm>
            <a:off x="5965025" y="6271381"/>
            <a:ext cx="1709928" cy="1144220"/>
          </a:xfrm>
          <a:prstGeom prst="rect">
            <a:avLst/>
          </a:prstGeom>
          <a:ln>
            <a:solidFill>
              <a:schemeClr val="tx1"/>
            </a:solidFill>
          </a:ln>
          <a:effectLst/>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14834"/>
          <a:stretch/>
        </p:blipFill>
        <p:spPr>
          <a:xfrm>
            <a:off x="5965025" y="3711027"/>
            <a:ext cx="1709928" cy="1167181"/>
          </a:xfrm>
          <a:prstGeom prst="rect">
            <a:avLst/>
          </a:prstGeom>
          <a:ln>
            <a:solidFill>
              <a:schemeClr val="tx1"/>
            </a:solidFill>
          </a:ln>
          <a:effectLst/>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1846"/>
          <a:stretch/>
        </p:blipFill>
        <p:spPr>
          <a:xfrm>
            <a:off x="5965025" y="7545228"/>
            <a:ext cx="1709928" cy="1130520"/>
          </a:xfrm>
          <a:prstGeom prst="rect">
            <a:avLst/>
          </a:prstGeom>
          <a:ln>
            <a:solidFill>
              <a:schemeClr val="tx1"/>
            </a:solidFill>
          </a:ln>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79632" y="7924800"/>
            <a:ext cx="658368" cy="762000"/>
          </a:xfrm>
          <a:prstGeom prst="rect">
            <a:avLst/>
          </a:prstGeom>
        </p:spPr>
      </p:pic>
      <p:sp>
        <p:nvSpPr>
          <p:cNvPr id="15" name="Rectangle 14"/>
          <p:cNvSpPr/>
          <p:nvPr/>
        </p:nvSpPr>
        <p:spPr>
          <a:xfrm>
            <a:off x="-3726062" y="1464658"/>
            <a:ext cx="3692932" cy="369332"/>
          </a:xfrm>
          <a:prstGeom prst="rect">
            <a:avLst/>
          </a:prstGeom>
        </p:spPr>
        <p:txBody>
          <a:bodyPr wrap="square">
            <a:spAutoFit/>
          </a:bodyPr>
          <a:lstStyle/>
          <a:p>
            <a:pPr algn="ctr"/>
            <a:r>
              <a:rPr lang="en-US" sz="1800" i="1" u="sng" dirty="0" smtClean="0">
                <a:solidFill>
                  <a:schemeClr val="accent4"/>
                </a:solidFill>
                <a:effectLst>
                  <a:outerShdw blurRad="38100" dist="38100" dir="2700000" algn="tl">
                    <a:srgbClr val="000000">
                      <a:alpha val="43137"/>
                    </a:srgbClr>
                  </a:outerShdw>
                </a:effectLst>
              </a:rPr>
              <a:t>See more at www.2011shellring.com</a:t>
            </a:r>
            <a:endParaRPr lang="en-US" sz="1800" i="1" dirty="0">
              <a:solidFill>
                <a:schemeClr val="accent4"/>
              </a:solidFill>
              <a:effectLst>
                <a:outerShdw blurRad="38100" dist="38100" dir="2700000" algn="tl">
                  <a:srgbClr val="000000">
                    <a:alpha val="43137"/>
                  </a:srgbClr>
                </a:outerShdw>
              </a:effectLst>
            </a:endParaRPr>
          </a:p>
        </p:txBody>
      </p:sp>
      <p:grpSp>
        <p:nvGrpSpPr>
          <p:cNvPr id="20" name="Group 19"/>
          <p:cNvGrpSpPr/>
          <p:nvPr/>
        </p:nvGrpSpPr>
        <p:grpSpPr>
          <a:xfrm>
            <a:off x="1827621" y="8564845"/>
            <a:ext cx="2488751" cy="1493555"/>
            <a:chOff x="2227761" y="8633659"/>
            <a:chExt cx="3333800" cy="1255776"/>
          </a:xfrm>
        </p:grpSpPr>
        <p:sp>
          <p:nvSpPr>
            <p:cNvPr id="17" name="Rectangle 16"/>
            <p:cNvSpPr/>
            <p:nvPr/>
          </p:nvSpPr>
          <p:spPr>
            <a:xfrm>
              <a:off x="2227761" y="8633659"/>
              <a:ext cx="3333800" cy="954107"/>
            </a:xfrm>
            <a:prstGeom prst="rect">
              <a:avLst/>
            </a:prstGeom>
          </p:spPr>
          <p:txBody>
            <a:bodyPr wrap="square">
              <a:spAutoFit/>
            </a:bodyPr>
            <a:lstStyle/>
            <a:p>
              <a:pPr algn="ctr"/>
              <a:r>
                <a:rPr lang="en-US" dirty="0">
                  <a:latin typeface="Trebuchet MS" panose="020B0603020202020204" pitchFamily="34" charset="0"/>
                </a:rPr>
                <a:t>Paige </a:t>
              </a:r>
              <a:r>
                <a:rPr lang="en-US" dirty="0" smtClean="0">
                  <a:latin typeface="Trebuchet MS" panose="020B0603020202020204" pitchFamily="34" charset="0"/>
                </a:rPr>
                <a:t>Pollock</a:t>
              </a:r>
              <a:endParaRPr lang="en-US" dirty="0">
                <a:latin typeface="Trebuchet MS" panose="020B0603020202020204" pitchFamily="34" charset="0"/>
              </a:endParaRPr>
            </a:p>
            <a:p>
              <a:pPr algn="ctr"/>
              <a:endParaRPr lang="en-US" sz="1200" smtClean="0">
                <a:latin typeface="Trebuchet MS" panose="020B0603020202020204" pitchFamily="34" charset="0"/>
              </a:endParaRPr>
            </a:p>
            <a:p>
              <a:pPr algn="ctr"/>
              <a:r>
                <a:rPr lang="en-US" sz="1200" smtClean="0">
                  <a:latin typeface="Trebuchet MS" panose="020B0603020202020204" pitchFamily="34" charset="0"/>
                </a:rPr>
                <a:t>Cell </a:t>
              </a:r>
              <a:r>
                <a:rPr lang="en-US" sz="1200" dirty="0">
                  <a:latin typeface="Trebuchet MS" panose="020B0603020202020204" pitchFamily="34" charset="0"/>
                </a:rPr>
                <a:t>- (843) 412-4447</a:t>
              </a:r>
            </a:p>
            <a:p>
              <a:pPr algn="ctr"/>
              <a:r>
                <a:rPr lang="en-US" sz="1200" dirty="0" smtClean="0">
                  <a:latin typeface="Trebuchet MS" panose="020B0603020202020204" pitchFamily="34" charset="0"/>
                </a:rPr>
                <a:t>paigep@carolinaone.com</a:t>
              </a:r>
            </a:p>
            <a:p>
              <a:pPr algn="ctr"/>
              <a:r>
                <a:rPr lang="en-US" sz="1200" dirty="0">
                  <a:latin typeface="Trebuchet MS" panose="020B0603020202020204" pitchFamily="34" charset="0"/>
                </a:rPr>
                <a:t>www.paigepollock.com</a:t>
              </a:r>
              <a:endParaRPr lang="en-US" sz="1200" dirty="0">
                <a:latin typeface="Trebuchet MS" panose="020B0603020202020204" pitchFamily="34" charset="0"/>
              </a:endParaRPr>
            </a:p>
          </p:txBody>
        </p:sp>
        <p:sp>
          <p:nvSpPr>
            <p:cNvPr id="18" name="Rectangle 17"/>
            <p:cNvSpPr/>
            <p:nvPr/>
          </p:nvSpPr>
          <p:spPr>
            <a:xfrm>
              <a:off x="2227761" y="9635516"/>
              <a:ext cx="3333799" cy="253919"/>
            </a:xfrm>
            <a:prstGeom prst="rect">
              <a:avLst/>
            </a:prstGeom>
          </p:spPr>
          <p:txBody>
            <a:bodyPr wrap="square">
              <a:spAutoFit/>
            </a:bodyPr>
            <a:lstStyle/>
            <a:p>
              <a:pPr algn="ctr"/>
              <a:r>
                <a:rPr lang="en-US" sz="700" dirty="0">
                  <a:latin typeface="Trebuchet MS" panose="020B0603020202020204" pitchFamily="34" charset="0"/>
                </a:rPr>
                <a:t>Carolina One Real </a:t>
              </a:r>
              <a:r>
                <a:rPr lang="en-US" sz="700" dirty="0" smtClean="0">
                  <a:latin typeface="Trebuchet MS" panose="020B0603020202020204" pitchFamily="34" charset="0"/>
                </a:rPr>
                <a:t>Estate</a:t>
              </a:r>
              <a:br>
                <a:rPr lang="en-US" sz="700" dirty="0" smtClean="0">
                  <a:latin typeface="Trebuchet MS" panose="020B0603020202020204" pitchFamily="34" charset="0"/>
                </a:rPr>
              </a:br>
              <a:r>
                <a:rPr lang="en-US" sz="700" dirty="0" smtClean="0">
                  <a:latin typeface="Trebuchet MS" panose="020B0603020202020204" pitchFamily="34" charset="0"/>
                </a:rPr>
                <a:t>195 </a:t>
              </a:r>
              <a:r>
                <a:rPr lang="en-US" sz="700" dirty="0">
                  <a:latin typeface="Trebuchet MS" panose="020B0603020202020204" pitchFamily="34" charset="0"/>
                </a:rPr>
                <a:t>W Coleman </a:t>
              </a:r>
              <a:r>
                <a:rPr lang="en-US" sz="700" dirty="0" smtClean="0">
                  <a:latin typeface="Trebuchet MS" panose="020B0603020202020204" pitchFamily="34" charset="0"/>
                </a:rPr>
                <a:t>Blvd, Mt </a:t>
              </a:r>
              <a:r>
                <a:rPr lang="en-US" sz="700" dirty="0">
                  <a:latin typeface="Trebuchet MS" panose="020B0603020202020204" pitchFamily="34" charset="0"/>
                </a:rPr>
                <a:t>Pleasant, SC 29464</a:t>
              </a:r>
            </a:p>
          </p:txBody>
        </p:sp>
      </p:grpSp>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6373" y="8591550"/>
            <a:ext cx="1390650"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11">
            <a:extLst>
              <a:ext uri="{28A0092B-C50C-407E-A947-70E740481C1C}">
                <a14:useLocalDpi xmlns:a14="http://schemas.microsoft.com/office/drawing/2010/main" val="0"/>
              </a:ext>
            </a:extLst>
          </a:blip>
          <a:srcRect l="-447" t="3954" r="447" b="28932"/>
          <a:stretch/>
        </p:blipFill>
        <p:spPr bwMode="auto">
          <a:xfrm>
            <a:off x="438235" y="8591550"/>
            <a:ext cx="1390650" cy="1390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6200" y="9730170"/>
            <a:ext cx="290904" cy="254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descr="Paige Pollock"/>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57323" y="205844"/>
            <a:ext cx="752475" cy="95250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p:cNvPicPr>
            <a:picLocks noChangeAspect="1"/>
          </p:cNvPicPr>
          <p:nvPr/>
        </p:nvPicPr>
        <p:blipFill rotWithShape="1">
          <a:blip r:embed="rId14" cstate="print">
            <a:extLst>
              <a:ext uri="{28A0092B-C50C-407E-A947-70E740481C1C}">
                <a14:useLocalDpi xmlns:a14="http://schemas.microsoft.com/office/drawing/2010/main" val="0"/>
              </a:ext>
            </a:extLst>
          </a:blip>
          <a:srcRect b="10986"/>
          <a:stretch/>
        </p:blipFill>
        <p:spPr>
          <a:xfrm>
            <a:off x="278596" y="2880288"/>
            <a:ext cx="1709928" cy="1141559"/>
          </a:xfrm>
          <a:prstGeom prst="rect">
            <a:avLst/>
          </a:prstGeom>
          <a:ln>
            <a:solidFill>
              <a:schemeClr val="tx1"/>
            </a:solidFill>
          </a:ln>
          <a:effectLst/>
        </p:spPr>
      </p:pic>
      <p:pic>
        <p:nvPicPr>
          <p:cNvPr id="28" name="Picture 27"/>
          <p:cNvPicPr>
            <a:picLocks noChangeAspect="1"/>
          </p:cNvPicPr>
          <p:nvPr/>
        </p:nvPicPr>
        <p:blipFill rotWithShape="1">
          <a:blip r:embed="rId15" cstate="print">
            <a:extLst>
              <a:ext uri="{28A0092B-C50C-407E-A947-70E740481C1C}">
                <a14:useLocalDpi xmlns:a14="http://schemas.microsoft.com/office/drawing/2010/main" val="0"/>
              </a:ext>
            </a:extLst>
          </a:blip>
          <a:srcRect b="10740"/>
          <a:stretch/>
        </p:blipFill>
        <p:spPr>
          <a:xfrm>
            <a:off x="278596" y="4310096"/>
            <a:ext cx="1709928" cy="1144707"/>
          </a:xfrm>
          <a:prstGeom prst="rect">
            <a:avLst/>
          </a:prstGeom>
          <a:ln>
            <a:solidFill>
              <a:schemeClr val="tx1"/>
            </a:solidFill>
          </a:ln>
          <a:effectLst/>
        </p:spPr>
      </p:pic>
      <p:pic>
        <p:nvPicPr>
          <p:cNvPr id="29" name="Picture 28"/>
          <p:cNvPicPr>
            <a:picLocks noChangeAspect="1"/>
          </p:cNvPicPr>
          <p:nvPr/>
        </p:nvPicPr>
        <p:blipFill rotWithShape="1">
          <a:blip r:embed="rId16" cstate="print">
            <a:extLst>
              <a:ext uri="{28A0092B-C50C-407E-A947-70E740481C1C}">
                <a14:useLocalDpi xmlns:a14="http://schemas.microsoft.com/office/drawing/2010/main" val="0"/>
              </a:ext>
            </a:extLst>
          </a:blip>
          <a:srcRect b="10682"/>
          <a:stretch/>
        </p:blipFill>
        <p:spPr>
          <a:xfrm>
            <a:off x="278596" y="1446593"/>
            <a:ext cx="1709928" cy="1145446"/>
          </a:xfrm>
          <a:prstGeom prst="rect">
            <a:avLst/>
          </a:prstGeom>
          <a:ln>
            <a:solidFill>
              <a:schemeClr val="tx1"/>
            </a:solidFill>
          </a:ln>
          <a:effectLst/>
        </p:spPr>
      </p:pic>
      <p:pic>
        <p:nvPicPr>
          <p:cNvPr id="30" name="Picture 29"/>
          <p:cNvPicPr>
            <a:picLocks noChangeAspect="1"/>
          </p:cNvPicPr>
          <p:nvPr/>
        </p:nvPicPr>
        <p:blipFill rotWithShape="1">
          <a:blip r:embed="rId17" cstate="print">
            <a:extLst>
              <a:ext uri="{28A0092B-C50C-407E-A947-70E740481C1C}">
                <a14:useLocalDpi xmlns:a14="http://schemas.microsoft.com/office/drawing/2010/main" val="0"/>
              </a:ext>
            </a:extLst>
          </a:blip>
          <a:srcRect b="11740"/>
          <a:stretch/>
        </p:blipFill>
        <p:spPr>
          <a:xfrm>
            <a:off x="278596" y="5743052"/>
            <a:ext cx="1709928" cy="1131888"/>
          </a:xfrm>
          <a:prstGeom prst="rect">
            <a:avLst/>
          </a:prstGeom>
          <a:ln>
            <a:solidFill>
              <a:schemeClr val="tx1"/>
            </a:solidFill>
          </a:ln>
          <a:effectLst/>
        </p:spPr>
      </p:pic>
      <p:pic>
        <p:nvPicPr>
          <p:cNvPr id="31" name="Picture 30"/>
          <p:cNvPicPr>
            <a:picLocks noChangeAspect="1"/>
          </p:cNvPicPr>
          <p:nvPr/>
        </p:nvPicPr>
        <p:blipFill rotWithShape="1">
          <a:blip r:embed="rId18" cstate="print">
            <a:extLst>
              <a:ext uri="{28A0092B-C50C-407E-A947-70E740481C1C}">
                <a14:useLocalDpi xmlns:a14="http://schemas.microsoft.com/office/drawing/2010/main" val="0"/>
              </a:ext>
            </a:extLst>
          </a:blip>
          <a:srcRect b="11098"/>
          <a:stretch/>
        </p:blipFill>
        <p:spPr>
          <a:xfrm>
            <a:off x="278596" y="7163189"/>
            <a:ext cx="1709928" cy="1140113"/>
          </a:xfrm>
          <a:prstGeom prst="rect">
            <a:avLst/>
          </a:prstGeom>
          <a:ln>
            <a:solidFill>
              <a:schemeClr val="tx1"/>
            </a:solidFill>
          </a:ln>
          <a:effectLst/>
        </p:spPr>
      </p:pic>
      <p:sp>
        <p:nvSpPr>
          <p:cNvPr id="6" name="Rectangle 5"/>
          <p:cNvSpPr/>
          <p:nvPr/>
        </p:nvSpPr>
        <p:spPr>
          <a:xfrm>
            <a:off x="2215639" y="205844"/>
            <a:ext cx="5436123" cy="646331"/>
          </a:xfrm>
          <a:prstGeom prst="rect">
            <a:avLst/>
          </a:prstGeom>
          <a:noFill/>
        </p:spPr>
        <p:txBody>
          <a:bodyPr wrap="square" lIns="91440" tIns="45720" rIns="91440" bIns="45720">
            <a:spAutoFit/>
          </a:bodyPr>
          <a:lstStyle/>
          <a:p>
            <a:pPr algn="ctr"/>
            <a:r>
              <a:rPr lang="en-US" b="1" cap="none" spc="0" dirty="0" smtClean="0">
                <a:ln w="18000">
                  <a:noFill/>
                  <a:prstDash val="solid"/>
                  <a:miter lim="800000"/>
                </a:ln>
                <a:solidFill>
                  <a:srgbClr val="FFFF00"/>
                </a:solidFill>
                <a:effectLst>
                  <a:outerShdw blurRad="50800" dist="38100" dir="5400000" algn="t" rotWithShape="0">
                    <a:prstClr val="black">
                      <a:alpha val="40000"/>
                    </a:prstClr>
                  </a:outerShdw>
                </a:effectLst>
              </a:rPr>
              <a:t>$1,000 Bonus to Selling Agent at Closing</a:t>
            </a:r>
          </a:p>
          <a:p>
            <a:pPr algn="ctr"/>
            <a:r>
              <a:rPr lang="en-US" sz="1600" i="1" dirty="0" smtClean="0">
                <a:ln w="18000">
                  <a:noFill/>
                  <a:prstDash val="solid"/>
                  <a:miter lim="800000"/>
                </a:ln>
                <a:solidFill>
                  <a:srgbClr val="FFFF00"/>
                </a:solidFill>
                <a:effectLst>
                  <a:outerShdw blurRad="50800" dist="38100" dir="5400000" algn="t" rotWithShape="0">
                    <a:prstClr val="black">
                      <a:alpha val="40000"/>
                    </a:prstClr>
                  </a:outerShdw>
                </a:effectLst>
              </a:rPr>
              <a:t>With BIC Approval</a:t>
            </a:r>
            <a:endParaRPr lang="en-US" sz="1600" i="1" cap="none" spc="0" dirty="0">
              <a:ln w="18000">
                <a:noFill/>
                <a:prstDash val="solid"/>
                <a:miter lim="800000"/>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123</TotalTime>
  <Words>213</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1707 N Elgin Ct Grand Oaks Plantation Charleston MLS# 1402019 ~ $140,000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16</cp:revision>
  <dcterms:created xsi:type="dcterms:W3CDTF">2006-08-16T00:00:00Z</dcterms:created>
  <dcterms:modified xsi:type="dcterms:W3CDTF">2014-06-27T14:58:09Z</dcterms:modified>
</cp:coreProperties>
</file>