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599" y="0"/>
            <a:ext cx="6400801" cy="4267200"/>
          </a:xfrm>
          <a:prstGeom prst="rect">
            <a:avLst/>
          </a:prstGeom>
          <a:ln w="12700" cap="sq">
            <a:noFill/>
            <a:miter lim="800000"/>
          </a:ln>
          <a:effectLst/>
        </p:spPr>
      </p:pic>
      <p:sp>
        <p:nvSpPr>
          <p:cNvPr id="2" name="Title 1"/>
          <p:cNvSpPr>
            <a:spLocks noGrp="1"/>
          </p:cNvSpPr>
          <p:nvPr>
            <p:ph type="ctrTitle"/>
          </p:nvPr>
        </p:nvSpPr>
        <p:spPr>
          <a:xfrm>
            <a:off x="7968736" y="2758007"/>
            <a:ext cx="3674745" cy="1257299"/>
          </a:xfrm>
          <a:noFill/>
        </p:spPr>
        <p:txBody>
          <a:bodyPr anchor="t">
            <a:noAutofit/>
          </a:bodyPr>
          <a:lstStyle/>
          <a:p>
            <a:pPr algn="r"/>
            <a:r>
              <a:rPr lang="en-US" sz="2200" b="1" i="1" dirty="0">
                <a:solidFill>
                  <a:srgbClr val="EA2D00"/>
                </a:solidFill>
                <a:latin typeface="Cambria" panose="02040503050406030204" pitchFamily="18" charset="0"/>
              </a:rPr>
              <a:t>End Unit Townhome on Golf Course</a:t>
            </a:r>
            <a:br>
              <a:rPr lang="en-US" sz="2200" b="1" i="1" dirty="0">
                <a:solidFill>
                  <a:srgbClr val="EA2D00"/>
                </a:solidFill>
                <a:latin typeface="Cambria" panose="02040503050406030204" pitchFamily="18" charset="0"/>
              </a:rPr>
            </a:br>
            <a:r>
              <a:rPr lang="en-US" sz="2200" b="1" i="1" dirty="0">
                <a:solidFill>
                  <a:srgbClr val="EA2D00"/>
                </a:solidFill>
                <a:latin typeface="Cambria" panose="02040503050406030204" pitchFamily="18" charset="0"/>
              </a:rPr>
              <a:t>w/ Screened Porch</a:t>
            </a:r>
            <a:endParaRPr lang="en-US" sz="22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1419506" y="4345665"/>
            <a:ext cx="6352335" cy="4711442"/>
          </a:xfrm>
        </p:spPr>
        <p:txBody>
          <a:bodyPr anchor="ctr">
            <a:noAutofit/>
          </a:bodyPr>
          <a:lstStyle/>
          <a:p>
            <a:r>
              <a:rPr lang="en-US" sz="1100" dirty="0">
                <a:solidFill>
                  <a:schemeClr val="bg1">
                    <a:lumMod val="50000"/>
                  </a:schemeClr>
                </a:solidFill>
                <a:latin typeface="Cambria" panose="02040503050406030204" pitchFamily="18" charset="0"/>
              </a:rPr>
              <a:t>Meticulously maintained and tastefully updated, this two story end unit townhouse is the quintessential location in Mount Pleasant achieving one of the best walking scores you'll find. Recent updates include new hurricane windows on the front, updated kitchen &amp; baths inclusive of granite kitchen countertops, stone backsplash, new refrigerator, microwave, garbage disposal, and kitchen faucet, custom storage cabinets under the bay window, custom plantation shutters, bead board installed on the kitchen bulkhead, and ceramic tile flooring that extends from the kitchen into the hallway and foyer areas. The entire downstairs is an open living concept, with the kitchen open to the living room, screened Carolina Room, and private backyard. The screened Carolina Room is a recently added custom built room rarely found on these townhomes. Measuring 14' x 17' and screened floor to ceiling with no see-um screens, porcelain flooring, </a:t>
            </a:r>
            <a:r>
              <a:rPr lang="en-US" sz="1100" dirty="0" err="1">
                <a:solidFill>
                  <a:schemeClr val="bg1">
                    <a:lumMod val="50000"/>
                  </a:schemeClr>
                </a:solidFill>
                <a:latin typeface="Cambria" panose="02040503050406030204" pitchFamily="18" charset="0"/>
              </a:rPr>
              <a:t>Haint</a:t>
            </a:r>
            <a:r>
              <a:rPr lang="en-US" sz="1100" dirty="0">
                <a:solidFill>
                  <a:schemeClr val="bg1">
                    <a:lumMod val="50000"/>
                  </a:schemeClr>
                </a:solidFill>
                <a:latin typeface="Cambria" panose="02040503050406030204" pitchFamily="18" charset="0"/>
              </a:rPr>
              <a:t> Blue bead board ceilings, two large Koa wood ceiling fans, Hardy Plank walls, and exterior flood lighting. Direct access from the living room blends this area seamlessly together for added living space. The backyard living area is like no other and you will instantly fall in love. Extremely private and plush greenspace has been extensively landscaped and is one of the absolute best lots in the area. Custom landscaping includes stone raised bed, stone boarders, perennial shade loving plants, stone patio, pad for bicycle storage, unobstructed views of the Snee Farm Golf Course, and abundant mature shade trees to help keep the temperature down during warm summers. Back inside, the living room and dinning room feature newer Bamboo floors, bamboo ceiling fan, shiplap over the fireplace with river rock face, and custom enclosure doors to hide the tv in the living room. Upstairs are both bedrooms, each featuring their own private </a:t>
            </a:r>
            <a:r>
              <a:rPr lang="en-US" sz="1100" dirty="0" err="1">
                <a:solidFill>
                  <a:schemeClr val="bg1">
                    <a:lumMod val="50000"/>
                  </a:schemeClr>
                </a:solidFill>
                <a:latin typeface="Cambria" panose="02040503050406030204" pitchFamily="18" charset="0"/>
              </a:rPr>
              <a:t>ensuite</a:t>
            </a:r>
            <a:r>
              <a:rPr lang="en-US" sz="1100" dirty="0">
                <a:solidFill>
                  <a:schemeClr val="bg1">
                    <a:lumMod val="50000"/>
                  </a:schemeClr>
                </a:solidFill>
                <a:latin typeface="Cambria" panose="02040503050406030204" pitchFamily="18" charset="0"/>
              </a:rPr>
              <a:t> bathroom, both extensively updated. Montclair is all about the location. Featuring gated access, a community red light for easy entrance onto Hwy 17 both via car or to walk/bike to the Mount Pleasant Towne Center located directly across the street and a dozen restaurants with endless shopping, Starbucks, Lowes, Publix Grocery Store, and even the town Movie Theatre. Bike to the beach. The HOA includes water, exterior insurances, 2 pools, expanded fitness room with newer equipment, recently resurfaced tennis courts, and community lawn maintenance. If you're looking for a 'lock it and leave it' townhouse in the heart of Mount Pleasant with top notch amenities, close to shopping, restaurants, Hwy 17 and 526 as well as Downtown Charleston, and of course multiple beaches, look no further.</a:t>
            </a:r>
            <a:endParaRPr lang="en-US" sz="1100"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Jerod Coulter, ABR, REALTOR</a:t>
            </a:r>
          </a:p>
          <a:p>
            <a:pPr algn="ctr"/>
            <a:r>
              <a:rPr lang="en-US" sz="1200" dirty="0">
                <a:solidFill>
                  <a:schemeClr val="bg1">
                    <a:lumMod val="50000"/>
                  </a:schemeClr>
                </a:solidFill>
                <a:latin typeface="Cambria" panose="02040503050406030204" pitchFamily="18" charset="0"/>
              </a:rPr>
              <a:t>(843) 513-3741</a:t>
            </a:r>
          </a:p>
          <a:p>
            <a:pPr algn="ctr"/>
            <a:r>
              <a:rPr lang="en-US" sz="1200" dirty="0">
                <a:solidFill>
                  <a:schemeClr val="bg1">
                    <a:lumMod val="50000"/>
                  </a:schemeClr>
                </a:solidFill>
                <a:latin typeface="Cambria" panose="02040503050406030204" pitchFamily="18" charset="0"/>
              </a:rPr>
              <a:t>jerod@realtor.com | www.HomesOfMountPleasant.com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1354455" y="3505200"/>
            <a:ext cx="6417386" cy="738664"/>
          </a:xfrm>
          <a:prstGeom prst="rect">
            <a:avLst/>
          </a:prstGeom>
        </p:spPr>
        <p:txBody>
          <a:bodyPr wrap="square">
            <a:spAutoFit/>
          </a:bodyPr>
          <a:lstStyle/>
          <a:p>
            <a:pPr algn="ctr"/>
            <a:r>
              <a:rPr lang="en-US" sz="2400" b="1" dirty="0">
                <a:ln w="3175">
                  <a:noFill/>
                </a:ln>
                <a:solidFill>
                  <a:schemeClr val="bg1"/>
                </a:solidFill>
                <a:effectLst>
                  <a:outerShdw blurRad="63500" sx="102000" sy="102000" algn="ctr" rotWithShape="0">
                    <a:prstClr val="black">
                      <a:alpha val="40000"/>
                    </a:prstClr>
                  </a:outerShdw>
                </a:effectLst>
                <a:latin typeface="Cambria" panose="02040503050406030204" pitchFamily="18" charset="0"/>
              </a:rPr>
              <a:t>1716 Villa Maison</a:t>
            </a:r>
          </a:p>
          <a:p>
            <a:pPr algn="ctr"/>
            <a:r>
              <a:rPr lang="en-US" sz="1800" b="1" dirty="0">
                <a:ln w="3175">
                  <a:noFill/>
                </a:ln>
                <a:solidFill>
                  <a:schemeClr val="bg1"/>
                </a:solidFill>
                <a:effectLst>
                  <a:outerShdw blurRad="63500" sx="102000" sy="102000" algn="ctr" rotWithShape="0">
                    <a:prstClr val="black">
                      <a:alpha val="40000"/>
                    </a:prstClr>
                  </a:outerShdw>
                </a:effectLst>
                <a:latin typeface="Cambria" panose="02040503050406030204" pitchFamily="18" charset="0"/>
              </a:rPr>
              <a:t>Montclair ~ Mount Pleasant ~ MLS# 19012569 ~ $274,900</a:t>
            </a:r>
            <a:endParaRPr lang="en-US" sz="1600" b="1" dirty="0">
              <a:ln w="3175">
                <a:noFill/>
              </a:ln>
              <a:solidFill>
                <a:schemeClr val="bg1"/>
              </a:solidFill>
              <a:effectLst>
                <a:outerShdw blurRad="63500" sx="102000" sy="102000" algn="ctr" rotWithShape="0">
                  <a:prstClr val="black">
                    <a:alpha val="40000"/>
                  </a:prstClr>
                </a:outerShdw>
              </a:effectLst>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9342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121231" y="1340938"/>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 y="3692148"/>
            <a:ext cx="1371600" cy="914400"/>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 y="4615185"/>
            <a:ext cx="13716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 y="6461259"/>
            <a:ext cx="1371600" cy="914400"/>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 y="7384296"/>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 y="8307330"/>
            <a:ext cx="1371600" cy="914400"/>
          </a:xfrm>
          <a:prstGeom prst="rect">
            <a:avLst/>
          </a:prstGeom>
          <a:ln w="3175" cap="sq">
            <a:solidFill>
              <a:schemeClr val="bg1"/>
            </a:solidFill>
            <a:miter lim="800000"/>
          </a:ln>
          <a:effec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 y="5538222"/>
            <a:ext cx="1346835" cy="914400"/>
          </a:xfrm>
          <a:prstGeom prst="rect">
            <a:avLst/>
          </a:prstGeom>
          <a:ln w="3175" cap="sq">
            <a:solidFill>
              <a:schemeClr val="bg1"/>
            </a:solidFill>
            <a:miter lim="800000"/>
          </a:ln>
          <a:effectLst/>
        </p:spPr>
      </p:pic>
      <p:pic>
        <p:nvPicPr>
          <p:cNvPr id="27" name="Picture 26">
            <a:extLst>
              <a:ext uri="{FF2B5EF4-FFF2-40B4-BE49-F238E27FC236}">
                <a16:creationId xmlns:a16="http://schemas.microsoft.com/office/drawing/2014/main" id="{AF004952-36A4-4AED-B201-011310AC1B9E}"/>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 y="1846074"/>
            <a:ext cx="1371600" cy="914400"/>
          </a:xfrm>
          <a:prstGeom prst="rect">
            <a:avLst/>
          </a:prstGeom>
          <a:ln w="3175" cap="sq">
            <a:solidFill>
              <a:schemeClr val="bg1"/>
            </a:solidFill>
            <a:miter lim="800000"/>
          </a:ln>
          <a:effectLst/>
        </p:spPr>
      </p:pic>
      <p:pic>
        <p:nvPicPr>
          <p:cNvPr id="28" name="Picture 27">
            <a:extLst>
              <a:ext uri="{FF2B5EF4-FFF2-40B4-BE49-F238E27FC236}">
                <a16:creationId xmlns:a16="http://schemas.microsoft.com/office/drawing/2014/main" id="{32603148-0547-4FE9-AB46-22A63C8F25AA}"/>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 y="2769111"/>
            <a:ext cx="1371600" cy="914400"/>
          </a:xfrm>
          <a:prstGeom prst="rect">
            <a:avLst/>
          </a:prstGeom>
          <a:ln w="3175" cap="sq">
            <a:solidFill>
              <a:schemeClr val="bg1"/>
            </a:solidFill>
            <a:miter lim="800000"/>
          </a:ln>
          <a:effectLst/>
        </p:spPr>
      </p:pic>
      <p:pic>
        <p:nvPicPr>
          <p:cNvPr id="29" name="Picture 28">
            <a:extLst>
              <a:ext uri="{FF2B5EF4-FFF2-40B4-BE49-F238E27FC236}">
                <a16:creationId xmlns:a16="http://schemas.microsoft.com/office/drawing/2014/main" id="{0A41384D-A1F1-4366-9008-B8E25C4C5D6B}"/>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 y="0"/>
            <a:ext cx="1371600" cy="914400"/>
          </a:xfrm>
          <a:prstGeom prst="rect">
            <a:avLst/>
          </a:prstGeom>
          <a:ln w="3175" cap="sq">
            <a:solidFill>
              <a:schemeClr val="bg1"/>
            </a:solidFill>
            <a:miter lim="800000"/>
          </a:ln>
          <a:effectLst/>
        </p:spPr>
      </p:pic>
      <p:pic>
        <p:nvPicPr>
          <p:cNvPr id="30" name="Picture 29">
            <a:extLst>
              <a:ext uri="{FF2B5EF4-FFF2-40B4-BE49-F238E27FC236}">
                <a16:creationId xmlns:a16="http://schemas.microsoft.com/office/drawing/2014/main" id="{65A37485-29F4-4DA3-B57B-1E165EDB58A5}"/>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 y="923037"/>
            <a:ext cx="13716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453</TotalTime>
  <Words>547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End Unit Townhome on Golf Course w/ Screened Porch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80</cp:revision>
  <dcterms:created xsi:type="dcterms:W3CDTF">2006-08-16T00:00:00Z</dcterms:created>
  <dcterms:modified xsi:type="dcterms:W3CDTF">2019-05-03T13:45:50Z</dcterms:modified>
</cp:coreProperties>
</file>