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8/22/2016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8/22/2016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315200" cy="2997488"/>
          </a:xfrm>
          <a:prstGeom prst="rect">
            <a:avLst/>
          </a:prstGeom>
          <a:gradFill>
            <a:gsLst>
              <a:gs pos="0">
                <a:srgbClr val="002060"/>
              </a:gs>
              <a:gs pos="50000">
                <a:schemeClr val="accent1">
                  <a:tint val="44500"/>
                  <a:satMod val="16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315200" cy="54864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Lst>
        </p:spPr>
      </p:pic>
      <p:sp>
        <p:nvSpPr>
          <p:cNvPr id="3" name="Subtitle 2"/>
          <p:cNvSpPr>
            <a:spLocks noGrp="1"/>
          </p:cNvSpPr>
          <p:nvPr>
            <p:ph type="subTitle" idx="1"/>
          </p:nvPr>
        </p:nvSpPr>
        <p:spPr>
          <a:xfrm>
            <a:off x="-2" y="5352011"/>
            <a:ext cx="7315202" cy="2794770"/>
          </a:xfrm>
        </p:spPr>
        <p:txBody>
          <a:bodyPr numCol="1" anchor="ctr">
            <a:noAutofit/>
          </a:bodyPr>
          <a:lstStyle/>
          <a:p>
            <a:r>
              <a:rPr lang="en-US" sz="1150" dirty="0">
                <a:solidFill>
                  <a:schemeClr val="tx2"/>
                </a:solidFill>
                <a:latin typeface="Trebuchet MS" panose="020B0603020202020204" pitchFamily="34" charset="0"/>
              </a:rPr>
              <a:t>Classic low-country home on the Wando River with a private deep water dock, large covered pier head, boat lift and floater. Enter this gracious home into a soaring two story foyer with views of the river. A large formal dining room to the left and a private study on your right. Continue through the foyer into the great room with custom bookcases, gas fireplace and floor to ceiling glass overlooking the river. Chef's kitchen is adjacent to great room with top end appliances, custom cherry cabinets, large island, pantry and bar area. The master retreat is just off the great room again with river views and incredible bath with his and hers large walk in closets, oversized steam shower with all the bells and whistles. In addition the main living level has laundry and powder room. Take the sweeping staircase upstairs to find four bedrooms. One is a second master again with walk in and steam shower. The other have private baths, a media/playroom with access to large deck with incredible river and sunset views . Most all of the rooms have river views. The lower level has endless possibilities. mother in law suite, playroom. Also a bedroom and bath on this level in case you need a sixth bedroom . Opens to private patio with hot tub that stays. Three car garage plus extra storage. Some of the home features include impact windows and doors, fire sprinkler system, lifetime Rhino Shield paint on exterior, </a:t>
            </a:r>
            <a:r>
              <a:rPr lang="en-US" sz="1150" dirty="0" err="1">
                <a:solidFill>
                  <a:schemeClr val="tx2"/>
                </a:solidFill>
                <a:latin typeface="Trebuchet MS" panose="020B0603020202020204" pitchFamily="34" charset="0"/>
              </a:rPr>
              <a:t>tankless</a:t>
            </a:r>
            <a:r>
              <a:rPr lang="en-US" sz="1150" dirty="0">
                <a:solidFill>
                  <a:schemeClr val="tx2"/>
                </a:solidFill>
                <a:latin typeface="Trebuchet MS" panose="020B0603020202020204" pitchFamily="34" charset="0"/>
              </a:rPr>
              <a:t> hot water heater, lawn irrigation, plumbing stubbed for bar/ ice machine.</a:t>
            </a:r>
            <a:br>
              <a:rPr lang="en-US" sz="1150" dirty="0">
                <a:solidFill>
                  <a:schemeClr val="tx2"/>
                </a:solidFill>
                <a:latin typeface="Trebuchet MS" panose="020B0603020202020204" pitchFamily="34" charset="0"/>
              </a:rPr>
            </a:br>
            <a:r>
              <a:rPr lang="en-US" sz="1100" b="1" i="1" dirty="0">
                <a:ln w="10541" cmpd="sng">
                  <a:noFill/>
                  <a:prstDash val="solid"/>
                </a:ln>
                <a:solidFill>
                  <a:schemeClr val="tx2"/>
                </a:solidFill>
                <a:latin typeface="Trebuchet MS" panose="020B0603020202020204" pitchFamily="34" charset="0"/>
              </a:rPr>
              <a:t>Come see for yourself and enjoy the lifestyle of waterfront living at its finest!</a:t>
            </a:r>
            <a:endParaRPr lang="en-US" sz="1100" b="1" i="1" dirty="0">
              <a:solidFill>
                <a:schemeClr val="tx2"/>
              </a:solidFill>
            </a:endParaRPr>
          </a:p>
        </p:txBody>
      </p:sp>
      <p:sp>
        <p:nvSpPr>
          <p:cNvPr id="2" name="Title 1"/>
          <p:cNvSpPr>
            <a:spLocks noGrp="1"/>
          </p:cNvSpPr>
          <p:nvPr>
            <p:ph type="ctrTitle"/>
          </p:nvPr>
        </p:nvSpPr>
        <p:spPr>
          <a:xfrm>
            <a:off x="2438400" y="76200"/>
            <a:ext cx="4791075" cy="1447800"/>
          </a:xfrm>
          <a:noFill/>
        </p:spPr>
        <p:txBody>
          <a:bodyPr anchor="t">
            <a:noAutofit/>
            <a:scene3d>
              <a:camera prst="orthographicFront"/>
              <a:lightRig rig="soft" dir="t">
                <a:rot lat="0" lon="0" rev="17220000"/>
              </a:lightRig>
            </a:scene3d>
            <a:sp3d prstMaterial="softEdge"/>
          </a:bodyPr>
          <a:lstStyle/>
          <a:p>
            <a:pPr algn="r"/>
            <a: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1720 Bowline Drive</a:t>
            </a:r>
            <a:b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6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Dunes West :: Mount Pleasant</a:t>
            </a:r>
            <a:br>
              <a:rPr lang="en-US" sz="16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6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MLS# 16020876 :: $1,595,000</a:t>
            </a:r>
            <a:endParaRPr lang="en-US" sz="105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cxnSp>
        <p:nvCxnSpPr>
          <p:cNvPr id="9" name="Straight Connector 8"/>
          <p:cNvCxnSpPr/>
          <p:nvPr/>
        </p:nvCxnSpPr>
        <p:spPr>
          <a:xfrm>
            <a:off x="7696200" y="4357601"/>
            <a:ext cx="4724400" cy="0"/>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81363" y="9117797"/>
            <a:ext cx="757637" cy="876895"/>
          </a:xfrm>
          <a:prstGeom prst="rect">
            <a:avLst/>
          </a:prstGeom>
        </p:spPr>
      </p:pic>
      <p:pic>
        <p:nvPicPr>
          <p:cNvPr id="22" name="Picture 21"/>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315191" y="9117797"/>
            <a:ext cx="665018" cy="457200"/>
          </a:xfrm>
          <a:prstGeom prst="rect">
            <a:avLst/>
          </a:prstGeom>
        </p:spPr>
      </p:pic>
      <p:sp>
        <p:nvSpPr>
          <p:cNvPr id="24" name="Rectangle 23"/>
          <p:cNvSpPr/>
          <p:nvPr/>
        </p:nvSpPr>
        <p:spPr>
          <a:xfrm>
            <a:off x="1981175" y="8981182"/>
            <a:ext cx="3333800" cy="1077218"/>
          </a:xfrm>
          <a:prstGeom prst="rect">
            <a:avLst/>
          </a:prstGeom>
        </p:spPr>
        <p:txBody>
          <a:bodyPr wrap="square">
            <a:spAutoFit/>
          </a:bodyPr>
          <a:lstStyle/>
          <a:p>
            <a:pPr algn="ctr"/>
            <a:r>
              <a:rPr lang="en-US" dirty="0">
                <a:solidFill>
                  <a:schemeClr val="tx2"/>
                </a:solidFill>
                <a:latin typeface="Trebuchet MS" panose="020B0603020202020204" pitchFamily="34" charset="0"/>
              </a:rPr>
              <a:t>Clay Cunningham</a:t>
            </a:r>
          </a:p>
          <a:p>
            <a:pPr algn="ctr"/>
            <a:r>
              <a:rPr lang="pt-BR" sz="1100" dirty="0">
                <a:solidFill>
                  <a:schemeClr val="tx2"/>
                </a:solidFill>
                <a:latin typeface="Trebuchet MS" panose="020B0603020202020204" pitchFamily="34" charset="0"/>
              </a:rPr>
              <a:t>O (843) 886-8110</a:t>
            </a:r>
          </a:p>
          <a:p>
            <a:pPr algn="ctr"/>
            <a:r>
              <a:rPr lang="pt-BR" sz="1100" dirty="0">
                <a:solidFill>
                  <a:schemeClr val="tx2"/>
                </a:solidFill>
                <a:latin typeface="Trebuchet MS" panose="020B0603020202020204" pitchFamily="34" charset="0"/>
              </a:rPr>
              <a:t>M (843) 345-4647</a:t>
            </a:r>
          </a:p>
          <a:p>
            <a:pPr algn="ctr"/>
            <a:r>
              <a:rPr lang="pt-BR" sz="1100" dirty="0">
                <a:solidFill>
                  <a:schemeClr val="tx2"/>
                </a:solidFill>
                <a:latin typeface="Trebuchet MS" panose="020B0603020202020204" pitchFamily="34" charset="0"/>
              </a:rPr>
              <a:t>clay@carolinaone.com</a:t>
            </a:r>
          </a:p>
          <a:p>
            <a:pPr algn="ctr"/>
            <a:r>
              <a:rPr lang="pt-BR" sz="1100" dirty="0">
                <a:solidFill>
                  <a:schemeClr val="tx2"/>
                </a:solidFill>
                <a:latin typeface="Trebuchet MS" panose="020B0603020202020204" pitchFamily="34" charset="0"/>
              </a:rPr>
              <a:t>www.claysre.com</a:t>
            </a:r>
            <a:endParaRPr lang="en-US" sz="1100" dirty="0">
              <a:solidFill>
                <a:schemeClr val="tx2"/>
              </a:solidFill>
            </a:endParaRPr>
          </a:p>
        </p:txBody>
      </p:sp>
      <p:sp>
        <p:nvSpPr>
          <p:cNvPr id="25" name="Rectangle 24"/>
          <p:cNvSpPr/>
          <p:nvPr/>
        </p:nvSpPr>
        <p:spPr>
          <a:xfrm>
            <a:off x="0" y="9613692"/>
            <a:ext cx="12954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1503 Palm Blvd </a:t>
            </a:r>
            <a:r>
              <a:rPr lang="en-US" sz="700" dirty="0" err="1">
                <a:solidFill>
                  <a:schemeClr val="tx2"/>
                </a:solidFill>
                <a:latin typeface="Trebuchet MS" panose="020B0603020202020204" pitchFamily="34" charset="0"/>
              </a:rPr>
              <a:t>Ste</a:t>
            </a:r>
            <a:endParaRPr lang="en-US" sz="700" dirty="0">
              <a:solidFill>
                <a:schemeClr val="tx2"/>
              </a:solidFill>
              <a:latin typeface="Trebuchet MS" panose="020B0603020202020204" pitchFamily="34" charset="0"/>
            </a:endParaRPr>
          </a:p>
          <a:p>
            <a:pPr algn="ctr"/>
            <a:r>
              <a:rPr lang="en-US" sz="700" dirty="0">
                <a:solidFill>
                  <a:schemeClr val="tx2"/>
                </a:solidFill>
                <a:latin typeface="Trebuchet MS" panose="020B0603020202020204" pitchFamily="34" charset="0"/>
              </a:rPr>
              <a:t>Isle of Palms, SC 29451</a:t>
            </a:r>
          </a:p>
        </p:txBody>
      </p:sp>
      <p:sp>
        <p:nvSpPr>
          <p:cNvPr id="23" name="Rectangle 22"/>
          <p:cNvSpPr/>
          <p:nvPr/>
        </p:nvSpPr>
        <p:spPr>
          <a:xfrm>
            <a:off x="76200" y="86380"/>
            <a:ext cx="4267199" cy="954107"/>
          </a:xfrm>
          <a:prstGeom prst="rect">
            <a:avLst/>
          </a:prstGeom>
          <a:noFill/>
        </p:spPr>
        <p:txBody>
          <a:bodyPr wrap="square">
            <a:spAutoFit/>
          </a:bodyPr>
          <a:lstStyle/>
          <a:p>
            <a:r>
              <a:rPr lang="en-US" sz="3200" dirty="0">
                <a:solidFill>
                  <a:schemeClr val="bg1"/>
                </a:solidFill>
                <a:effectLst>
                  <a:outerShdw blurRad="38100" dist="38100" dir="2700000" algn="tl">
                    <a:srgbClr val="000000">
                      <a:alpha val="43137"/>
                    </a:srgbClr>
                  </a:outerShdw>
                </a:effectLst>
                <a:latin typeface="Freestyle Script" panose="030804020302050B0404" pitchFamily="66" charset="0"/>
              </a:rPr>
              <a:t>Truly a Gem on the Wando</a:t>
            </a:r>
            <a:br>
              <a:rPr lang="en-US" sz="3200" dirty="0">
                <a:solidFill>
                  <a:schemeClr val="bg1"/>
                </a:solidFill>
                <a:effectLst>
                  <a:outerShdw blurRad="38100" dist="38100" dir="2700000" algn="tl">
                    <a:srgbClr val="000000">
                      <a:alpha val="43137"/>
                    </a:srgbClr>
                  </a:outerShdw>
                </a:effectLst>
                <a:latin typeface="Freestyle Script" panose="030804020302050B0404" pitchFamily="66" charset="0"/>
              </a:rPr>
            </a:br>
            <a:r>
              <a:rPr lang="en-US" sz="2400" dirty="0">
                <a:solidFill>
                  <a:srgbClr val="FFFF00"/>
                </a:solidFill>
                <a:effectLst>
                  <a:outerShdw blurRad="38100" dist="38100" dir="2700000" algn="tl">
                    <a:srgbClr val="000000">
                      <a:alpha val="43137"/>
                    </a:srgbClr>
                  </a:outerShdw>
                </a:effectLst>
                <a:latin typeface="Freestyle Script" panose="030804020302050B0404" pitchFamily="66" charset="0"/>
              </a:rPr>
              <a:t>Price Reduced...Bring Offers!</a:t>
            </a:r>
            <a:endParaRPr lang="en-US" sz="3200" dirty="0">
              <a:solidFill>
                <a:srgbClr val="FFFF00"/>
              </a:solidFill>
              <a:effectLst>
                <a:outerShdw blurRad="38100" dist="38100" dir="2700000" algn="tl">
                  <a:srgbClr val="000000">
                    <a:alpha val="43137"/>
                  </a:srgbClr>
                </a:outerShdw>
              </a:effectLst>
              <a:latin typeface="Freestyle Script" panose="030804020302050B0404" pitchFamily="66" charset="0"/>
            </a:endParaRPr>
          </a:p>
        </p:txBody>
      </p:sp>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201" y="8078552"/>
            <a:ext cx="1371598" cy="912969"/>
          </a:xfrm>
          <a:prstGeom prst="rect">
            <a:avLst/>
          </a:prstGeom>
          <a:ln w="12700">
            <a:noFill/>
          </a:ln>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971799" y="8078550"/>
            <a:ext cx="1371600" cy="912971"/>
          </a:xfrm>
          <a:prstGeom prst="rect">
            <a:avLst/>
          </a:prstGeom>
          <a:ln w="12700">
            <a:noFill/>
          </a:ln>
          <a:effectLst/>
        </p:spPr>
      </p:pic>
      <p:pic>
        <p:nvPicPr>
          <p:cNvPr id="28" name="Picture 27"/>
          <p:cNvPicPr>
            <a:picLocks noChangeAspect="1"/>
          </p:cNvPicPr>
          <p:nvPr/>
        </p:nvPicPr>
        <p:blipFill rotWithShape="1">
          <a:blip r:embed="rId7" cstate="print">
            <a:extLst>
              <a:ext uri="{28A0092B-C50C-407E-A947-70E740481C1C}">
                <a14:useLocalDpi xmlns:a14="http://schemas.microsoft.com/office/drawing/2010/main" val="0"/>
              </a:ext>
            </a:extLst>
          </a:blip>
          <a:srcRect t="7407" b="3580"/>
          <a:stretch/>
        </p:blipFill>
        <p:spPr>
          <a:xfrm>
            <a:off x="5867400" y="8077200"/>
            <a:ext cx="1371600" cy="915672"/>
          </a:xfrm>
          <a:prstGeom prst="rect">
            <a:avLst/>
          </a:prstGeom>
          <a:ln>
            <a:noFill/>
          </a:ln>
          <a:effectLst/>
        </p:spPr>
      </p:pic>
      <p:pic>
        <p:nvPicPr>
          <p:cNvPr id="29" name="Picture 2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23999" y="8078551"/>
            <a:ext cx="1371600" cy="912971"/>
          </a:xfrm>
          <a:prstGeom prst="rect">
            <a:avLst/>
          </a:prstGeom>
          <a:ln>
            <a:noFill/>
          </a:ln>
          <a:effectLst/>
        </p:spPr>
      </p:pic>
      <p:pic>
        <p:nvPicPr>
          <p:cNvPr id="30" name="Picture 2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419599" y="8078550"/>
            <a:ext cx="1371600" cy="912971"/>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278</TotalTime>
  <Words>324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Freestyle Script</vt:lpstr>
      <vt:lpstr>Lucida Sans</vt:lpstr>
      <vt:lpstr>Trebuchet MS</vt:lpstr>
      <vt:lpstr>Wingdings</vt:lpstr>
      <vt:lpstr>Wingdings 2</vt:lpstr>
      <vt:lpstr>Wingdings 3</vt:lpstr>
      <vt:lpstr>Apex</vt:lpstr>
      <vt:lpstr>1720 Bowline Drive Dunes West :: Mount Pleasant MLS# 16020876 :: $1,595,000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2016-08-22T13:07:44Z</dcterms:modified>
</cp:coreProperties>
</file>