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88" y="-168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7/27/2017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63" y="-1708"/>
            <a:ext cx="7772397" cy="437368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464678" y="4856770"/>
            <a:ext cx="4843446" cy="2254042"/>
          </a:xfrm>
        </p:spPr>
        <p:txBody>
          <a:bodyPr anchor="t">
            <a:noAutofit/>
          </a:bodyPr>
          <a:lstStyle/>
          <a:p>
            <a:r>
              <a:rPr lang="en-US" sz="1150" dirty="0">
                <a:solidFill>
                  <a:schemeClr val="bg2">
                    <a:lumMod val="25000"/>
                  </a:schemeClr>
                </a:solidFill>
                <a:latin typeface="Palatino Linotype" panose="02040502050505030304" pitchFamily="18" charset="0"/>
                <a:cs typeface="Times New Roman" panose="02020603050405020304" pitchFamily="18" charset="0"/>
              </a:rPr>
              <a:t>Situated in the Pembroke section of Park West, this spacious two story home is THE ONLY home in this price range with 5 bedrooms, 2 offices, and 5 full bathrooms with a full guest suite on the main level! A two story foyer, French doors leading to the office, transom windows, an archway leading to the sun room, a tray ceiling and wainscoting in the dining room are just some of the unique features in this home that help it stand out. The gourmet kitchen features granite counters, pendant lighting, a breakfast bar, built-in wine rack, stainless steel appliances and a gas range, a pantry, an eat-in area and looks into the living room with its cozy fireplace. The owner’s retreat has a tray ceiling, two walk-in closets and a large </a:t>
            </a:r>
            <a:r>
              <a:rPr lang="en-US" sz="1150" dirty="0" err="1">
                <a:solidFill>
                  <a:schemeClr val="bg2">
                    <a:lumMod val="25000"/>
                  </a:schemeClr>
                </a:solidFill>
                <a:latin typeface="Palatino Linotype" panose="02040502050505030304" pitchFamily="18" charset="0"/>
                <a:cs typeface="Times New Roman" panose="02020603050405020304" pitchFamily="18" charset="0"/>
              </a:rPr>
              <a:t>en</a:t>
            </a:r>
            <a:r>
              <a:rPr lang="en-US" sz="1150" dirty="0">
                <a:solidFill>
                  <a:schemeClr val="bg2">
                    <a:lumMod val="25000"/>
                  </a:schemeClr>
                </a:solidFill>
                <a:latin typeface="Palatino Linotype" panose="02040502050505030304" pitchFamily="18" charset="0"/>
                <a:cs typeface="Times New Roman" panose="02020603050405020304" pitchFamily="18" charset="0"/>
              </a:rPr>
              <a:t>-suite bath with dual vanity, walk-in shower and garden tub.</a:t>
            </a:r>
          </a:p>
          <a:p>
            <a:endParaRPr lang="en-US" sz="1150" b="1" i="1" u="sng" dirty="0">
              <a:solidFill>
                <a:schemeClr val="bg2">
                  <a:lumMod val="25000"/>
                </a:schemeClr>
              </a:solidFill>
              <a:latin typeface="Palatino Linotype" panose="02040502050505030304" pitchFamily="18" charset="0"/>
              <a:cs typeface="Times New Roman" panose="02020603050405020304" pitchFamily="18" charset="0"/>
            </a:endParaRPr>
          </a:p>
          <a:p>
            <a:r>
              <a:rPr lang="en-US" sz="115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9" name="Rectangle 8"/>
          <p:cNvSpPr/>
          <p:nvPr/>
        </p:nvSpPr>
        <p:spPr>
          <a:xfrm>
            <a:off x="0"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4"/>
              </a:rPr>
              <a:t>matt@mattoneillteam.com</a:t>
            </a:r>
            <a:r>
              <a:rPr lang="en-US" sz="1600" dirty="0">
                <a:solidFill>
                  <a:schemeClr val="tx1"/>
                </a:solidFill>
                <a:latin typeface="Palatino Linotype" panose="02040502050505030304" pitchFamily="18" charset="0"/>
              </a:rPr>
              <a:t>   843-532-4220</a:t>
            </a:r>
            <a:endParaRPr lang="en-US" sz="1600" u="sng" dirty="0">
              <a:solidFill>
                <a:schemeClr val="tx1"/>
              </a:solidFill>
              <a:latin typeface="Palatino Linotype" panose="02040502050505030304" pitchFamily="18" charset="0"/>
            </a:endParaRPr>
          </a:p>
        </p:txBody>
      </p:sp>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646" y="4856770"/>
            <a:ext cx="1467612" cy="978408"/>
          </a:xfrm>
          <a:prstGeom prst="rect">
            <a:avLst/>
          </a:prstGeom>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646" y="7408042"/>
            <a:ext cx="1467612" cy="978408"/>
          </a:xfrm>
          <a:prstGeom prst="rect">
            <a:avLst/>
          </a:prstGeom>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646" y="11234952"/>
            <a:ext cx="1467612" cy="978408"/>
          </a:xfrm>
          <a:prstGeom prst="rect">
            <a:avLst/>
          </a:prstGeom>
        </p:spPr>
      </p:pic>
      <p:pic>
        <p:nvPicPr>
          <p:cNvPr id="15" name="Picture 14"/>
          <p:cNvPicPr preferRelativeResize="0">
            <a:picLocks/>
          </p:cNvPicPr>
          <p:nvPr/>
        </p:nvPicPr>
        <p:blipFill>
          <a:blip r:embed="rId8" cstate="print">
            <a:extLst>
              <a:ext uri="{28A0092B-C50C-407E-A947-70E740481C1C}">
                <a14:useLocalDpi xmlns:a14="http://schemas.microsoft.com/office/drawing/2010/main" val="0"/>
              </a:ext>
            </a:extLst>
          </a:blip>
          <a:stretch>
            <a:fillRect/>
          </a:stretch>
        </p:blipFill>
        <p:spPr>
          <a:xfrm>
            <a:off x="-646" y="8683678"/>
            <a:ext cx="1467612" cy="978408"/>
          </a:xfrm>
          <a:prstGeom prst="rect">
            <a:avLst/>
          </a:prstGeom>
        </p:spPr>
      </p:pic>
      <p:pic>
        <p:nvPicPr>
          <p:cNvPr id="19" name="Picture 18"/>
          <p:cNvPicPr preferRelativeResize="0">
            <a:picLocks/>
          </p:cNvPicPr>
          <p:nvPr/>
        </p:nvPicPr>
        <p:blipFill>
          <a:blip r:embed="rId9" cstate="print">
            <a:extLst>
              <a:ext uri="{28A0092B-C50C-407E-A947-70E740481C1C}">
                <a14:useLocalDpi xmlns:a14="http://schemas.microsoft.com/office/drawing/2010/main" val="0"/>
              </a:ext>
            </a:extLst>
          </a:blip>
          <a:stretch>
            <a:fillRect/>
          </a:stretch>
        </p:blipFill>
        <p:spPr>
          <a:xfrm>
            <a:off x="-646" y="9959314"/>
            <a:ext cx="1467612" cy="978408"/>
          </a:xfrm>
          <a:prstGeom prst="rect">
            <a:avLst/>
          </a:prstGeom>
        </p:spPr>
      </p:pic>
      <p:pic>
        <p:nvPicPr>
          <p:cNvPr id="20" name="Picture 19"/>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646" y="6132406"/>
            <a:ext cx="1467612" cy="978408"/>
          </a:xfrm>
          <a:prstGeom prst="rect">
            <a:avLst/>
          </a:prstGeom>
        </p:spPr>
      </p:pic>
      <p:pic>
        <p:nvPicPr>
          <p:cNvPr id="27" name="Picture 26"/>
          <p:cNvPicPr preferRelativeResize="0">
            <a:picLocks/>
          </p:cNvPicPr>
          <p:nvPr/>
        </p:nvPicPr>
        <p:blipFill>
          <a:blip r:embed="rId11" cstate="print">
            <a:extLst>
              <a:ext uri="{28A0092B-C50C-407E-A947-70E740481C1C}">
                <a14:useLocalDpi xmlns:a14="http://schemas.microsoft.com/office/drawing/2010/main" val="0"/>
              </a:ext>
            </a:extLst>
          </a:blip>
          <a:stretch>
            <a:fillRect/>
          </a:stretch>
        </p:blipFill>
        <p:spPr>
          <a:xfrm>
            <a:off x="6310411" y="8683678"/>
            <a:ext cx="1467612" cy="978408"/>
          </a:xfrm>
          <a:prstGeom prst="rect">
            <a:avLst/>
          </a:prstGeom>
        </p:spPr>
      </p:pic>
      <p:pic>
        <p:nvPicPr>
          <p:cNvPr id="28" name="Picture 27"/>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6310411" y="7408042"/>
            <a:ext cx="1467612" cy="978408"/>
          </a:xfrm>
          <a:prstGeom prst="rect">
            <a:avLst/>
          </a:prstGeom>
        </p:spPr>
      </p:pic>
      <p:pic>
        <p:nvPicPr>
          <p:cNvPr id="29" name="Picture 28"/>
          <p:cNvPicPr preferRelativeResize="0">
            <a:picLocks/>
          </p:cNvPicPr>
          <p:nvPr/>
        </p:nvPicPr>
        <p:blipFill>
          <a:blip r:embed="rId13" cstate="print">
            <a:extLst>
              <a:ext uri="{28A0092B-C50C-407E-A947-70E740481C1C}">
                <a14:useLocalDpi xmlns:a14="http://schemas.microsoft.com/office/drawing/2010/main" val="0"/>
              </a:ext>
            </a:extLst>
          </a:blip>
          <a:stretch>
            <a:fillRect/>
          </a:stretch>
        </p:blipFill>
        <p:spPr>
          <a:xfrm>
            <a:off x="6310411" y="4856770"/>
            <a:ext cx="1467612" cy="978408"/>
          </a:xfrm>
          <a:prstGeom prst="rect">
            <a:avLst/>
          </a:prstGeom>
        </p:spPr>
      </p:pic>
      <p:pic>
        <p:nvPicPr>
          <p:cNvPr id="30" name="Picture 2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6310411" y="9959314"/>
            <a:ext cx="1467612" cy="978408"/>
          </a:xfrm>
          <a:prstGeom prst="rect">
            <a:avLst/>
          </a:prstGeom>
        </p:spPr>
      </p:pic>
      <p:pic>
        <p:nvPicPr>
          <p:cNvPr id="31" name="Picture 3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6308125" y="11234952"/>
            <a:ext cx="1472184" cy="978408"/>
          </a:xfrm>
          <a:prstGeom prst="rect">
            <a:avLst/>
          </a:prstGeom>
        </p:spPr>
      </p:pic>
      <p:sp>
        <p:nvSpPr>
          <p:cNvPr id="4" name="Rectangle 3"/>
          <p:cNvSpPr/>
          <p:nvPr/>
        </p:nvSpPr>
        <p:spPr>
          <a:xfrm>
            <a:off x="1727" y="3618915"/>
            <a:ext cx="7772400" cy="95308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sz="2400" dirty="0">
              <a:solidFill>
                <a:schemeClr val="bg2">
                  <a:lumMod val="50000"/>
                </a:schemeClr>
              </a:solidFill>
              <a:latin typeface="Palatino Linotype" panose="02040502050505030304" pitchFamily="18" charset="0"/>
            </a:endParaRPr>
          </a:p>
          <a:p>
            <a:pPr algn="ctr"/>
            <a:r>
              <a:rPr lang="nb-NO" sz="2400" dirty="0">
                <a:solidFill>
                  <a:schemeClr val="bg2">
                    <a:lumMod val="50000"/>
                  </a:schemeClr>
                </a:solidFill>
                <a:latin typeface="Palatino Linotype" panose="02040502050505030304" pitchFamily="18" charset="0"/>
              </a:rPr>
              <a:t>1725 Wellstead Street</a:t>
            </a:r>
          </a:p>
          <a:p>
            <a:pPr algn="ctr"/>
            <a:r>
              <a:rPr lang="en-US" sz="1800" dirty="0">
                <a:solidFill>
                  <a:schemeClr val="bg2">
                    <a:lumMod val="50000"/>
                  </a:schemeClr>
                </a:solidFill>
                <a:latin typeface="Palatino Linotype" panose="02040502050505030304" pitchFamily="18" charset="0"/>
              </a:rPr>
              <a:t>Park West ~ Mount Pleasant ~ MLS# 17020516 ~ $624,900</a:t>
            </a:r>
          </a:p>
        </p:txBody>
      </p:sp>
      <p:sp>
        <p:nvSpPr>
          <p:cNvPr id="5" name="Rectangle 4"/>
          <p:cNvSpPr/>
          <p:nvPr/>
        </p:nvSpPr>
        <p:spPr>
          <a:xfrm>
            <a:off x="-7054150" y="1496876"/>
            <a:ext cx="3320350" cy="446276"/>
          </a:xfrm>
          <a:prstGeom prst="rect">
            <a:avLst/>
          </a:prstGeom>
          <a:noFill/>
        </p:spPr>
        <p:txBody>
          <a:bodyPr wrap="square">
            <a:spAutoFit/>
          </a:bodyPr>
          <a:lstStyle/>
          <a:p>
            <a:pPr algn="ctr"/>
            <a:r>
              <a:rPr lang="en-US" b="1" dirty="0">
                <a:ln w="3175">
                  <a:solidFill>
                    <a:schemeClr val="bg2">
                      <a:lumMod val="25000"/>
                    </a:schemeClr>
                  </a:solidFill>
                </a:ln>
                <a:solidFill>
                  <a:schemeClr val="bg2">
                    <a:lumMod val="9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b="1" i="1" dirty="0">
              <a:ln w="3175">
                <a:no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6" name="Rectangle 5"/>
          <p:cNvSpPr/>
          <p:nvPr/>
        </p:nvSpPr>
        <p:spPr>
          <a:xfrm>
            <a:off x="8050428" y="11774834"/>
            <a:ext cx="4767072" cy="261610"/>
          </a:xfrm>
          <a:prstGeom prst="rect">
            <a:avLst/>
          </a:prstGeom>
        </p:spPr>
        <p:txBody>
          <a:bodyPr wrap="square">
            <a:spAutoFit/>
          </a:bodyPr>
          <a:lstStyle/>
          <a:p>
            <a:pPr algn="ctr"/>
            <a:r>
              <a:rPr lang="en-US" sz="1100" b="1" i="1" dirty="0">
                <a:latin typeface="Palatino Linotype" panose="02040502050505030304" pitchFamily="18" charset="0"/>
                <a:cs typeface="Times New Roman" panose="02020603050405020304" pitchFamily="18" charset="0"/>
              </a:rPr>
              <a:t>Book your showing today!</a:t>
            </a:r>
          </a:p>
        </p:txBody>
      </p:sp>
      <p:sp>
        <p:nvSpPr>
          <p:cNvPr id="21" name="Rectangle 20"/>
          <p:cNvSpPr/>
          <p:nvPr/>
        </p:nvSpPr>
        <p:spPr>
          <a:xfrm>
            <a:off x="-8622" y="3195935"/>
            <a:ext cx="7787840" cy="461665"/>
          </a:xfrm>
          <a:prstGeom prst="rect">
            <a:avLst/>
          </a:prstGeom>
          <a:noFill/>
        </p:spPr>
        <p:txBody>
          <a:bodyPr wrap="square">
            <a:spAutoFit/>
          </a:bodyPr>
          <a:lstStyle/>
          <a:p>
            <a:pPr algn="ctr"/>
            <a:r>
              <a:rPr lang="en-US" sz="2400" b="1" i="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Saturday, July 29</a:t>
            </a:r>
            <a:r>
              <a:rPr lang="en-US" sz="2400" b="1" i="1" baseline="30000"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a:t>
            </a:r>
            <a:r>
              <a:rPr lang="en-US" sz="2400" b="1" i="1" dirty="0">
                <a:ln w="3175">
                  <a:solidFill>
                    <a:schemeClr val="bg2">
                      <a:lumMod val="75000"/>
                    </a:schemeClr>
                  </a:solidFill>
                </a:ln>
                <a:solidFill>
                  <a:schemeClr val="bg2"/>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 from 1-3</a:t>
            </a:r>
          </a:p>
        </p:txBody>
      </p:sp>
      <p:pic>
        <p:nvPicPr>
          <p:cNvPr id="32" name="Picture 3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6310411" y="6132406"/>
            <a:ext cx="1467612" cy="978408"/>
          </a:xfrm>
          <a:prstGeom prst="rect">
            <a:avLst/>
          </a:prstGeom>
        </p:spPr>
      </p:pic>
      <p:sp>
        <p:nvSpPr>
          <p:cNvPr id="22" name="Subtitle 2"/>
          <p:cNvSpPr txBox="1">
            <a:spLocks/>
          </p:cNvSpPr>
          <p:nvPr/>
        </p:nvSpPr>
        <p:spPr>
          <a:xfrm>
            <a:off x="1466965" y="7408040"/>
            <a:ext cx="4841159" cy="4805320"/>
          </a:xfrm>
          <a:prstGeom prst="rect">
            <a:avLst/>
          </a:prstGeom>
        </p:spPr>
        <p:txBody>
          <a:bodyPr vert="horz" lIns="117564" tIns="58782" rIns="117564" bIns="58782" rtlCol="0" anchor="t">
            <a:noAutofit/>
          </a:bodyPr>
          <a:lstStyle>
            <a:lvl1pPr marL="0" indent="0" algn="ctr" defTabSz="1175644" rtl="0" eaLnBrk="1" latinLnBrk="0" hangingPunct="1">
              <a:spcBef>
                <a:spcPct val="20000"/>
              </a:spcBef>
              <a:buFont typeface="Arial" pitchFamily="34" charset="0"/>
              <a:buNone/>
              <a:defRPr sz="4100" kern="1200">
                <a:solidFill>
                  <a:schemeClr val="tx1">
                    <a:tint val="75000"/>
                  </a:schemeClr>
                </a:solidFill>
                <a:latin typeface="+mn-lt"/>
                <a:ea typeface="+mn-ea"/>
                <a:cs typeface="+mn-cs"/>
              </a:defRPr>
            </a:lvl1pPr>
            <a:lvl2pPr marL="587822" indent="0" algn="ctr" defTabSz="117564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2pPr>
            <a:lvl3pPr marL="1175644" indent="0" algn="ctr" defTabSz="117564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3pPr>
            <a:lvl4pPr marL="176346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4pPr>
            <a:lvl5pPr marL="2351288"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5pPr>
            <a:lvl6pPr marL="2939110"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6pPr>
            <a:lvl7pPr marL="3526932"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7pPr>
            <a:lvl8pPr marL="4114754"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8pPr>
            <a:lvl9pPr marL="4702576" indent="0" algn="ctr" defTabSz="1175644" rtl="0" eaLnBrk="1" latinLnBrk="0" hangingPunct="1">
              <a:spcBef>
                <a:spcPct val="20000"/>
              </a:spcBef>
              <a:buFont typeface="Arial" pitchFamily="34" charset="0"/>
              <a:buNone/>
              <a:defRPr sz="2600" kern="1200">
                <a:solidFill>
                  <a:schemeClr val="tx1">
                    <a:tint val="75000"/>
                  </a:schemeClr>
                </a:solidFill>
                <a:latin typeface="+mn-lt"/>
                <a:ea typeface="+mn-ea"/>
                <a:cs typeface="+mn-cs"/>
              </a:defRPr>
            </a:lvl9pPr>
          </a:lstStyle>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Gorgeous features throughout much of the first floor including wide plank hardwood floors, crown </a:t>
            </a:r>
            <a:r>
              <a:rPr lang="en-US" sz="1150" dirty="0" err="1">
                <a:solidFill>
                  <a:schemeClr val="bg2">
                    <a:lumMod val="25000"/>
                  </a:schemeClr>
                </a:solidFill>
                <a:latin typeface="Palatino Linotype" panose="02040502050505030304" pitchFamily="18" charset="0"/>
                <a:cs typeface="Times New Roman" panose="02020603050405020304" pitchFamily="18" charset="0"/>
              </a:rPr>
              <a:t>moulding</a:t>
            </a:r>
            <a:r>
              <a:rPr lang="en-US" sz="1150" dirty="0">
                <a:solidFill>
                  <a:schemeClr val="bg2">
                    <a:lumMod val="25000"/>
                  </a:schemeClr>
                </a:solidFill>
                <a:latin typeface="Palatino Linotype" panose="02040502050505030304" pitchFamily="18" charset="0"/>
                <a:cs typeface="Times New Roman" panose="02020603050405020304" pitchFamily="18" charset="0"/>
              </a:rPr>
              <a:t>, trim, wainscoting, and recessed lighting</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The master suite features double tray ceilings with trim and concealed accent lighting</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Mudroom to keep things organized and tidy</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First floor guest bedroom</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Home office</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All bedrooms on the second floor have walk-in closets</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Large second floor loft space</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Second floor laundry room</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Central vacuum</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Whole house water filtration system</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Home security system</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Custom window treatments and built-in window seats with storage and custom cushions</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Seven zone lawn irrigation plus drip system for piazza porch baskets on two levels</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Patio has two gas hookups for grill</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Towering trees in the front yard and a double long driveway create a lovely entry</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Home backs up to private woods</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Double Piazzas with swings and ceiling fans.</a:t>
            </a:r>
          </a:p>
          <a:p>
            <a:pPr marL="285750" indent="-285750" algn="l">
              <a:buFont typeface="Wingdings" panose="05000000000000000000" pitchFamily="2" charset="2"/>
              <a:buChar char="v"/>
            </a:pPr>
            <a:r>
              <a:rPr lang="en-US" sz="1150" dirty="0">
                <a:solidFill>
                  <a:schemeClr val="bg2">
                    <a:lumMod val="25000"/>
                  </a:schemeClr>
                </a:solidFill>
                <a:latin typeface="Palatino Linotype" panose="02040502050505030304" pitchFamily="18" charset="0"/>
                <a:cs typeface="Times New Roman" panose="02020603050405020304" pitchFamily="18" charset="0"/>
              </a:rPr>
              <a:t>Huge, private backyard, big enough for a pool!</a:t>
            </a:r>
            <a:endParaRPr lang="en-US" sz="1150" b="1" i="1" dirty="0">
              <a:solidFill>
                <a:schemeClr val="bg2">
                  <a:lumMod val="25000"/>
                </a:schemeClr>
              </a:solidFill>
              <a:latin typeface="Palatino Linotype" panose="02040502050505030304" pitchFamily="18" charset="0"/>
              <a:cs typeface="Times New Roman" panose="02020603050405020304" pitchFamily="18" charset="0"/>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TotalTime>
  <Words>350</Words>
  <Application>Microsoft Office PowerPoint</Application>
  <PresentationFormat>Custom</PresentationFormat>
  <Paragraphs>28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59</cp:revision>
  <dcterms:created xsi:type="dcterms:W3CDTF">2006-08-16T00:00:00Z</dcterms:created>
  <dcterms:modified xsi:type="dcterms:W3CDTF">2017-07-27T16:26:38Z</dcterms:modified>
</cp:coreProperties>
</file>