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7/11/2019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7/11/2019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029200" y="0"/>
            <a:ext cx="3657600" cy="1324888"/>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712015" y="1011161"/>
            <a:ext cx="4348371" cy="2716282"/>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60000"/>
              <a:lumOff val="4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7145" y="5263596"/>
            <a:ext cx="7598111" cy="2326017"/>
          </a:xfrm>
        </p:spPr>
        <p:txBody>
          <a:bodyPr anchor="ctr">
            <a:noAutofit/>
          </a:bodyPr>
          <a:lstStyle/>
          <a:p>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This charming , spacious one story coastal cottage style home is located in the Jasmine Gate sublet of Bolton's Landing. Built in 2010, this one owner home has been meticulously maintained. 10' ceilings, 42'' kitchen cabinets with beadboard and glass fronts. Designer paint colors throughout evoke coastal southern living. Stainless appliances, gas range, refrigerator conveys. Pantry and butlers pass through just off kitchen leads to dining room (currently used as formal living/sitting area). Laundry room w/shelving and the washer &amp; dryer convey with home.</a:t>
            </a:r>
          </a:p>
          <a:p>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Large great room with gas fireplace flanked by built-in bookshelves. Spacious master with 2 closets (one is walk-in) and </a:t>
            </a:r>
            <a:r>
              <a:rPr lang="en-US" sz="11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ensuite</a:t>
            </a:r>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with soaking tub, shower and dual vanities. 2 additional good sized bedrooms with generous closet space. Study/office. Relax on your screened porch or cool off in your salt water pool (heated) with travertine tile decking.2 car detached garage with overhead storage. Tankless hot water heater, security system. Beautiful well kept neighborhood with ponds and walking trails. 11 miles to Boeing, 20 miles to Folly Beach. Your clients will love this home. **light fixture appearing in photo over table has been replaced. Some furniture available to purchase outside of sale.</a:t>
            </a: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9042304"/>
            <a:ext cx="838139" cy="903167"/>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Teresa Porter</a:t>
            </a:r>
            <a:br>
              <a:rPr lang="en-US" sz="180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a:solidFill>
                  <a:schemeClr val="bg1"/>
                </a:solidFill>
                <a:effectLst>
                  <a:outerShdw blurRad="38100" dist="38100" dir="2700000" algn="tl">
                    <a:srgbClr val="000000">
                      <a:alpha val="43137"/>
                    </a:srgbClr>
                  </a:outerShdw>
                </a:effectLst>
                <a:latin typeface="Century Gothic" panose="020B0502020202020204" pitchFamily="34" charset="0"/>
              </a:rPr>
              <a:t>Realtor/Certified </a:t>
            </a: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Negotiation Expert</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(843) 300‐5822</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Teresa.Porter@AgentOwnedRealty.com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www.AgentOwnedRealty.com</a:t>
            </a:r>
          </a:p>
        </p:txBody>
      </p:sp>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1001" y="9022551"/>
            <a:ext cx="1066799" cy="488481"/>
          </a:xfrm>
          <a:prstGeom prst="rect">
            <a:avLst/>
          </a:prstGeom>
        </p:spPr>
      </p:pic>
      <p:sp>
        <p:nvSpPr>
          <p:cNvPr id="18" name="Rectangle 17"/>
          <p:cNvSpPr/>
          <p:nvPr/>
        </p:nvSpPr>
        <p:spPr>
          <a:xfrm>
            <a:off x="152400" y="9534087"/>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The AgentOwned Realty Co.</a:t>
            </a:r>
          </a:p>
          <a:p>
            <a:pPr algn="ctr"/>
            <a:r>
              <a:rPr lang="en-US" sz="700" dirty="0">
                <a:solidFill>
                  <a:schemeClr val="bg1"/>
                </a:solidFill>
                <a:latin typeface="Century Gothic" panose="020B0502020202020204" pitchFamily="34" charset="0"/>
              </a:rPr>
              <a:t>824 Johnnie </a:t>
            </a:r>
            <a:r>
              <a:rPr lang="en-US" sz="700" dirty="0" err="1">
                <a:solidFill>
                  <a:schemeClr val="bg1"/>
                </a:solidFill>
                <a:latin typeface="Century Gothic" panose="020B0502020202020204" pitchFamily="34" charset="0"/>
              </a:rPr>
              <a:t>Dodds</a:t>
            </a:r>
            <a:r>
              <a:rPr lang="en-US" sz="700" dirty="0">
                <a:solidFill>
                  <a:schemeClr val="bg1"/>
                </a:solidFill>
                <a:latin typeface="Century Gothic" panose="020B0502020202020204" pitchFamily="34" charset="0"/>
              </a:rPr>
              <a:t> Blvd.</a:t>
            </a:r>
          </a:p>
          <a:p>
            <a:pPr algn="ctr"/>
            <a:r>
              <a:rPr lang="en-US" sz="700" dirty="0">
                <a:solidFill>
                  <a:schemeClr val="bg1"/>
                </a:solidFill>
                <a:latin typeface="Century Gothic" panose="020B0502020202020204" pitchFamily="34" charset="0"/>
              </a:rPr>
              <a:t>Mt. Pleasant, SC 29464</a:t>
            </a:r>
          </a:p>
        </p:txBody>
      </p:sp>
      <p:sp>
        <p:nvSpPr>
          <p:cNvPr id="23" name="Rectangle 22"/>
          <p:cNvSpPr/>
          <p:nvPr/>
        </p:nvSpPr>
        <p:spPr>
          <a:xfrm>
            <a:off x="8153400" y="662444"/>
            <a:ext cx="5225842" cy="954107"/>
          </a:xfrm>
          <a:prstGeom prst="rect">
            <a:avLst/>
          </a:prstGeom>
          <a:noFill/>
        </p:spPr>
        <p:txBody>
          <a:bodyPr wrap="square">
            <a:spAutoFit/>
          </a:bodyPr>
          <a:lstStyle/>
          <a:p>
            <a:pPr algn="r"/>
            <a:r>
              <a:rPr lang="en-US" b="1" i="1" dirty="0">
                <a:solidFill>
                  <a:schemeClr val="bg1"/>
                </a:solidFill>
              </a:rPr>
              <a:t>Location! Location! Location!</a:t>
            </a:r>
          </a:p>
          <a:p>
            <a:pPr algn="r"/>
            <a:r>
              <a:rPr lang="en-US" sz="1800" i="1" dirty="0">
                <a:solidFill>
                  <a:schemeClr val="bg1"/>
                </a:solidFill>
              </a:rPr>
              <a:t>5 miles to IOP and </a:t>
            </a:r>
            <a:r>
              <a:rPr lang="en-US" sz="1800" i="1" dirty="0" err="1">
                <a:solidFill>
                  <a:schemeClr val="bg1"/>
                </a:solidFill>
              </a:rPr>
              <a:t>Sulllivans</a:t>
            </a:r>
            <a:r>
              <a:rPr lang="en-US" sz="1800" i="1" dirty="0">
                <a:solidFill>
                  <a:schemeClr val="bg1"/>
                </a:solidFill>
              </a:rPr>
              <a:t> beaches</a:t>
            </a:r>
            <a:br>
              <a:rPr lang="en-US" sz="1800" i="1" dirty="0">
                <a:solidFill>
                  <a:schemeClr val="bg1"/>
                </a:solidFill>
              </a:rPr>
            </a:br>
            <a:r>
              <a:rPr lang="en-US" sz="1800" i="1" dirty="0">
                <a:solidFill>
                  <a:schemeClr val="bg1"/>
                </a:solidFill>
              </a:rPr>
              <a:t>7 miles to historic downtown Charleston</a:t>
            </a:r>
          </a:p>
        </p:txBody>
      </p:sp>
      <p:grpSp>
        <p:nvGrpSpPr>
          <p:cNvPr id="7" name="Group 6">
            <a:extLst>
              <a:ext uri="{FF2B5EF4-FFF2-40B4-BE49-F238E27FC236}">
                <a16:creationId xmlns:a16="http://schemas.microsoft.com/office/drawing/2014/main" id="{03663D24-799C-4864-BEDA-AE98606135C6}"/>
              </a:ext>
            </a:extLst>
          </p:cNvPr>
          <p:cNvGrpSpPr/>
          <p:nvPr/>
        </p:nvGrpSpPr>
        <p:grpSpPr>
          <a:xfrm>
            <a:off x="183657" y="7589614"/>
            <a:ext cx="7405087" cy="1143000"/>
            <a:chOff x="176784" y="7589614"/>
            <a:chExt cx="7405087" cy="1143000"/>
          </a:xfrm>
        </p:grpSpPr>
        <p:pic>
          <p:nvPicPr>
            <p:cNvPr id="22" name="Picture 21"/>
            <p:cNvPicPr preferRelativeResize="0">
              <a:picLocks/>
            </p:cNvPicPr>
            <p:nvPr/>
          </p:nvPicPr>
          <p:blipFill>
            <a:blip r:embed="rId5" cstate="print">
              <a:extLst>
                <a:ext uri="{28A0092B-C50C-407E-A947-70E740481C1C}">
                  <a14:useLocalDpi xmlns:a14="http://schemas.microsoft.com/office/drawing/2010/main" val="0"/>
                </a:ext>
              </a:extLst>
            </a:blip>
            <a:stretch/>
          </p:blipFill>
          <p:spPr>
            <a:xfrm>
              <a:off x="176784" y="7589614"/>
              <a:ext cx="1728216" cy="1143000"/>
            </a:xfrm>
            <a:prstGeom prst="rect">
              <a:avLst/>
            </a:prstGeom>
            <a:ln w="12700">
              <a:noFill/>
            </a:ln>
            <a:effectLst/>
          </p:spPr>
        </p:pic>
        <p:pic>
          <p:nvPicPr>
            <p:cNvPr id="6" name="Picture 5"/>
            <p:cNvPicPr preferRelativeResize="0">
              <a:picLocks/>
            </p:cNvPicPr>
            <p:nvPr/>
          </p:nvPicPr>
          <p:blipFill>
            <a:blip r:embed="rId6" cstate="print">
              <a:extLst>
                <a:ext uri="{28A0092B-C50C-407E-A947-70E740481C1C}">
                  <a14:useLocalDpi xmlns:a14="http://schemas.microsoft.com/office/drawing/2010/main" val="0"/>
                </a:ext>
              </a:extLst>
            </a:blip>
            <a:stretch/>
          </p:blipFill>
          <p:spPr>
            <a:xfrm>
              <a:off x="2069074" y="7589614"/>
              <a:ext cx="1728216" cy="1143000"/>
            </a:xfrm>
            <a:prstGeom prst="rect">
              <a:avLst/>
            </a:prstGeom>
            <a:ln w="12700">
              <a:noFill/>
            </a:ln>
            <a:effectLst/>
          </p:spPr>
        </p:pic>
        <p:pic>
          <p:nvPicPr>
            <p:cNvPr id="33" name="Picture 32"/>
            <p:cNvPicPr preferRelativeResize="0">
              <a:picLocks/>
            </p:cNvPicPr>
            <p:nvPr/>
          </p:nvPicPr>
          <p:blipFill>
            <a:blip r:embed="rId7" cstate="print">
              <a:extLst>
                <a:ext uri="{28A0092B-C50C-407E-A947-70E740481C1C}">
                  <a14:useLocalDpi xmlns:a14="http://schemas.microsoft.com/office/drawing/2010/main" val="0"/>
                </a:ext>
              </a:extLst>
            </a:blip>
            <a:stretch/>
          </p:blipFill>
          <p:spPr>
            <a:xfrm>
              <a:off x="5853655" y="7589614"/>
              <a:ext cx="1728216" cy="1143000"/>
            </a:xfrm>
            <a:prstGeom prst="rect">
              <a:avLst/>
            </a:prstGeom>
            <a:ln w="12700">
              <a:noFill/>
            </a:ln>
            <a:effectLst/>
          </p:spPr>
        </p:pic>
        <p:pic>
          <p:nvPicPr>
            <p:cNvPr id="15" name="Picture 14"/>
            <p:cNvPicPr preferRelativeResize="0">
              <a:picLocks/>
            </p:cNvPicPr>
            <p:nvPr/>
          </p:nvPicPr>
          <p:blipFill>
            <a:blip r:embed="rId8" cstate="print">
              <a:extLst>
                <a:ext uri="{28A0092B-C50C-407E-A947-70E740481C1C}">
                  <a14:useLocalDpi xmlns:a14="http://schemas.microsoft.com/office/drawing/2010/main" val="0"/>
                </a:ext>
              </a:extLst>
            </a:blip>
            <a:srcRect/>
            <a:stretch/>
          </p:blipFill>
          <p:spPr>
            <a:xfrm>
              <a:off x="3961364" y="7595699"/>
              <a:ext cx="1728216" cy="1130829"/>
            </a:xfrm>
            <a:prstGeom prst="rect">
              <a:avLst/>
            </a:prstGeom>
            <a:ln w="12700">
              <a:noFill/>
            </a:ln>
            <a:effectLst/>
          </p:spPr>
        </p:pic>
      </p:grpSp>
      <p:sp>
        <p:nvSpPr>
          <p:cNvPr id="8" name="Rectangle 7"/>
          <p:cNvSpPr/>
          <p:nvPr/>
        </p:nvSpPr>
        <p:spPr>
          <a:xfrm>
            <a:off x="1943100" y="3851050"/>
            <a:ext cx="3886200" cy="707886"/>
          </a:xfrm>
          <a:prstGeom prst="rect">
            <a:avLst/>
          </a:prstGeom>
        </p:spPr>
        <p:txBody>
          <a:bodyPr>
            <a:spAutoFit/>
          </a:bodyPr>
          <a:lstStyle/>
          <a:p>
            <a:pPr algn="ctr"/>
            <a:r>
              <a:rPr lang="en-US" b="1" dirty="0">
                <a:ln w="10541" cmpd="sng">
                  <a:noFill/>
                  <a:prstDash val="solid"/>
                </a:ln>
                <a:solidFill>
                  <a:schemeClr val="tx2"/>
                </a:solidFill>
                <a:latin typeface="Century Gothic" panose="020B0502020202020204" pitchFamily="34" charset="0"/>
              </a:rPr>
              <a:t>1727 Batten Drive</a:t>
            </a:r>
          </a:p>
          <a:p>
            <a:pPr algn="ctr"/>
            <a:r>
              <a:rPr lang="en-US" dirty="0" err="1">
                <a:ln w="10541" cmpd="sng">
                  <a:noFill/>
                  <a:prstDash val="solid"/>
                </a:ln>
                <a:solidFill>
                  <a:schemeClr val="tx2"/>
                </a:solidFill>
                <a:latin typeface="Century Gothic" panose="020B0502020202020204" pitchFamily="34" charset="0"/>
              </a:rPr>
              <a:t>Boltons</a:t>
            </a:r>
            <a:r>
              <a:rPr lang="en-US" dirty="0">
                <a:ln w="10541" cmpd="sng">
                  <a:noFill/>
                  <a:prstDash val="solid"/>
                </a:ln>
                <a:solidFill>
                  <a:schemeClr val="tx2"/>
                </a:solidFill>
                <a:latin typeface="Century Gothic" panose="020B0502020202020204" pitchFamily="34" charset="0"/>
              </a:rPr>
              <a:t> Landing</a:t>
            </a:r>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777058000"/>
              </p:ext>
            </p:extLst>
          </p:nvPr>
        </p:nvGraphicFramePr>
        <p:xfrm>
          <a:off x="155048" y="4591226"/>
          <a:ext cx="7462305" cy="640080"/>
        </p:xfrm>
        <a:graphic>
          <a:graphicData uri="http://schemas.openxmlformats.org/drawingml/2006/table">
            <a:tbl>
              <a:tblPr firstRow="1" bandRow="1">
                <a:tableStyleId>{5C22544A-7EE6-4342-B048-85BDC9FD1C3A}</a:tableStyleId>
              </a:tblPr>
              <a:tblGrid>
                <a:gridCol w="1492461">
                  <a:extLst>
                    <a:ext uri="{9D8B030D-6E8A-4147-A177-3AD203B41FA5}">
                      <a16:colId xmlns:a16="http://schemas.microsoft.com/office/drawing/2014/main" val="3481155619"/>
                    </a:ext>
                  </a:extLst>
                </a:gridCol>
                <a:gridCol w="1492461">
                  <a:extLst>
                    <a:ext uri="{9D8B030D-6E8A-4147-A177-3AD203B41FA5}">
                      <a16:colId xmlns:a16="http://schemas.microsoft.com/office/drawing/2014/main" val="908569"/>
                    </a:ext>
                  </a:extLst>
                </a:gridCol>
                <a:gridCol w="1492461">
                  <a:extLst>
                    <a:ext uri="{9D8B030D-6E8A-4147-A177-3AD203B41FA5}">
                      <a16:colId xmlns:a16="http://schemas.microsoft.com/office/drawing/2014/main" val="861158149"/>
                    </a:ext>
                  </a:extLst>
                </a:gridCol>
                <a:gridCol w="1492461">
                  <a:extLst>
                    <a:ext uri="{9D8B030D-6E8A-4147-A177-3AD203B41FA5}">
                      <a16:colId xmlns:a16="http://schemas.microsoft.com/office/drawing/2014/main" val="2100653811"/>
                    </a:ext>
                  </a:extLst>
                </a:gridCol>
                <a:gridCol w="1492461">
                  <a:extLst>
                    <a:ext uri="{9D8B030D-6E8A-4147-A177-3AD203B41FA5}">
                      <a16:colId xmlns:a16="http://schemas.microsoft.com/office/drawing/2014/main" val="2875469772"/>
                    </a:ext>
                  </a:extLst>
                </a:gridCol>
              </a:tblGrid>
              <a:tr h="370840">
                <a:tc>
                  <a:txBody>
                    <a:bodyPr/>
                    <a:lstStyle/>
                    <a:p>
                      <a:pPr algn="ctr"/>
                      <a:r>
                        <a:rPr lang="en-US" dirty="0">
                          <a:solidFill>
                            <a:schemeClr val="tx2"/>
                          </a:solidFill>
                          <a:latin typeface="Century Gothic" panose="020B0502020202020204" pitchFamily="34" charset="0"/>
                        </a:rPr>
                        <a:t>3 Bed</a:t>
                      </a:r>
                    </a:p>
                    <a:p>
                      <a:pPr algn="ctr"/>
                      <a:r>
                        <a:rPr lang="en-US" dirty="0">
                          <a:solidFill>
                            <a:schemeClr val="tx2"/>
                          </a:solidFill>
                          <a:latin typeface="Century Gothic" panose="020B0502020202020204" pitchFamily="34" charset="0"/>
                        </a:rPr>
                        <a:t>2 Bath</a:t>
                      </a:r>
                    </a:p>
                  </a:txBody>
                  <a:tcPr>
                    <a:noFill/>
                  </a:tcPr>
                </a:tc>
                <a:tc>
                  <a:txBody>
                    <a:bodyPr/>
                    <a:lstStyle/>
                    <a:p>
                      <a:pPr algn="ctr"/>
                      <a:r>
                        <a:rPr lang="en-US" dirty="0" err="1">
                          <a:solidFill>
                            <a:schemeClr val="tx2"/>
                          </a:solidFill>
                          <a:latin typeface="Century Gothic" panose="020B0502020202020204" pitchFamily="34" charset="0"/>
                        </a:rPr>
                        <a:t>Sq</a:t>
                      </a:r>
                      <a:r>
                        <a:rPr lang="en-US" dirty="0">
                          <a:solidFill>
                            <a:schemeClr val="tx2"/>
                          </a:solidFill>
                          <a:latin typeface="Century Gothic" panose="020B0502020202020204" pitchFamily="34" charset="0"/>
                        </a:rPr>
                        <a:t> Ft</a:t>
                      </a:r>
                      <a:br>
                        <a:rPr lang="en-US" dirty="0">
                          <a:solidFill>
                            <a:schemeClr val="tx2"/>
                          </a:solidFill>
                          <a:latin typeface="Century Gothic" panose="020B0502020202020204" pitchFamily="34" charset="0"/>
                        </a:rPr>
                      </a:br>
                      <a:r>
                        <a:rPr lang="en-US" dirty="0">
                          <a:solidFill>
                            <a:schemeClr val="tx2"/>
                          </a:solidFill>
                          <a:latin typeface="Century Gothic" panose="020B0502020202020204" pitchFamily="34" charset="0"/>
                        </a:rPr>
                        <a:t>2,252</a:t>
                      </a:r>
                    </a:p>
                  </a:txBody>
                  <a:tcPr>
                    <a:noFill/>
                  </a:tcPr>
                </a:tc>
                <a:tc>
                  <a:txBody>
                    <a:bodyPr/>
                    <a:lstStyle/>
                    <a:p>
                      <a:pPr algn="ctr"/>
                      <a:r>
                        <a:rPr lang="en-US" dirty="0">
                          <a:solidFill>
                            <a:schemeClr val="tx2"/>
                          </a:solidFill>
                          <a:latin typeface="Century Gothic" panose="020B0502020202020204" pitchFamily="34" charset="0"/>
                        </a:rPr>
                        <a:t>Built</a:t>
                      </a:r>
                      <a:br>
                        <a:rPr lang="en-US" dirty="0">
                          <a:solidFill>
                            <a:schemeClr val="tx2"/>
                          </a:solidFill>
                          <a:latin typeface="Century Gothic" panose="020B0502020202020204" pitchFamily="34" charset="0"/>
                        </a:rPr>
                      </a:br>
                      <a:r>
                        <a:rPr lang="en-US" dirty="0">
                          <a:solidFill>
                            <a:schemeClr val="tx2"/>
                          </a:solidFill>
                          <a:latin typeface="Century Gothic" panose="020B0502020202020204" pitchFamily="34" charset="0"/>
                        </a:rPr>
                        <a:t>2010</a:t>
                      </a:r>
                    </a:p>
                  </a:txBody>
                  <a:tcPr>
                    <a:noFill/>
                  </a:tcPr>
                </a:tc>
                <a:tc>
                  <a:txBody>
                    <a:bodyPr/>
                    <a:lstStyle/>
                    <a:p>
                      <a:pPr algn="ctr"/>
                      <a:r>
                        <a:rPr lang="en-US" dirty="0">
                          <a:solidFill>
                            <a:schemeClr val="tx2"/>
                          </a:solidFill>
                          <a:latin typeface="Century Gothic" panose="020B0502020202020204" pitchFamily="34" charset="0"/>
                        </a:rPr>
                        <a:t>Listed for</a:t>
                      </a:r>
                    </a:p>
                    <a:p>
                      <a:pPr algn="ctr"/>
                      <a:r>
                        <a:rPr lang="en-US" dirty="0">
                          <a:solidFill>
                            <a:schemeClr val="tx2"/>
                          </a:solidFill>
                          <a:latin typeface="Century Gothic" panose="020B0502020202020204" pitchFamily="34" charset="0"/>
                        </a:rPr>
                        <a:t>$372,900</a:t>
                      </a:r>
                    </a:p>
                  </a:txBody>
                  <a:tcPr>
                    <a:noFill/>
                  </a:tcPr>
                </a:tc>
                <a:tc>
                  <a:txBody>
                    <a:bodyPr/>
                    <a:lstStyle/>
                    <a:p>
                      <a:pPr algn="ctr"/>
                      <a:r>
                        <a:rPr lang="en-US" dirty="0">
                          <a:solidFill>
                            <a:schemeClr val="tx2"/>
                          </a:solidFill>
                          <a:latin typeface="Century Gothic" panose="020B0502020202020204" pitchFamily="34" charset="0"/>
                        </a:rPr>
                        <a:t>MLS#</a:t>
                      </a:r>
                    </a:p>
                    <a:p>
                      <a:pPr algn="ctr"/>
                      <a:r>
                        <a:rPr lang="en-US" dirty="0">
                          <a:solidFill>
                            <a:schemeClr val="tx2"/>
                          </a:solidFill>
                          <a:latin typeface="Century Gothic" panose="020B0502020202020204" pitchFamily="34" charset="0"/>
                        </a:rPr>
                        <a:t>19019968</a:t>
                      </a:r>
                    </a:p>
                  </a:txBody>
                  <a:tcPr>
                    <a:noFill/>
                  </a:tcPr>
                </a:tc>
                <a:extLst>
                  <a:ext uri="{0D108BD9-81ED-4DB2-BD59-A6C34878D82A}">
                    <a16:rowId xmlns:a16="http://schemas.microsoft.com/office/drawing/2014/main" val="468715712"/>
                  </a:ext>
                </a:extLst>
              </a:tr>
            </a:tbl>
          </a:graphicData>
        </a:graphic>
      </p:graphicFrame>
      <p:sp>
        <p:nvSpPr>
          <p:cNvPr id="10" name="Rectangle 9"/>
          <p:cNvSpPr/>
          <p:nvPr/>
        </p:nvSpPr>
        <p:spPr>
          <a:xfrm>
            <a:off x="93997" y="76200"/>
            <a:ext cx="7584407" cy="873770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712015" y="0"/>
            <a:ext cx="4348371" cy="887556"/>
          </a:xfrm>
          <a:solidFill>
            <a:schemeClr val="bg1"/>
          </a:solidFill>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solidFill>
                <a:effectLst/>
                <a:latin typeface="Century Gothic" panose="020B0502020202020204" pitchFamily="34" charset="0"/>
              </a:rPr>
              <a:t>OPEN HOUSE</a:t>
            </a:r>
            <a:br>
              <a:rPr lang="en-US" sz="2400" cap="none" dirty="0">
                <a:ln w="10541" cmpd="sng">
                  <a:noFill/>
                  <a:prstDash val="solid"/>
                </a:ln>
                <a:solidFill>
                  <a:schemeClr val="tx2"/>
                </a:solidFill>
                <a:effectLst/>
                <a:latin typeface="Century Gothic" panose="020B0502020202020204" pitchFamily="34" charset="0"/>
              </a:rPr>
            </a:br>
            <a:r>
              <a:rPr lang="en-US" sz="1600" b="0" cap="none" dirty="0">
                <a:ln w="10541" cmpd="sng">
                  <a:noFill/>
                  <a:prstDash val="solid"/>
                </a:ln>
                <a:solidFill>
                  <a:schemeClr val="tx2"/>
                </a:solidFill>
                <a:effectLst/>
                <a:latin typeface="Century Gothic" panose="020B0502020202020204" pitchFamily="34" charset="0"/>
              </a:rPr>
              <a:t>Sunday, July 14</a:t>
            </a:r>
            <a:r>
              <a:rPr lang="en-US" sz="1600" b="0" cap="none" baseline="30000" dirty="0">
                <a:ln w="10541" cmpd="sng">
                  <a:noFill/>
                  <a:prstDash val="solid"/>
                </a:ln>
                <a:solidFill>
                  <a:schemeClr val="tx2"/>
                </a:solidFill>
                <a:effectLst/>
                <a:latin typeface="Century Gothic" panose="020B0502020202020204" pitchFamily="34" charset="0"/>
              </a:rPr>
              <a:t>th</a:t>
            </a:r>
            <a:r>
              <a:rPr lang="en-US" sz="1600" b="0" cap="none" dirty="0">
                <a:ln w="10541" cmpd="sng">
                  <a:noFill/>
                  <a:prstDash val="solid"/>
                </a:ln>
                <a:solidFill>
                  <a:schemeClr val="tx2"/>
                </a:solidFill>
                <a:effectLst/>
                <a:latin typeface="Century Gothic" panose="020B0502020202020204" pitchFamily="34" charset="0"/>
              </a:rPr>
              <a:t> 1pm to 4pm</a:t>
            </a:r>
            <a:endParaRPr lang="en-US" sz="1400" i="1" cap="none" dirty="0">
              <a:ln w="10541" cmpd="sng">
                <a:noFill/>
                <a:prstDash val="solid"/>
              </a:ln>
              <a:solidFill>
                <a:schemeClr val="tx2"/>
              </a:solidFill>
              <a:effectLst/>
              <a:latin typeface="Century Gothic" panose="020B0502020202020204" pitchFamily="34" charset="0"/>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232</TotalTime>
  <Words>286</Words>
  <Application>Microsoft Office PowerPoint</Application>
  <PresentationFormat>Custom</PresentationFormat>
  <Paragraphs>22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OPEN HOUSE Sunday, July 14th 1pm to 4pm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59</cp:revision>
  <dcterms:created xsi:type="dcterms:W3CDTF">2006-08-16T00:00:00Z</dcterms:created>
  <dcterms:modified xsi:type="dcterms:W3CDTF">2019-07-11T17:27:36Z</dcterms:modified>
</cp:coreProperties>
</file>