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706" autoAdjust="0"/>
    <p:restoredTop sz="94660"/>
  </p:normalViewPr>
  <p:slideViewPr>
    <p:cSldViewPr>
      <p:cViewPr>
        <p:scale>
          <a:sx n="75" d="100"/>
          <a:sy n="75" d="100"/>
        </p:scale>
        <p:origin x="2004" y="-92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1/17/2017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0396" y="76200"/>
            <a:ext cx="7589521" cy="5045665"/>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73401" y="3276600"/>
            <a:ext cx="7606516" cy="919350"/>
          </a:xfrm>
        </p:spPr>
        <p:txBody>
          <a:bodyPr>
            <a:noAutofit/>
          </a:bodyPr>
          <a:lstStyle/>
          <a:p>
            <a:pPr algn="l"/>
            <a:r>
              <a:rPr lang="en-US" sz="2000" b="1" dirty="0">
                <a:solidFill>
                  <a:schemeClr val="bg1"/>
                </a:solidFill>
                <a:effectLst>
                  <a:outerShdw blurRad="38100" dist="38100" dir="2700000" algn="tl">
                    <a:srgbClr val="000000">
                      <a:alpha val="72000"/>
                    </a:srgbClr>
                  </a:outerShdw>
                </a:effectLst>
                <a:latin typeface="Adobe Garamond Pro" pitchFamily="18" charset="0"/>
              </a:rPr>
              <a:t>1728 W </a:t>
            </a:r>
            <a:r>
              <a:rPr lang="en-US" sz="2000" b="1" dirty="0" err="1">
                <a:solidFill>
                  <a:schemeClr val="bg1"/>
                </a:solidFill>
                <a:effectLst>
                  <a:outerShdw blurRad="38100" dist="38100" dir="2700000" algn="tl">
                    <a:srgbClr val="000000">
                      <a:alpha val="72000"/>
                    </a:srgbClr>
                  </a:outerShdw>
                </a:effectLst>
                <a:latin typeface="Adobe Garamond Pro" pitchFamily="18" charset="0"/>
              </a:rPr>
              <a:t>Sandcroft</a:t>
            </a:r>
            <a:r>
              <a:rPr lang="en-US" sz="2000" b="1" dirty="0">
                <a:solidFill>
                  <a:schemeClr val="bg1"/>
                </a:solidFill>
                <a:effectLst>
                  <a:outerShdw blurRad="38100" dist="38100" dir="2700000" algn="tl">
                    <a:srgbClr val="000000">
                      <a:alpha val="72000"/>
                    </a:srgbClr>
                  </a:outerShdw>
                </a:effectLst>
                <a:latin typeface="Adobe Garamond Pro" pitchFamily="18" charset="0"/>
              </a:rPr>
              <a:t> Drive</a:t>
            </a:r>
            <a:br>
              <a:rPr lang="en-US" sz="2000" dirty="0">
                <a:solidFill>
                  <a:schemeClr val="bg1"/>
                </a:solidFill>
                <a:effectLst>
                  <a:outerShdw blurRad="38100" dist="38100" dir="2700000" algn="tl">
                    <a:srgbClr val="000000">
                      <a:alpha val="72000"/>
                    </a:srgbClr>
                  </a:outerShdw>
                </a:effectLst>
                <a:latin typeface="Adobe Garamond Pro" pitchFamily="18" charset="0"/>
              </a:rPr>
            </a:br>
            <a:r>
              <a:rPr lang="en-US" sz="1600" dirty="0">
                <a:solidFill>
                  <a:schemeClr val="bg1"/>
                </a:solidFill>
                <a:effectLst>
                  <a:outerShdw blurRad="38100" dist="38100" dir="2700000" algn="tl">
                    <a:srgbClr val="000000">
                      <a:alpha val="72000"/>
                    </a:srgbClr>
                  </a:outerShdw>
                </a:effectLst>
                <a:latin typeface="Adobe Garamond Pro" pitchFamily="18" charset="0"/>
              </a:rPr>
              <a:t>Rice Hollow ~ Charleston, SC 29407</a:t>
            </a:r>
            <a:br>
              <a:rPr lang="en-US" sz="1600" dirty="0">
                <a:solidFill>
                  <a:schemeClr val="bg1"/>
                </a:solidFill>
                <a:effectLst>
                  <a:outerShdw blurRad="38100" dist="38100" dir="2700000" algn="tl">
                    <a:srgbClr val="000000">
                      <a:alpha val="72000"/>
                    </a:srgbClr>
                  </a:outerShdw>
                </a:effectLst>
                <a:latin typeface="Adobe Garamond Pro" pitchFamily="18" charset="0"/>
              </a:rPr>
            </a:br>
            <a:r>
              <a:rPr lang="en-US" sz="1600" dirty="0">
                <a:solidFill>
                  <a:schemeClr val="bg1"/>
                </a:solidFill>
                <a:effectLst>
                  <a:outerShdw blurRad="38100" dist="38100" dir="2700000" algn="tl">
                    <a:srgbClr val="000000">
                      <a:alpha val="72000"/>
                    </a:srgbClr>
                  </a:outerShdw>
                </a:effectLst>
                <a:latin typeface="Adobe Garamond Pro" pitchFamily="18" charset="0"/>
              </a:rPr>
              <a:t>MLS# 16030063 ~ $305,000</a:t>
            </a:r>
          </a:p>
        </p:txBody>
      </p:sp>
      <p:sp>
        <p:nvSpPr>
          <p:cNvPr id="3" name="Subtitle 2"/>
          <p:cNvSpPr>
            <a:spLocks noGrp="1"/>
          </p:cNvSpPr>
          <p:nvPr>
            <p:ph type="subTitle" idx="1"/>
          </p:nvPr>
        </p:nvSpPr>
        <p:spPr>
          <a:xfrm>
            <a:off x="73401" y="5121865"/>
            <a:ext cx="7623510" cy="2873917"/>
          </a:xfrm>
        </p:spPr>
        <p:txBody>
          <a:bodyPr anchor="ctr">
            <a:noAutofit/>
          </a:bodyPr>
          <a:lstStyle/>
          <a:p>
            <a:r>
              <a:rPr lang="en-US" sz="1600" b="1" i="1" dirty="0">
                <a:solidFill>
                  <a:srgbClr val="FF0000"/>
                </a:solidFill>
                <a:latin typeface="Palatino Linotype" panose="02040502050505030304" pitchFamily="18" charset="0"/>
              </a:rPr>
              <a:t>$20K below all other homes in neighborhood!</a:t>
            </a:r>
          </a:p>
          <a:p>
            <a:endParaRPr lang="en-US" sz="900" dirty="0">
              <a:solidFill>
                <a:schemeClr val="bg2">
                  <a:lumMod val="25000"/>
                </a:schemeClr>
              </a:solidFill>
              <a:latin typeface="Palatino Linotype" panose="02040502050505030304" pitchFamily="18" charset="0"/>
            </a:endParaRPr>
          </a:p>
          <a:p>
            <a:r>
              <a:rPr lang="en-US" sz="1200" dirty="0">
                <a:solidFill>
                  <a:schemeClr val="bg2">
                    <a:lumMod val="25000"/>
                  </a:schemeClr>
                </a:solidFill>
                <a:latin typeface="Palatino Linotype" panose="02040502050505030304" pitchFamily="18" charset="0"/>
              </a:rPr>
              <a:t>Don’t miss this Amazing Opportunity! In the heart of West Ashley’s most desirable area, you are minutes to I-526, Roper Hospital, Restaurants, Schools &amp; great Shopping! Sip your coffee and relax in your Spacious Backyard with mature landscaping, 2 huge LIVE OAK trees, and plenty of birds. You are welcomed in by a charming wood front door &amp; period inlay wood flooring - so much character! The Open &amp; Airy Living Room is perfect for entertaining (and dancing), a grand piano or just relaxing. Open Concept Living with the painted brick fireplace as a focal point. Stainless Steel Refrigerator, Stove &amp; Microwave. All kitchen cabinets recently refurbished &amp; topped off with beautiful granite countertops. Upgraded faucet &amp; Garbage Disposal. </a:t>
            </a:r>
            <a:r>
              <a:rPr lang="en-US" sz="1200" dirty="0" err="1">
                <a:solidFill>
                  <a:schemeClr val="bg2">
                    <a:lumMod val="25000"/>
                  </a:schemeClr>
                </a:solidFill>
                <a:latin typeface="Palatino Linotype" panose="02040502050505030304" pitchFamily="18" charset="0"/>
              </a:rPr>
              <a:t>Rheem</a:t>
            </a:r>
            <a:r>
              <a:rPr lang="en-US" sz="1200" dirty="0">
                <a:solidFill>
                  <a:schemeClr val="bg2">
                    <a:lumMod val="25000"/>
                  </a:schemeClr>
                </a:solidFill>
                <a:latin typeface="Palatino Linotype" panose="02040502050505030304" pitchFamily="18" charset="0"/>
              </a:rPr>
              <a:t> HVAC NEW 2012. Hot Water Heater NEW 2010. All wood siding replaced &amp; painted as needed 2016. NEW paint in both Bathrooms. NEW Roof 2010. Gutters throughout home. The Master Bedroom has a vaulted ceiling and is flooded with natural light. Lots of room for even large furniture! Cultured marble countertops in all the bathrooms are maintenance free! Upgraded toilets throughout. Did you see the laundry room? So much storage! This home has it all! Maintenance free tile floors, 2 Garage Door Openers, Ceiling Fans in all rooms, and an Alarm System. </a:t>
            </a:r>
          </a:p>
        </p:txBody>
      </p:sp>
      <p:sp>
        <p:nvSpPr>
          <p:cNvPr id="4" name="Rectangle 3"/>
          <p:cNvSpPr/>
          <p:nvPr/>
        </p:nvSpPr>
        <p:spPr>
          <a:xfrm>
            <a:off x="90396" y="76200"/>
            <a:ext cx="7589520" cy="9525000"/>
          </a:xfrm>
          <a:prstGeom prst="rect">
            <a:avLst/>
          </a:prstGeom>
          <a:noFill/>
          <a:ln w="63500" cmpd="thinThick">
            <a:solidFill>
              <a:schemeClr val="bg2">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044" y="9737122"/>
            <a:ext cx="7772400" cy="338554"/>
          </a:xfrm>
          <a:prstGeom prst="rect">
            <a:avLst/>
          </a:prstGeom>
          <a:blipFill>
            <a:blip r:embed="rId3"/>
            <a:tile tx="0" ty="0" sx="100000" sy="100000" flip="none" algn="tl"/>
          </a:blipFill>
        </p:spPr>
        <p:txBody>
          <a:bodyPr wrap="square">
            <a:spAutoFit/>
          </a:bodyPr>
          <a:lstStyle/>
          <a:p>
            <a:pPr algn="ctr"/>
            <a:r>
              <a:rPr lang="en-US" sz="1600" dirty="0">
                <a:latin typeface="Palatino Linotype" panose="02040502050505030304" pitchFamily="18" charset="0"/>
                <a:cs typeface="Times New Roman" panose="02020603050405020304" pitchFamily="18" charset="0"/>
              </a:rPr>
              <a:t>Call or email for details: (843) 214-8451 or Robin@ThePhillipsRealtyGroup.com</a:t>
            </a:r>
          </a:p>
        </p:txBody>
      </p:sp>
      <p:sp>
        <p:nvSpPr>
          <p:cNvPr id="13" name="Rectangle 12"/>
          <p:cNvSpPr/>
          <p:nvPr/>
        </p:nvSpPr>
        <p:spPr>
          <a:xfrm>
            <a:off x="-23226" y="-762000"/>
            <a:ext cx="7772399" cy="707886"/>
          </a:xfrm>
          <a:prstGeom prst="rect">
            <a:avLst/>
          </a:prstGeom>
        </p:spPr>
        <p:txBody>
          <a:bodyPr wrap="square">
            <a:spAutoFit/>
          </a:bodyPr>
          <a:lstStyle/>
          <a:p>
            <a:pPr algn="ctr"/>
            <a:r>
              <a:rPr lang="en-US" sz="4000" dirty="0">
                <a:ln>
                  <a:solidFill>
                    <a:schemeClr val="bg2">
                      <a:lumMod val="25000"/>
                    </a:schemeClr>
                  </a:solidFill>
                </a:ln>
                <a:solidFill>
                  <a:schemeClr val="bg2">
                    <a:lumMod val="90000"/>
                  </a:schemeClr>
                </a:solidFill>
                <a:latin typeface="Edwardian Script ITC" panose="030303020407070D0804" pitchFamily="66" charset="0"/>
              </a:rPr>
              <a:t>Soaring Ceilings, Open Concept &amp; Dock</a:t>
            </a:r>
          </a:p>
        </p:txBody>
      </p:sp>
      <p:grpSp>
        <p:nvGrpSpPr>
          <p:cNvPr id="7" name="Group 6"/>
          <p:cNvGrpSpPr/>
          <p:nvPr/>
        </p:nvGrpSpPr>
        <p:grpSpPr>
          <a:xfrm>
            <a:off x="213717" y="7995782"/>
            <a:ext cx="7342878" cy="1517904"/>
            <a:chOff x="207817" y="7995782"/>
            <a:chExt cx="7342878" cy="1517904"/>
          </a:xfrm>
        </p:grpSpPr>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07817" y="8007171"/>
              <a:ext cx="2283181" cy="1495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737665" y="7995782"/>
              <a:ext cx="2283182" cy="15179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267514" y="7995782"/>
              <a:ext cx="2283181" cy="15179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5" name="Rectangle 4"/>
          <p:cNvSpPr/>
          <p:nvPr/>
        </p:nvSpPr>
        <p:spPr>
          <a:xfrm>
            <a:off x="81898" y="76200"/>
            <a:ext cx="7606516" cy="584775"/>
          </a:xfrm>
          <a:prstGeom prst="rect">
            <a:avLst/>
          </a:prstGeom>
        </p:spPr>
        <p:txBody>
          <a:bodyPr wrap="square">
            <a:spAutoFit/>
          </a:bodyPr>
          <a:lstStyle/>
          <a:p>
            <a:pPr algn="ctr"/>
            <a:r>
              <a:rPr lang="en-US" sz="3200" b="1" dirty="0">
                <a:solidFill>
                  <a:schemeClr val="bg1"/>
                </a:solidFill>
                <a:effectLst>
                  <a:outerShdw blurRad="50800" dist="38100" dir="5400000" algn="t" rotWithShape="0">
                    <a:prstClr val="black">
                      <a:alpha val="73000"/>
                    </a:prstClr>
                  </a:outerShdw>
                </a:effectLst>
                <a:latin typeface="Edwardian Script ITC" panose="030303020407070D0804" pitchFamily="66" charset="0"/>
              </a:rPr>
              <a:t>Come See Your Dream Home Today!</a:t>
            </a:r>
          </a:p>
        </p:txBody>
      </p:sp>
      <p:pic>
        <p:nvPicPr>
          <p:cNvPr id="18" name="Picture 8"/>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423903" y="4279186"/>
            <a:ext cx="1110915" cy="743709"/>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27" name="Picture 3"/>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222647" y="4276585"/>
            <a:ext cx="1115568" cy="748912"/>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4" name="Picture 10"/>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462433" y="4279700"/>
            <a:ext cx="1115568" cy="742680"/>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9" name="Picture 8"/>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181791" y="4277630"/>
            <a:ext cx="1115568" cy="746823"/>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6" name="Picture 10"/>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3942005" y="4277630"/>
            <a:ext cx="1115568" cy="746823"/>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7" name="Picture 8"/>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702219" y="4286542"/>
            <a:ext cx="1115568" cy="729000"/>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8558553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TotalTime>
  <Words>286</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Garamond Pro</vt:lpstr>
      <vt:lpstr>Arial</vt:lpstr>
      <vt:lpstr>Calibri</vt:lpstr>
      <vt:lpstr>Edwardian Script ITC</vt:lpstr>
      <vt:lpstr>Palatino Linotype</vt:lpstr>
      <vt:lpstr>Times New Roman</vt:lpstr>
      <vt:lpstr>Office Theme</vt:lpstr>
      <vt:lpstr>1728 W Sandcroft Drive Rice Hollow ~ Charleston, SC 29407 MLS# 16030063 ~ $305,000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104 Westoe St | Summerville MLS# 1411433 | $309,900</dc:title>
  <dc:creator>CVH360</dc:creator>
  <cp:lastModifiedBy>A. Thomas Price</cp:lastModifiedBy>
  <cp:revision>41</cp:revision>
  <dcterms:created xsi:type="dcterms:W3CDTF">2006-08-16T00:00:00Z</dcterms:created>
  <dcterms:modified xsi:type="dcterms:W3CDTF">2017-01-17T15:35:06Z</dcterms:modified>
</cp:coreProperties>
</file>