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2438" y="41"/>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9/25/2023</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pn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8229599" cy="609600"/>
          </a:xfrm>
        </p:spPr>
        <p:txBody>
          <a:bodyPr anchor="ctr">
            <a:noAutofit/>
          </a:bodyPr>
          <a:lstStyle/>
          <a:p>
            <a:r>
              <a:rPr lang="en-US" sz="2600" b="1" dirty="0">
                <a:ln w="3175">
                  <a:noFill/>
                </a:ln>
                <a:solidFill>
                  <a:srgbClr val="9D0000"/>
                </a:solidFill>
                <a:latin typeface="Futura Lt BT" panose="020B0402020204020303" pitchFamily="34" charset="0"/>
                <a:ea typeface="Gadugi" panose="020B0502040204020203" pitchFamily="34" charset="0"/>
              </a:rPr>
              <a:t>Summerville Cottage for UNDER $200,000!</a:t>
            </a:r>
          </a:p>
        </p:txBody>
      </p:sp>
      <p:sp>
        <p:nvSpPr>
          <p:cNvPr id="13" name="Rectangle 12"/>
          <p:cNvSpPr/>
          <p:nvPr/>
        </p:nvSpPr>
        <p:spPr>
          <a:xfrm>
            <a:off x="1065414" y="9068528"/>
            <a:ext cx="3135501" cy="815608"/>
          </a:xfrm>
          <a:prstGeom prst="rect">
            <a:avLst/>
          </a:prstGeom>
        </p:spPr>
        <p:txBody>
          <a:bodyPr wrap="square">
            <a:spAutoFit/>
          </a:bodyPr>
          <a:lstStyle/>
          <a:p>
            <a:r>
              <a:rPr lang="en-US" sz="1400" b="1" dirty="0">
                <a:solidFill>
                  <a:srgbClr val="9D0000"/>
                </a:solidFill>
                <a:latin typeface="Futura Bk BT" panose="020B0502020204020303" pitchFamily="34" charset="0"/>
                <a:ea typeface="Gadugi" panose="020B0502040204020203" pitchFamily="34" charset="0"/>
              </a:rPr>
              <a:t>Nick Mazzilli</a:t>
            </a:r>
            <a:br>
              <a:rPr lang="en-US" sz="1400" b="1"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(843) 640-5575</a:t>
            </a:r>
          </a:p>
          <a:p>
            <a:r>
              <a:rPr lang="en-US" sz="1100">
                <a:solidFill>
                  <a:srgbClr val="9D0000"/>
                </a:solidFill>
                <a:latin typeface="Futura Bk BT" panose="020B0502020204020303" pitchFamily="34" charset="0"/>
                <a:ea typeface="Gadugi" panose="020B0502040204020203" pitchFamily="34" charset="0"/>
              </a:rPr>
              <a:t>nick@nickmcharleston.com</a:t>
            </a:r>
            <a:br>
              <a:rPr lang="en-US" sz="1100"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nickmavencharleston.com</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414454" y="9067800"/>
            <a:ext cx="650961" cy="8170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8305800" y="8991600"/>
            <a:ext cx="822341" cy="8223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136017" y="9091612"/>
            <a:ext cx="3135501" cy="769441"/>
          </a:xfrm>
          <a:prstGeom prst="rect">
            <a:avLst/>
          </a:prstGeom>
        </p:spPr>
        <p:txBody>
          <a:bodyPr wrap="square">
            <a:spAutoFit/>
          </a:bodyPr>
          <a:lstStyle/>
          <a:p>
            <a:pPr algn="r"/>
            <a:r>
              <a:rPr lang="en-US" sz="1100" dirty="0">
                <a:solidFill>
                  <a:srgbClr val="9D0000"/>
                </a:solidFill>
                <a:latin typeface="Futura Bk BT" panose="020B0502020204020303"/>
                <a:ea typeface="Gadugi" panose="020B0502040204020203" pitchFamily="34" charset="0"/>
              </a:rPr>
              <a:t>Maven Realty</a:t>
            </a:r>
          </a:p>
          <a:p>
            <a:pPr algn="r"/>
            <a:r>
              <a:rPr lang="en-US" sz="1100" dirty="0">
                <a:solidFill>
                  <a:srgbClr val="9D0000"/>
                </a:solidFill>
                <a:latin typeface="Futura Bk BT" panose="020B0502020204020303"/>
                <a:ea typeface="Gadugi" panose="020B0502040204020203" pitchFamily="34" charset="0"/>
              </a:rPr>
              <a:t>2180 McMillan Ave</a:t>
            </a:r>
          </a:p>
          <a:p>
            <a:pPr algn="r"/>
            <a:r>
              <a:rPr lang="en-US" sz="1100" dirty="0">
                <a:solidFill>
                  <a:srgbClr val="9D0000"/>
                </a:solidFill>
                <a:latin typeface="Futura Bk BT" panose="020B0502020204020303"/>
                <a:ea typeface="Gadugi" panose="020B0502040204020203" pitchFamily="34" charset="0"/>
              </a:rPr>
              <a:t>#71672</a:t>
            </a:r>
          </a:p>
          <a:p>
            <a:pPr algn="r"/>
            <a:r>
              <a:rPr lang="en-US" sz="1100" dirty="0">
                <a:solidFill>
                  <a:srgbClr val="9D0000"/>
                </a:solidFill>
                <a:latin typeface="Futura Bk BT" panose="020B0502020204020303"/>
                <a:ea typeface="Gadugi" panose="020B0502040204020203" pitchFamily="34" charset="0"/>
              </a:rPr>
              <a:t>Charleston, SC 29405</a:t>
            </a: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4136017" y="733587"/>
            <a:ext cx="4017382" cy="2726794"/>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pPr algn="r"/>
            <a:r>
              <a:rPr lang="en-US" sz="2600" b="1" dirty="0">
                <a:latin typeface="Futura LtCn BT" panose="020B0408020204030204" pitchFamily="34" charset="0"/>
              </a:rPr>
              <a:t>172 Fannie Drive</a:t>
            </a:r>
          </a:p>
          <a:p>
            <a:pPr algn="r"/>
            <a:endParaRPr lang="en-US" sz="2200" dirty="0">
              <a:latin typeface="Futura LtCn BT" panose="020B0408020204030204" pitchFamily="34" charset="0"/>
            </a:endParaRPr>
          </a:p>
          <a:p>
            <a:pPr algn="r"/>
            <a:r>
              <a:rPr lang="en-US" sz="2200" dirty="0" err="1">
                <a:latin typeface="Futura LtCn BT" panose="020B0408020204030204" pitchFamily="34" charset="0"/>
              </a:rPr>
              <a:t>Calomet</a:t>
            </a:r>
            <a:r>
              <a:rPr lang="en-US" sz="2200" dirty="0">
                <a:latin typeface="Futura LtCn BT" panose="020B0408020204030204" pitchFamily="34" charset="0"/>
              </a:rPr>
              <a:t> Valley</a:t>
            </a:r>
          </a:p>
          <a:p>
            <a:pPr algn="r"/>
            <a:r>
              <a:rPr lang="en-US" sz="2200" dirty="0">
                <a:latin typeface="Futura LtCn BT" panose="020B0408020204030204" pitchFamily="34" charset="0"/>
              </a:rPr>
              <a:t>Summerville, SC 29485</a:t>
            </a:r>
          </a:p>
          <a:p>
            <a:pPr algn="r"/>
            <a:r>
              <a:rPr lang="en-US" sz="2200" dirty="0">
                <a:latin typeface="Futura LtCn BT" panose="020B0408020204030204" pitchFamily="34" charset="0"/>
              </a:rPr>
              <a:t>MLS# 23021844</a:t>
            </a:r>
          </a:p>
          <a:p>
            <a:pPr algn="r"/>
            <a:r>
              <a:rPr lang="en-US" sz="2200" dirty="0">
                <a:latin typeface="Futura LtCn BT" panose="020B0408020204030204" pitchFamily="34" charset="0"/>
              </a:rPr>
              <a:t>$175,000</a:t>
            </a:r>
          </a:p>
          <a:p>
            <a:pPr algn="r"/>
            <a:endParaRPr lang="en-US" sz="1800" dirty="0">
              <a:latin typeface="Futura LtCn BT" panose="020B0408020204030204" pitchFamily="34" charset="0"/>
            </a:endParaRPr>
          </a:p>
          <a:p>
            <a:pPr algn="r"/>
            <a:r>
              <a:rPr lang="en-US" sz="1800" dirty="0">
                <a:latin typeface="Futura LtCn BT" panose="020B0408020204030204" pitchFamily="34" charset="0"/>
              </a:rPr>
              <a:t>2 Bed | 1 Bath | 514 sf</a:t>
            </a: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64004" y="4668802"/>
            <a:ext cx="8101592" cy="3109763"/>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200" dirty="0">
                <a:latin typeface="Futura Lt BT" panose="020B0402020204020303" pitchFamily="34" charset="0"/>
              </a:rPr>
              <a:t>Discover a hidden gem at 172 Fannie Drive. This 2-bedroom, 1-bathroom cottage, nestled in a tucked-away corner of Summerville, SC, captures the essence of timeless southern charm. While the home does crave a touch of modernization, its undeniable character offers an ideal canvas for those with a vision. Upon entering, one is greeted with a layout that, though traditional, offers vast potential. The cozy living room beckons memories of yesteryears and awaits your personal touch to revive its splendor. Both bedrooms, though modest, exude potential, serving as peaceful retreats after a day's work. The kitchen, functional in its current state, stands ready for aspiring chefs and homemakers alike.</a:t>
            </a:r>
          </a:p>
          <a:p>
            <a:endParaRPr lang="en-US" sz="1200" dirty="0">
              <a:latin typeface="Futura Lt BT" panose="020B0402020204020303" pitchFamily="34" charset="0"/>
            </a:endParaRPr>
          </a:p>
          <a:p>
            <a:r>
              <a:rPr lang="en-US" sz="1200" dirty="0">
                <a:latin typeface="Futura Lt BT" panose="020B0402020204020303" pitchFamily="34" charset="0"/>
              </a:rPr>
              <a:t>What truly sets 172 Fannie Drive apart is its exceptional value. A rare find in today's market, especially under the $200,000 mark. The property's exterior presents a manageable yard, an oasis for those who cherish outdoor moments yet prefer minimal upkeep. For those embarking on their homeownership journey, seeking an investment with vast potential, or whatever it may be, this cottage is more than just a residence; it's an opportunity. The charm of 172 Fannie Drive, combined with its attractive price point, makes it a must-see. Arrange your viewing today! MINI SPLIT BEING INSTALLED NEXT WEEK SO THERE WILL NOT BE A WINDOW UNIT!</a:t>
            </a:r>
          </a:p>
        </p:txBody>
      </p:sp>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a:blip r:embed="rId4" cstate="print">
            <a:extLst>
              <a:ext uri="{28A0092B-C50C-407E-A947-70E740481C1C}">
                <a14:useLocalDpi xmlns:a14="http://schemas.microsoft.com/office/drawing/2010/main" val="0"/>
              </a:ext>
            </a:extLst>
          </a:blip>
          <a:srcRect l="631" r="631"/>
          <a:stretch/>
        </p:blipFill>
        <p:spPr>
          <a:xfrm>
            <a:off x="76200" y="738917"/>
            <a:ext cx="4038600" cy="2726794"/>
          </a:xfrm>
          <a:prstGeom prst="rect">
            <a:avLst/>
          </a:prstGeom>
          <a:ln>
            <a:solidFill>
              <a:schemeClr val="tx1"/>
            </a:solidFill>
          </a:ln>
        </p:spPr>
      </p:pic>
      <p:pic>
        <p:nvPicPr>
          <p:cNvPr id="15" name="Picture 3">
            <a:extLst>
              <a:ext uri="{FF2B5EF4-FFF2-40B4-BE49-F238E27FC236}">
                <a16:creationId xmlns:a16="http://schemas.microsoft.com/office/drawing/2014/main" id="{D145E8CC-0145-4010-A239-78F257574153}"/>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7271519" y="9069424"/>
            <a:ext cx="543628" cy="8138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21">
            <a:extLst>
              <a:ext uri="{FF2B5EF4-FFF2-40B4-BE49-F238E27FC236}">
                <a16:creationId xmlns:a16="http://schemas.microsoft.com/office/drawing/2014/main" id="{B71D9DD2-6467-4ED6-A67C-97A0036BB81E}"/>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76691" y="7806086"/>
            <a:ext cx="1508760" cy="1005840"/>
          </a:xfrm>
          <a:prstGeom prst="rect">
            <a:avLst/>
          </a:prstGeom>
          <a:ln>
            <a:solidFill>
              <a:schemeClr val="tx1"/>
            </a:solidFill>
          </a:ln>
        </p:spPr>
      </p:pic>
      <p:pic>
        <p:nvPicPr>
          <p:cNvPr id="25" name="Picture 24">
            <a:extLst>
              <a:ext uri="{FF2B5EF4-FFF2-40B4-BE49-F238E27FC236}">
                <a16:creationId xmlns:a16="http://schemas.microsoft.com/office/drawing/2014/main" id="{B4EA4A42-E20B-49FB-948B-3AAF8F924CE3}"/>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6647749" y="7808601"/>
            <a:ext cx="1508760" cy="1000810"/>
          </a:xfrm>
          <a:prstGeom prst="rect">
            <a:avLst/>
          </a:prstGeom>
          <a:ln>
            <a:solidFill>
              <a:schemeClr val="tx1"/>
            </a:solidFill>
          </a:ln>
        </p:spPr>
      </p:pic>
      <p:pic>
        <p:nvPicPr>
          <p:cNvPr id="3" name="Picture 2">
            <a:extLst>
              <a:ext uri="{FF2B5EF4-FFF2-40B4-BE49-F238E27FC236}">
                <a16:creationId xmlns:a16="http://schemas.microsoft.com/office/drawing/2014/main" id="{2F2EEDBA-EB1C-DA61-5A55-087A83C890C0}"/>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3362219" y="7808601"/>
            <a:ext cx="1508760" cy="1000810"/>
          </a:xfrm>
          <a:prstGeom prst="rect">
            <a:avLst/>
          </a:prstGeom>
          <a:ln>
            <a:solidFill>
              <a:schemeClr val="tx1"/>
            </a:solidFill>
          </a:ln>
        </p:spPr>
      </p:pic>
      <p:pic>
        <p:nvPicPr>
          <p:cNvPr id="4" name="Picture 3">
            <a:extLst>
              <a:ext uri="{FF2B5EF4-FFF2-40B4-BE49-F238E27FC236}">
                <a16:creationId xmlns:a16="http://schemas.microsoft.com/office/drawing/2014/main" id="{88C92944-53F3-8C22-8B1D-AFD29FF4DE7D}"/>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1719455" y="7808601"/>
            <a:ext cx="1508760" cy="1000810"/>
          </a:xfrm>
          <a:prstGeom prst="rect">
            <a:avLst/>
          </a:prstGeom>
          <a:ln>
            <a:solidFill>
              <a:schemeClr val="tx1"/>
            </a:solidFill>
          </a:ln>
        </p:spPr>
      </p:pic>
      <p:pic>
        <p:nvPicPr>
          <p:cNvPr id="5" name="Picture 4">
            <a:extLst>
              <a:ext uri="{FF2B5EF4-FFF2-40B4-BE49-F238E27FC236}">
                <a16:creationId xmlns:a16="http://schemas.microsoft.com/office/drawing/2014/main" id="{5442BF7D-D55A-9604-0291-9827DC03DF85}"/>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5004983" y="7808601"/>
            <a:ext cx="1508760" cy="1000810"/>
          </a:xfrm>
          <a:prstGeom prst="rect">
            <a:avLst/>
          </a:prstGeom>
          <a:ln>
            <a:solidFill>
              <a:schemeClr val="tx1"/>
            </a:solidFill>
          </a:ln>
        </p:spPr>
      </p:pic>
      <p:pic>
        <p:nvPicPr>
          <p:cNvPr id="6" name="Picture 5">
            <a:extLst>
              <a:ext uri="{FF2B5EF4-FFF2-40B4-BE49-F238E27FC236}">
                <a16:creationId xmlns:a16="http://schemas.microsoft.com/office/drawing/2014/main" id="{C57DDDCE-DA90-077A-1C3D-B8CB6FDBBCA3}"/>
              </a:ext>
            </a:extLst>
          </p:cNvPr>
          <p:cNvPicPr>
            <a:picLocks noChangeAspect="1"/>
          </p:cNvPicPr>
          <p:nvPr/>
        </p:nvPicPr>
        <p:blipFill>
          <a:blip r:embed="rId11">
            <a:extLst>
              <a:ext uri="{28A0092B-C50C-407E-A947-70E740481C1C}">
                <a14:useLocalDpi xmlns:a14="http://schemas.microsoft.com/office/drawing/2010/main" val="0"/>
              </a:ext>
            </a:extLst>
          </a:blip>
          <a:srcRect/>
          <a:stretch/>
        </p:blipFill>
        <p:spPr>
          <a:xfrm>
            <a:off x="76691" y="3640349"/>
            <a:ext cx="1504788" cy="998176"/>
          </a:xfrm>
          <a:prstGeom prst="rect">
            <a:avLst/>
          </a:prstGeom>
          <a:ln>
            <a:solidFill>
              <a:schemeClr val="tx1"/>
            </a:solidFill>
          </a:ln>
        </p:spPr>
      </p:pic>
      <p:pic>
        <p:nvPicPr>
          <p:cNvPr id="7" name="Picture 6">
            <a:extLst>
              <a:ext uri="{FF2B5EF4-FFF2-40B4-BE49-F238E27FC236}">
                <a16:creationId xmlns:a16="http://schemas.microsoft.com/office/drawing/2014/main" id="{FFDB4BB4-2DC1-D7E8-E2BC-72FEF492074C}"/>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6647749" y="3640350"/>
            <a:ext cx="1505158" cy="998421"/>
          </a:xfrm>
          <a:prstGeom prst="rect">
            <a:avLst/>
          </a:prstGeom>
          <a:ln>
            <a:solidFill>
              <a:schemeClr val="tx1"/>
            </a:solidFill>
          </a:ln>
        </p:spPr>
      </p:pic>
      <p:pic>
        <p:nvPicPr>
          <p:cNvPr id="8" name="Picture 7">
            <a:extLst>
              <a:ext uri="{FF2B5EF4-FFF2-40B4-BE49-F238E27FC236}">
                <a16:creationId xmlns:a16="http://schemas.microsoft.com/office/drawing/2014/main" id="{A71F9E90-A451-34E9-E787-F7B25E51999D}"/>
              </a:ext>
            </a:extLst>
          </p:cNvPr>
          <p:cNvPicPr>
            <a:picLocks noChangeAspect="1"/>
          </p:cNvPicPr>
          <p:nvPr/>
        </p:nvPicPr>
        <p:blipFill>
          <a:blip r:embed="rId12">
            <a:extLst>
              <a:ext uri="{28A0092B-C50C-407E-A947-70E740481C1C}">
                <a14:useLocalDpi xmlns:a14="http://schemas.microsoft.com/office/drawing/2010/main" val="0"/>
              </a:ext>
            </a:extLst>
          </a:blip>
          <a:srcRect/>
          <a:stretch/>
        </p:blipFill>
        <p:spPr>
          <a:xfrm>
            <a:off x="3361849" y="3640350"/>
            <a:ext cx="1505158" cy="998421"/>
          </a:xfrm>
          <a:prstGeom prst="rect">
            <a:avLst/>
          </a:prstGeom>
          <a:ln>
            <a:solidFill>
              <a:schemeClr val="tx1"/>
            </a:solidFill>
          </a:ln>
        </p:spPr>
      </p:pic>
      <p:pic>
        <p:nvPicPr>
          <p:cNvPr id="9" name="Picture 8">
            <a:extLst>
              <a:ext uri="{FF2B5EF4-FFF2-40B4-BE49-F238E27FC236}">
                <a16:creationId xmlns:a16="http://schemas.microsoft.com/office/drawing/2014/main" id="{0ED1F838-6F25-5679-435E-3AF48DF20EAD}"/>
              </a:ext>
            </a:extLst>
          </p:cNvPr>
          <p:cNvPicPr>
            <a:picLocks noChangeAspect="1"/>
          </p:cNvPicPr>
          <p:nvPr/>
        </p:nvPicPr>
        <p:blipFill>
          <a:blip r:embed="rId13">
            <a:extLst>
              <a:ext uri="{28A0092B-C50C-407E-A947-70E740481C1C}">
                <a14:useLocalDpi xmlns:a14="http://schemas.microsoft.com/office/drawing/2010/main" val="0"/>
              </a:ext>
            </a:extLst>
          </a:blip>
          <a:srcRect/>
          <a:stretch/>
        </p:blipFill>
        <p:spPr>
          <a:xfrm>
            <a:off x="1719270" y="3640349"/>
            <a:ext cx="1504788" cy="998176"/>
          </a:xfrm>
          <a:prstGeom prst="rect">
            <a:avLst/>
          </a:prstGeom>
          <a:ln>
            <a:solidFill>
              <a:schemeClr val="tx1"/>
            </a:solidFill>
          </a:ln>
        </p:spPr>
      </p:pic>
      <p:pic>
        <p:nvPicPr>
          <p:cNvPr id="10" name="Picture 9">
            <a:extLst>
              <a:ext uri="{FF2B5EF4-FFF2-40B4-BE49-F238E27FC236}">
                <a16:creationId xmlns:a16="http://schemas.microsoft.com/office/drawing/2014/main" id="{6E332D22-35F5-5FF7-515E-DA617E98E226}"/>
              </a:ext>
            </a:extLst>
          </p:cNvPr>
          <p:cNvPicPr>
            <a:picLocks noChangeAspect="1"/>
          </p:cNvPicPr>
          <p:nvPr/>
        </p:nvPicPr>
        <p:blipFill>
          <a:blip r:embed="rId14">
            <a:extLst>
              <a:ext uri="{28A0092B-C50C-407E-A947-70E740481C1C}">
                <a14:useLocalDpi xmlns:a14="http://schemas.microsoft.com/office/drawing/2010/main" val="0"/>
              </a:ext>
            </a:extLst>
          </a:blip>
          <a:srcRect/>
          <a:stretch/>
        </p:blipFill>
        <p:spPr>
          <a:xfrm>
            <a:off x="5004798" y="3640350"/>
            <a:ext cx="1505158" cy="998421"/>
          </a:xfrm>
          <a:prstGeom prst="rect">
            <a:avLst/>
          </a:prstGeom>
          <a:ln>
            <a:solidFill>
              <a:schemeClr val="tx1"/>
            </a:solidFill>
          </a:ln>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612</TotalTime>
  <Words>304</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Futura Bk BT</vt:lpstr>
      <vt:lpstr>Futura Lt BT</vt:lpstr>
      <vt:lpstr>Futura LtCn BT</vt:lpstr>
      <vt:lpstr>Office Theme</vt:lpstr>
      <vt:lpstr>Summerville Cottage for UNDER $200,000!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97</cp:revision>
  <dcterms:created xsi:type="dcterms:W3CDTF">2006-08-16T00:00:00Z</dcterms:created>
  <dcterms:modified xsi:type="dcterms:W3CDTF">2023-09-25T21:18:30Z</dcterms:modified>
</cp:coreProperties>
</file>