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911"/>
            <a:ext cx="7772400" cy="5192441"/>
          </a:xfrm>
          <a:prstGeom prst="rect">
            <a:avLst/>
          </a:prstGeom>
          <a:ln>
            <a:noFill/>
          </a:ln>
          <a:effectLst/>
        </p:spPr>
      </p:pic>
      <p:sp>
        <p:nvSpPr>
          <p:cNvPr id="3" name="Subtitle 2"/>
          <p:cNvSpPr>
            <a:spLocks noGrp="1"/>
          </p:cNvSpPr>
          <p:nvPr>
            <p:ph type="subTitle" idx="1"/>
          </p:nvPr>
        </p:nvSpPr>
        <p:spPr>
          <a:xfrm>
            <a:off x="0" y="5741015"/>
            <a:ext cx="7771207" cy="1882032"/>
          </a:xfrm>
        </p:spPr>
        <p:txBody>
          <a:bodyPr anchor="ctr">
            <a:noAutofit/>
          </a:bodyPr>
          <a:lstStyle/>
          <a:p>
            <a:r>
              <a:rPr lang="en-US" sz="1300" dirty="0">
                <a:solidFill>
                  <a:schemeClr val="bg2">
                    <a:lumMod val="50000"/>
                  </a:schemeClr>
                </a:solidFill>
                <a:latin typeface="Lucida Sans" panose="020B0602030504020204" pitchFamily="34" charset="0"/>
              </a:rPr>
              <a:t>Like new one-level house with 4 bedrooms and 3 full bathrooms. This house has been meticulously taken care of and is conveniently located near the pool, walking trails, and dog park. It's a short drive to bountiful shopping, the airport, Boeing, beaches, and historic downtown Charleston. Great open floor plan with ceiling fans everywhere. The kitchen has granite counter tops and two pantry closets. There is a large laundry room/mud room as you come in from the two-car garage. The </a:t>
            </a:r>
            <a:r>
              <a:rPr lang="en-US" sz="1300" dirty="0" err="1">
                <a:solidFill>
                  <a:schemeClr val="bg2">
                    <a:lumMod val="50000"/>
                  </a:schemeClr>
                </a:solidFill>
                <a:latin typeface="Lucida Sans" panose="020B0602030504020204" pitchFamily="34" charset="0"/>
              </a:rPr>
              <a:t>en</a:t>
            </a:r>
            <a:r>
              <a:rPr lang="en-US" sz="1300" dirty="0">
                <a:solidFill>
                  <a:schemeClr val="bg2">
                    <a:lumMod val="50000"/>
                  </a:schemeClr>
                </a:solidFill>
                <a:latin typeface="Lucida Sans" panose="020B0602030504020204" pitchFamily="34" charset="0"/>
              </a:rPr>
              <a:t> suite master bedroom is huge and has a large walk-in closet. Of the other 3 bedrooms, 2 have nice sized walk-ins and the other a large sliding door closet. Flood insurance is NOT required!</a:t>
            </a:r>
            <a:endParaRPr lang="en-US" sz="1300" i="1" dirty="0">
              <a:solidFill>
                <a:schemeClr val="bg2">
                  <a:lumMod val="50000"/>
                </a:schemeClr>
              </a:solidFill>
              <a:latin typeface="Lucida Sans" panose="020B0602030504020204" pitchFamily="34" charset="0"/>
            </a:endParaRPr>
          </a:p>
        </p:txBody>
      </p:sp>
      <p:sp>
        <p:nvSpPr>
          <p:cNvPr id="4" name="Rectangle 3"/>
          <p:cNvSpPr/>
          <p:nvPr/>
        </p:nvSpPr>
        <p:spPr>
          <a:xfrm>
            <a:off x="-1188" y="3750186"/>
            <a:ext cx="7773587" cy="723275"/>
          </a:xfrm>
          <a:prstGeom prst="rect">
            <a:avLst/>
          </a:prstGeom>
        </p:spPr>
        <p:txBody>
          <a:bodyPr wrap="square">
            <a:spAutoFit/>
          </a:bodyPr>
          <a:lstStyle/>
          <a:p>
            <a:pPr algn="ctr"/>
            <a:r>
              <a:rPr lang="en-US" sz="1800" b="1" dirty="0">
                <a:ln w="3175">
                  <a:solidFill>
                    <a:schemeClr val="bg2">
                      <a:lumMod val="75000"/>
                    </a:schemeClr>
                  </a:solidFill>
                </a:ln>
                <a:solidFill>
                  <a:schemeClr val="bg2"/>
                </a:solidFill>
                <a:effectLst>
                  <a:outerShdw blurRad="50800" dist="38100" dir="5400000" algn="t" rotWithShape="0">
                    <a:prstClr val="black">
                      <a:alpha val="40000"/>
                    </a:prstClr>
                  </a:outerShdw>
                </a:effectLst>
                <a:latin typeface="Lucida Sans" panose="020B0602030504020204" pitchFamily="34" charset="0"/>
              </a:rPr>
              <a:t>1731 Indaba Way</a:t>
            </a:r>
          </a:p>
          <a:p>
            <a:pPr algn="ctr"/>
            <a:r>
              <a:rPr lang="en-US" sz="1200" b="1" dirty="0">
                <a:ln w="3175">
                  <a:solidFill>
                    <a:schemeClr val="bg2">
                      <a:lumMod val="75000"/>
                    </a:schemeClr>
                  </a:solidFill>
                </a:ln>
                <a:solidFill>
                  <a:schemeClr val="bg2"/>
                </a:solidFill>
                <a:effectLst>
                  <a:outerShdw blurRad="50800" dist="38100" dir="5400000" algn="t" rotWithShape="0">
                    <a:prstClr val="black">
                      <a:alpha val="40000"/>
                    </a:prstClr>
                  </a:outerShdw>
                </a:effectLst>
                <a:latin typeface="Lucida Sans" panose="020B0602030504020204" pitchFamily="34" charset="0"/>
              </a:rPr>
              <a:t>Carolina Bay </a:t>
            </a:r>
            <a:r>
              <a:rPr lang="en-US" sz="1200" b="1" dirty="0">
                <a:ln w="3175">
                  <a:solidFill>
                    <a:schemeClr val="bg2">
                      <a:lumMod val="75000"/>
                    </a:schemeClr>
                  </a:solidFill>
                </a:ln>
                <a:solidFill>
                  <a:schemeClr val="bg2"/>
                </a:solidFill>
                <a:effectLst>
                  <a:outerShdw blurRad="50800" dist="38100" dir="5400000" algn="t" rotWithShape="0">
                    <a:prstClr val="black">
                      <a:alpha val="40000"/>
                    </a:prstClr>
                  </a:outerShdw>
                </a:effectLst>
                <a:latin typeface="Trebuchet MS" panose="020B0603020202020204" pitchFamily="34" charset="0"/>
              </a:rPr>
              <a:t>· </a:t>
            </a:r>
            <a:r>
              <a:rPr lang="en-US" sz="1200" b="1" dirty="0">
                <a:ln w="3175">
                  <a:solidFill>
                    <a:schemeClr val="bg2">
                      <a:lumMod val="75000"/>
                    </a:schemeClr>
                  </a:solidFill>
                </a:ln>
                <a:solidFill>
                  <a:schemeClr val="bg2"/>
                </a:solidFill>
                <a:effectLst>
                  <a:outerShdw blurRad="50800" dist="38100" dir="5400000" algn="t" rotWithShape="0">
                    <a:prstClr val="black">
                      <a:alpha val="40000"/>
                    </a:prstClr>
                  </a:outerShdw>
                </a:effectLst>
                <a:latin typeface="Lucida Sans" panose="020B0602030504020204" pitchFamily="34" charset="0"/>
              </a:rPr>
              <a:t>Charleston, SC 29414 </a:t>
            </a:r>
            <a:r>
              <a:rPr lang="en-US" sz="1200" b="1" dirty="0">
                <a:ln w="3175">
                  <a:solidFill>
                    <a:schemeClr val="bg2">
                      <a:lumMod val="75000"/>
                    </a:schemeClr>
                  </a:solidFill>
                </a:ln>
                <a:solidFill>
                  <a:schemeClr val="bg2"/>
                </a:solidFill>
                <a:effectLst>
                  <a:outerShdw blurRad="50800" dist="38100" dir="5400000" algn="t" rotWithShape="0">
                    <a:prstClr val="black">
                      <a:alpha val="40000"/>
                    </a:prstClr>
                  </a:outerShdw>
                </a:effectLst>
                <a:latin typeface="Trebuchet MS" panose="020B0603020202020204" pitchFamily="34" charset="0"/>
              </a:rPr>
              <a:t>· </a:t>
            </a:r>
            <a:r>
              <a:rPr lang="en-US" sz="1200" b="1" dirty="0">
                <a:ln w="3175">
                  <a:solidFill>
                    <a:schemeClr val="bg2">
                      <a:lumMod val="75000"/>
                    </a:schemeClr>
                  </a:solidFill>
                </a:ln>
                <a:solidFill>
                  <a:schemeClr val="bg2"/>
                </a:solidFill>
                <a:effectLst>
                  <a:outerShdw blurRad="50800" dist="38100" dir="5400000" algn="t" rotWithShape="0">
                    <a:prstClr val="black">
                      <a:alpha val="40000"/>
                    </a:prstClr>
                  </a:outerShdw>
                </a:effectLst>
                <a:latin typeface="Lucida Sans" panose="020B0602030504020204" pitchFamily="34" charset="0"/>
              </a:rPr>
              <a:t>MLS# 17015493 </a:t>
            </a:r>
            <a:r>
              <a:rPr lang="en-US" sz="1200" b="1" dirty="0">
                <a:ln w="3175">
                  <a:solidFill>
                    <a:schemeClr val="bg2">
                      <a:lumMod val="75000"/>
                    </a:schemeClr>
                  </a:solidFill>
                </a:ln>
                <a:solidFill>
                  <a:schemeClr val="bg2"/>
                </a:solidFill>
                <a:effectLst>
                  <a:outerShdw blurRad="50800" dist="38100" dir="5400000" algn="t" rotWithShape="0">
                    <a:prstClr val="black">
                      <a:alpha val="40000"/>
                    </a:prstClr>
                  </a:outerShdw>
                </a:effectLst>
                <a:latin typeface="Trebuchet MS" panose="020B0603020202020204" pitchFamily="34" charset="0"/>
              </a:rPr>
              <a:t>· </a:t>
            </a:r>
            <a:r>
              <a:rPr lang="en-US" sz="1200" b="1" dirty="0">
                <a:ln w="3175">
                  <a:solidFill>
                    <a:schemeClr val="bg2">
                      <a:lumMod val="75000"/>
                    </a:schemeClr>
                  </a:solidFill>
                </a:ln>
                <a:solidFill>
                  <a:schemeClr val="bg2"/>
                </a:solidFill>
                <a:effectLst>
                  <a:outerShdw blurRad="50800" dist="38100" dir="5400000" algn="t" rotWithShape="0">
                    <a:prstClr val="black">
                      <a:alpha val="40000"/>
                    </a:prstClr>
                  </a:outerShdw>
                </a:effectLst>
                <a:latin typeface="Lucida Sans" panose="020B0602030504020204" pitchFamily="34" charset="0"/>
              </a:rPr>
              <a:t>$284,900</a:t>
            </a:r>
          </a:p>
          <a:p>
            <a:pPr algn="ctr"/>
            <a:r>
              <a:rPr lang="en-US" sz="1100" b="1" i="1" dirty="0">
                <a:ln w="3175">
                  <a:solidFill>
                    <a:schemeClr val="bg2">
                      <a:lumMod val="75000"/>
                    </a:schemeClr>
                  </a:solidFill>
                </a:ln>
                <a:solidFill>
                  <a:schemeClr val="bg2"/>
                </a:solidFill>
                <a:effectLst>
                  <a:outerShdw blurRad="50800" dist="38100" dir="5400000" algn="t" rotWithShape="0">
                    <a:prstClr val="black">
                      <a:alpha val="40000"/>
                    </a:prstClr>
                  </a:outerShdw>
                </a:effectLst>
                <a:latin typeface="Lucida Sans" panose="020B0602030504020204" pitchFamily="34" charset="0"/>
              </a:rPr>
              <a:t>4 Bed </a:t>
            </a:r>
            <a:r>
              <a:rPr lang="en-US" sz="1100" b="1" i="1" dirty="0">
                <a:ln w="3175">
                  <a:solidFill>
                    <a:schemeClr val="bg2">
                      <a:lumMod val="75000"/>
                    </a:schemeClr>
                  </a:solidFill>
                </a:ln>
                <a:solidFill>
                  <a:schemeClr val="bg2"/>
                </a:solidFill>
                <a:effectLst>
                  <a:outerShdw blurRad="50800" dist="38100" dir="5400000" algn="t" rotWithShape="0">
                    <a:prstClr val="black">
                      <a:alpha val="40000"/>
                    </a:prstClr>
                  </a:outerShdw>
                </a:effectLst>
                <a:latin typeface="Trebuchet MS" panose="020B0603020202020204" pitchFamily="34" charset="0"/>
              </a:rPr>
              <a:t>· </a:t>
            </a:r>
            <a:r>
              <a:rPr lang="en-US" sz="1100" b="1" i="1" dirty="0">
                <a:ln w="3175">
                  <a:solidFill>
                    <a:schemeClr val="bg2">
                      <a:lumMod val="75000"/>
                    </a:schemeClr>
                  </a:solidFill>
                </a:ln>
                <a:solidFill>
                  <a:schemeClr val="bg2"/>
                </a:solidFill>
                <a:effectLst>
                  <a:outerShdw blurRad="50800" dist="38100" dir="5400000" algn="t" rotWithShape="0">
                    <a:prstClr val="black">
                      <a:alpha val="40000"/>
                    </a:prstClr>
                  </a:outerShdw>
                </a:effectLst>
                <a:latin typeface="Lucida Sans" panose="020B0602030504020204" pitchFamily="34" charset="0"/>
              </a:rPr>
              <a:t>3 Bath </a:t>
            </a:r>
            <a:r>
              <a:rPr lang="en-US" sz="1100" b="1" i="1" dirty="0">
                <a:ln w="3175">
                  <a:solidFill>
                    <a:schemeClr val="bg2">
                      <a:lumMod val="75000"/>
                    </a:schemeClr>
                  </a:solidFill>
                </a:ln>
                <a:solidFill>
                  <a:schemeClr val="bg2"/>
                </a:solidFill>
                <a:effectLst>
                  <a:outerShdw blurRad="50800" dist="38100" dir="5400000" algn="t" rotWithShape="0">
                    <a:prstClr val="black">
                      <a:alpha val="40000"/>
                    </a:prstClr>
                  </a:outerShdw>
                </a:effectLst>
                <a:latin typeface="Trebuchet MS" panose="020B0603020202020204" pitchFamily="34" charset="0"/>
              </a:rPr>
              <a:t>· </a:t>
            </a:r>
            <a:r>
              <a:rPr lang="en-US" sz="1100" b="1" i="1" dirty="0">
                <a:ln w="3175">
                  <a:solidFill>
                    <a:schemeClr val="bg2">
                      <a:lumMod val="75000"/>
                    </a:schemeClr>
                  </a:solidFill>
                </a:ln>
                <a:solidFill>
                  <a:schemeClr val="bg2"/>
                </a:solidFill>
                <a:effectLst>
                  <a:outerShdw blurRad="50800" dist="38100" dir="5400000" algn="t" rotWithShape="0">
                    <a:prstClr val="black">
                      <a:alpha val="40000"/>
                    </a:prstClr>
                  </a:outerShdw>
                </a:effectLst>
                <a:latin typeface="Lucida Sans" panose="020B0602030504020204" pitchFamily="34" charset="0"/>
              </a:rPr>
              <a:t>1,919sf</a:t>
            </a:r>
          </a:p>
        </p:txBody>
      </p:sp>
      <p:sp>
        <p:nvSpPr>
          <p:cNvPr id="30" name="Rectangle 29"/>
          <p:cNvSpPr/>
          <p:nvPr/>
        </p:nvSpPr>
        <p:spPr>
          <a:xfrm>
            <a:off x="1429230" y="9064823"/>
            <a:ext cx="4911561" cy="469359"/>
          </a:xfrm>
          <a:prstGeom prst="rect">
            <a:avLst/>
          </a:prstGeom>
        </p:spPr>
        <p:txBody>
          <a:bodyPr wrap="square">
            <a:spAutoFit/>
          </a:bodyPr>
          <a:lstStyle/>
          <a:p>
            <a:pPr algn="ctr"/>
            <a:r>
              <a:rPr lang="en-US" sz="1400" dirty="0">
                <a:latin typeface="Lucida Sans" panose="020B0602030504020204" pitchFamily="34" charset="0"/>
              </a:rPr>
              <a:t>Lee Lindler</a:t>
            </a:r>
            <a:br>
              <a:rPr lang="en-US" sz="1400" dirty="0">
                <a:latin typeface="Lucida Sans" panose="020B0602030504020204" pitchFamily="34" charset="0"/>
              </a:rPr>
            </a:br>
            <a:r>
              <a:rPr lang="en-US" sz="1050" dirty="0">
                <a:latin typeface="Lucida Sans" panose="020B0602030504020204" pitchFamily="34" charset="0"/>
              </a:rPr>
              <a:t>Cell (843) 637-0803 | LeeL@GoldenBearRealty.com</a:t>
            </a:r>
          </a:p>
        </p:txBody>
      </p:sp>
      <p:sp>
        <p:nvSpPr>
          <p:cNvPr id="35" name="Rectangle 34"/>
          <p:cNvSpPr/>
          <p:nvPr/>
        </p:nvSpPr>
        <p:spPr>
          <a:xfrm>
            <a:off x="-1188" y="9719846"/>
            <a:ext cx="7772396" cy="338554"/>
          </a:xfrm>
          <a:prstGeom prst="rect">
            <a:avLst/>
          </a:prstGeom>
        </p:spPr>
        <p:txBody>
          <a:bodyPr wrap="square" anchor="b">
            <a:spAutoFit/>
          </a:bodyPr>
          <a:lstStyle/>
          <a:p>
            <a:pPr algn="ctr"/>
            <a:r>
              <a:rPr lang="en-US" sz="800" dirty="0">
                <a:solidFill>
                  <a:schemeClr val="tx1">
                    <a:lumMod val="50000"/>
                    <a:lumOff val="50000"/>
                  </a:schemeClr>
                </a:solidFill>
                <a:latin typeface="Lucida Sans" panose="020B0602030504020204" pitchFamily="34" charset="0"/>
              </a:rPr>
              <a:t>Golden Bear Realty | 1900 Seabrook Island Rd | Seabrook Island, SC 29455</a:t>
            </a:r>
          </a:p>
          <a:p>
            <a:pPr algn="ctr"/>
            <a:r>
              <a:rPr lang="en-US" sz="800" dirty="0">
                <a:solidFill>
                  <a:schemeClr val="tx1">
                    <a:lumMod val="50000"/>
                    <a:lumOff val="50000"/>
                  </a:schemeClr>
                </a:solidFill>
                <a:latin typeface="Lucida Sans" panose="020B0602030504020204" pitchFamily="34" charset="0"/>
              </a:rPr>
              <a:t>www.goldenbearrealty.com</a:t>
            </a:r>
          </a:p>
        </p:txBody>
      </p:sp>
      <p:pic>
        <p:nvPicPr>
          <p:cNvPr id="37"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766048" y="9030411"/>
            <a:ext cx="898911" cy="951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582" y="9226688"/>
            <a:ext cx="1369696" cy="559235"/>
          </a:xfrm>
          <a:prstGeom prst="rect">
            <a:avLst/>
          </a:prstGeom>
          <a:effectLst/>
        </p:spPr>
      </p:pic>
      <p:sp>
        <p:nvSpPr>
          <p:cNvPr id="2" name="Title 1"/>
          <p:cNvSpPr>
            <a:spLocks noGrp="1"/>
          </p:cNvSpPr>
          <p:nvPr>
            <p:ph type="ctrTitle"/>
          </p:nvPr>
        </p:nvSpPr>
        <p:spPr>
          <a:xfrm>
            <a:off x="-1187" y="0"/>
            <a:ext cx="7772395" cy="1138772"/>
          </a:xfrm>
          <a:effectLst/>
        </p:spPr>
        <p:txBody>
          <a:bodyPr anchor="t">
            <a:noAutofit/>
          </a:bodyPr>
          <a:lstStyle/>
          <a:p>
            <a:r>
              <a:rPr lang="en-US" sz="2800" i="1" dirty="0">
                <a:ln>
                  <a:solidFill>
                    <a:srgbClr val="D2AB6E"/>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Best Value in Carolina Bay</a:t>
            </a:r>
            <a:br>
              <a:rPr lang="en-US" sz="2800" i="1" dirty="0">
                <a:ln>
                  <a:solidFill>
                    <a:srgbClr val="D2AB6E"/>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br>
            <a:r>
              <a:rPr lang="en-US" sz="2800" i="1" dirty="0">
                <a:ln>
                  <a:solidFill>
                    <a:srgbClr val="D2AB6E"/>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Like New!</a:t>
            </a:r>
            <a:endParaRPr lang="en-US" sz="2800" dirty="0">
              <a:ln>
                <a:solidFill>
                  <a:srgbClr val="D2AB6E"/>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endParaRP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871" y="4516588"/>
            <a:ext cx="1824226" cy="1216151"/>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91022" y="4516588"/>
            <a:ext cx="1824228" cy="1216152"/>
          </a:xfrm>
          <a:prstGeom prst="rect">
            <a:avLst/>
          </a:prstGeom>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870" y="7623048"/>
            <a:ext cx="1824228" cy="1216152"/>
          </a:xfrm>
          <a:prstGeom prst="rect">
            <a:avLst/>
          </a:prstGeom>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91022" y="7623048"/>
            <a:ext cx="1824228" cy="1216152"/>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04255" y="4516588"/>
            <a:ext cx="1824226" cy="1216151"/>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004254" y="7623048"/>
            <a:ext cx="1824228" cy="1216152"/>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947639" y="4516588"/>
            <a:ext cx="1824226" cy="1216151"/>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47638" y="7623048"/>
            <a:ext cx="1824228" cy="1216152"/>
          </a:xfrm>
          <a:prstGeom prst="rect">
            <a:avLst/>
          </a:prstGeom>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780</TotalTime>
  <Words>177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Lucida Sans</vt:lpstr>
      <vt:lpstr>Trebuchet MS</vt:lpstr>
      <vt:lpstr>Office Theme</vt:lpstr>
      <vt:lpstr>Best Value in Carolina Bay Like New!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40</cp:revision>
  <dcterms:created xsi:type="dcterms:W3CDTF">2006-08-16T00:00:00Z</dcterms:created>
  <dcterms:modified xsi:type="dcterms:W3CDTF">2017-07-20T17:04:23Z</dcterms:modified>
</cp:coreProperties>
</file>