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4" y="711764"/>
            <a:ext cx="5904652" cy="3936434"/>
          </a:xfrm>
          <a:prstGeom prst="rect">
            <a:avLst/>
          </a:prstGeom>
          <a:ln>
            <a:noFill/>
          </a:ln>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60" y="1719109"/>
            <a:ext cx="1367800" cy="911866"/>
          </a:xfrm>
          <a:prstGeom prst="rect">
            <a:avLst/>
          </a:prstGeom>
          <a:ln>
            <a:noFill/>
          </a:ln>
          <a:effec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660" y="3733799"/>
            <a:ext cx="1371600" cy="914400"/>
          </a:xfrm>
          <a:prstGeom prst="rect">
            <a:avLst/>
          </a:prstGeom>
          <a:ln>
            <a:noFill/>
          </a:ln>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660" y="711764"/>
            <a:ext cx="1367800" cy="911866"/>
          </a:xfrm>
          <a:prstGeom prst="rect">
            <a:avLst/>
          </a:prstGeom>
          <a:ln>
            <a:noFill/>
          </a:ln>
          <a:effectLst/>
        </p:spPr>
      </p:pic>
      <p:sp>
        <p:nvSpPr>
          <p:cNvPr id="2" name="Title 1"/>
          <p:cNvSpPr>
            <a:spLocks noGrp="1"/>
          </p:cNvSpPr>
          <p:nvPr>
            <p:ph type="ctrTitle"/>
          </p:nvPr>
        </p:nvSpPr>
        <p:spPr>
          <a:xfrm>
            <a:off x="0" y="0"/>
            <a:ext cx="9144000" cy="704562"/>
          </a:xfrm>
          <a:noFill/>
        </p:spPr>
        <p:txBody>
          <a:bodyPr anchor="ctr">
            <a:noAutofit/>
          </a:bodyPr>
          <a:lstStyle/>
          <a:p>
            <a:r>
              <a:rPr lang="en-US" sz="2400" b="1" i="1">
                <a:solidFill>
                  <a:srgbClr val="FF0000"/>
                </a:solidFill>
                <a:latin typeface="Century Gothic" panose="020B0502020202020204" pitchFamily="34" charset="0"/>
              </a:rPr>
              <a:t>Welcome Home</a:t>
            </a:r>
            <a:r>
              <a:rPr lang="en-US" sz="2400" b="1" i="1" dirty="0">
                <a:solidFill>
                  <a:srgbClr val="FF0000"/>
                </a:solidFill>
                <a:latin typeface="Century Gothic" panose="020B0502020202020204" pitchFamily="34" charset="0"/>
              </a:rPr>
              <a:t>!</a:t>
            </a:r>
            <a:br>
              <a:rPr lang="en-US" sz="2400" b="1" i="1" dirty="0">
                <a:solidFill>
                  <a:srgbClr val="FF0000"/>
                </a:solidFill>
                <a:latin typeface="Century Gothic" panose="020B0502020202020204" pitchFamily="34" charset="0"/>
              </a:rPr>
            </a:br>
            <a:r>
              <a:rPr lang="en-US" sz="2000" b="1" dirty="0">
                <a:solidFill>
                  <a:schemeClr val="accent2">
                    <a:lumMod val="75000"/>
                  </a:schemeClr>
                </a:solidFill>
                <a:latin typeface="Century Gothic" panose="020B0502020202020204" pitchFamily="34" charset="0"/>
              </a:rPr>
              <a:t>Are you curious about what makes Summerville such a wonderful area?</a:t>
            </a:r>
            <a:endParaRPr lang="en-US" sz="2400" b="1" i="1" dirty="0">
              <a:solidFill>
                <a:srgbClr val="FF0000"/>
              </a:solidFill>
              <a:latin typeface="Century Gothic" panose="020B0502020202020204" pitchFamily="34" charset="0"/>
            </a:endParaRPr>
          </a:p>
        </p:txBody>
      </p:sp>
      <p:sp>
        <p:nvSpPr>
          <p:cNvPr id="3" name="Subtitle 2"/>
          <p:cNvSpPr>
            <a:spLocks noGrp="1"/>
          </p:cNvSpPr>
          <p:nvPr>
            <p:ph type="subTitle" idx="1"/>
          </p:nvPr>
        </p:nvSpPr>
        <p:spPr>
          <a:xfrm>
            <a:off x="0" y="4655400"/>
            <a:ext cx="9144000" cy="1404220"/>
          </a:xfrm>
        </p:spPr>
        <p:txBody>
          <a:bodyPr anchor="ctr">
            <a:noAutofit/>
          </a:bodyPr>
          <a:lstStyle/>
          <a:p>
            <a:r>
              <a:rPr lang="en-US" sz="1200" dirty="0">
                <a:solidFill>
                  <a:schemeClr val="bg2">
                    <a:lumMod val="25000"/>
                  </a:schemeClr>
                </a:solidFill>
                <a:latin typeface="Century Gothic" panose="020B0502020202020204" pitchFamily="34" charset="0"/>
              </a:rPr>
              <a:t>Check out this house in the friendly subdivision of Tramway with excellent schools nearby. The owners have updated almost everything! There are stainless steel appliances in the kitchen and the HVAC system is only 3 years old. You'll be pleased with the laminate flooring throughout the living areas and bedrooms. Care has been put into the fresh paint in every room. The newly remodeled hall bathroom sports a new toilet, a beautiful vanity/sink and new light fixtures. There is a screened in back porch and a huge fenced backyard that is perfect for entertaining. The horticulturist in you will appreciate the four raised beds for gardening. Schedule your tour soon. This house is move in ready.</a:t>
            </a:r>
            <a:endParaRPr lang="en-US" sz="1200" b="1" i="1" dirty="0">
              <a:solidFill>
                <a:schemeClr val="bg2">
                  <a:lumMod val="25000"/>
                </a:schemeClr>
              </a:solidFill>
              <a:latin typeface="Century Gothic" panose="020B0502020202020204" pitchFamily="34" charset="0"/>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latin typeface="Century Gothic" panose="020B0502020202020204" pitchFamily="34" charset="0"/>
              </a:rPr>
              <a:t>Willa </a:t>
            </a:r>
            <a:r>
              <a:rPr lang="en-US" b="1" dirty="0" err="1">
                <a:latin typeface="Century Gothic" panose="020B0502020202020204" pitchFamily="34" charset="0"/>
              </a:rPr>
              <a:t>McGirth</a:t>
            </a:r>
            <a:r>
              <a:rPr lang="en-US" b="1" dirty="0">
                <a:latin typeface="Century Gothic" panose="020B0502020202020204" pitchFamily="34" charset="0"/>
              </a:rPr>
              <a:t>-Moody</a:t>
            </a:r>
          </a:p>
          <a:p>
            <a:pPr algn="ctr"/>
            <a:r>
              <a:rPr lang="en-US" sz="1600" dirty="0">
                <a:latin typeface="Century Gothic" panose="020B0502020202020204" pitchFamily="34" charset="0"/>
              </a:rPr>
              <a:t>willamcgirth@aol.com | 843-276-2021 | www.willasellscharleston.com</a:t>
            </a:r>
          </a:p>
          <a:p>
            <a:pPr algn="ctr"/>
            <a:r>
              <a:rPr lang="en-US" sz="1200" dirty="0">
                <a:latin typeface="Century Gothic" panose="020B0502020202020204" pitchFamily="34" charset="0"/>
              </a:rPr>
              <a:t>Brand Name Real Estate | </a:t>
            </a:r>
            <a:r>
              <a:rPr lang="fr-FR" sz="1200" dirty="0">
                <a:latin typeface="Century Gothic" panose="020B0502020202020204" pitchFamily="34" charset="0"/>
              </a:rPr>
              <a:t>4 </a:t>
            </a:r>
            <a:r>
              <a:rPr lang="fr-FR" sz="1200" dirty="0" err="1">
                <a:latin typeface="Century Gothic" panose="020B0502020202020204" pitchFamily="34" charset="0"/>
              </a:rPr>
              <a:t>Carriage</a:t>
            </a:r>
            <a:r>
              <a:rPr lang="fr-FR" sz="1200" dirty="0">
                <a:latin typeface="Century Gothic" panose="020B0502020202020204" pitchFamily="34" charset="0"/>
              </a:rPr>
              <a:t> Lane, Suite 106 | </a:t>
            </a:r>
            <a:r>
              <a:rPr lang="en-US" sz="1200" dirty="0">
                <a:latin typeface="Century Gothic" panose="020B0502020202020204" pitchFamily="34" charset="0"/>
              </a:rPr>
              <a:t>Charleston, SC 29407</a:t>
            </a:r>
          </a:p>
        </p:txBody>
      </p:sp>
      <p:sp>
        <p:nvSpPr>
          <p:cNvPr id="15" name="Rectangle 14"/>
          <p:cNvSpPr/>
          <p:nvPr/>
        </p:nvSpPr>
        <p:spPr>
          <a:xfrm>
            <a:off x="1611472" y="3657600"/>
            <a:ext cx="5921055" cy="1015663"/>
          </a:xfrm>
          <a:prstGeom prst="rect">
            <a:avLst/>
          </a:prstGeom>
        </p:spPr>
        <p:txBody>
          <a:bodyPr wrap="square">
            <a:spAutoFit/>
          </a:bodyPr>
          <a:lstStyle/>
          <a:p>
            <a:pPr algn="ctr"/>
            <a:r>
              <a:rPr lang="en-US" sz="2400" b="1" dirty="0">
                <a:ln w="3175">
                  <a:solidFill>
                    <a:schemeClr val="tx1"/>
                  </a:solidFill>
                </a:ln>
                <a:solidFill>
                  <a:schemeClr val="bg1"/>
                </a:solidFill>
                <a:latin typeface="Century Gothic" panose="020B0502020202020204" pitchFamily="34" charset="0"/>
              </a:rPr>
              <a:t>173 Iron Road</a:t>
            </a:r>
          </a:p>
          <a:p>
            <a:pPr algn="ctr"/>
            <a:r>
              <a:rPr lang="en-US" b="1" dirty="0">
                <a:ln w="3175">
                  <a:solidFill>
                    <a:schemeClr val="tx1"/>
                  </a:solidFill>
                </a:ln>
                <a:solidFill>
                  <a:schemeClr val="bg1"/>
                </a:solidFill>
                <a:latin typeface="Century Gothic" panose="020B0502020202020204" pitchFamily="34" charset="0"/>
              </a:rPr>
              <a:t>Tramway ~ Summerville, SC 29486</a:t>
            </a:r>
          </a:p>
          <a:p>
            <a:pPr algn="ctr"/>
            <a:r>
              <a:rPr lang="en-US" b="1" dirty="0">
                <a:ln w="3175">
                  <a:solidFill>
                    <a:schemeClr val="tx1"/>
                  </a:solidFill>
                </a:ln>
                <a:solidFill>
                  <a:schemeClr val="bg1"/>
                </a:solidFill>
                <a:latin typeface="Century Gothic" panose="020B0502020202020204" pitchFamily="34" charset="0"/>
              </a:rPr>
              <a:t>MLS# 19000239 ~ $200,000</a:t>
            </a:r>
            <a:endParaRPr lang="en-US" sz="1600" b="1" i="1" dirty="0">
              <a:ln w="3175">
                <a:solidFill>
                  <a:schemeClr val="tx1"/>
                </a:solidFill>
              </a:ln>
              <a:solidFill>
                <a:schemeClr val="bg1"/>
              </a:solidFill>
              <a:latin typeface="Century Gothic" panose="020B0502020202020204" pitchFamily="34" charset="0"/>
            </a:endParaRPr>
          </a:p>
        </p:txBody>
      </p:sp>
      <p:pic>
        <p:nvPicPr>
          <p:cNvPr id="13" name="Picture 12">
            <a:extLst>
              <a:ext uri="{FF2B5EF4-FFF2-40B4-BE49-F238E27FC236}">
                <a16:creationId xmlns:a16="http://schemas.microsoft.com/office/drawing/2014/main" id="{DD8B8D38-78FD-4708-A7EB-FC99AC54A9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660" y="2726454"/>
            <a:ext cx="1367800" cy="911866"/>
          </a:xfrm>
          <a:prstGeom prst="rect">
            <a:avLst/>
          </a:prstGeom>
          <a:ln>
            <a:noFill/>
          </a:ln>
          <a:effectLst/>
        </p:spPr>
      </p:pic>
      <p:pic>
        <p:nvPicPr>
          <p:cNvPr id="16" name="Picture 15">
            <a:extLst>
              <a:ext uri="{FF2B5EF4-FFF2-40B4-BE49-F238E27FC236}">
                <a16:creationId xmlns:a16="http://schemas.microsoft.com/office/drawing/2014/main" id="{052DE033-29FC-4A9E-8033-3E8DCBAB5B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6540" y="2726454"/>
            <a:ext cx="1367800" cy="911866"/>
          </a:xfrm>
          <a:prstGeom prst="rect">
            <a:avLst/>
          </a:prstGeom>
          <a:ln>
            <a:noFill/>
          </a:ln>
          <a:effectLst/>
        </p:spPr>
      </p:pic>
      <p:pic>
        <p:nvPicPr>
          <p:cNvPr id="17" name="Picture 16">
            <a:extLst>
              <a:ext uri="{FF2B5EF4-FFF2-40B4-BE49-F238E27FC236}">
                <a16:creationId xmlns:a16="http://schemas.microsoft.com/office/drawing/2014/main" id="{01A6F363-F2FD-447D-BF7D-BF0409F99B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2740" y="3733799"/>
            <a:ext cx="1371600" cy="914400"/>
          </a:xfrm>
          <a:prstGeom prst="rect">
            <a:avLst/>
          </a:prstGeom>
          <a:ln>
            <a:noFill/>
          </a:ln>
          <a:effectLst/>
        </p:spPr>
      </p:pic>
      <p:pic>
        <p:nvPicPr>
          <p:cNvPr id="18" name="Picture 17">
            <a:extLst>
              <a:ext uri="{FF2B5EF4-FFF2-40B4-BE49-F238E27FC236}">
                <a16:creationId xmlns:a16="http://schemas.microsoft.com/office/drawing/2014/main" id="{ED72D6BA-D2CD-4065-A364-18FA20C73A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6540" y="1719109"/>
            <a:ext cx="1367800" cy="911866"/>
          </a:xfrm>
          <a:prstGeom prst="rect">
            <a:avLst/>
          </a:prstGeom>
          <a:ln>
            <a:noFill/>
          </a:ln>
          <a:effectLst/>
        </p:spPr>
      </p:pic>
      <p:pic>
        <p:nvPicPr>
          <p:cNvPr id="19" name="Picture 18">
            <a:extLst>
              <a:ext uri="{FF2B5EF4-FFF2-40B4-BE49-F238E27FC236}">
                <a16:creationId xmlns:a16="http://schemas.microsoft.com/office/drawing/2014/main" id="{DAC90678-358B-40D9-A657-E9C47F8658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16540" y="711764"/>
            <a:ext cx="1367800" cy="911866"/>
          </a:xfrm>
          <a:prstGeom prst="rect">
            <a:avLst/>
          </a:prstGeom>
          <a:ln>
            <a:noFill/>
          </a:ln>
          <a:effectLst/>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178</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Welcome Home! Are you curious about what makes Summerville such a wonderful 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 Thomas Price</cp:lastModifiedBy>
  <cp:revision>47</cp:revision>
  <dcterms:created xsi:type="dcterms:W3CDTF">2006-08-16T00:00:00Z</dcterms:created>
  <dcterms:modified xsi:type="dcterms:W3CDTF">2019-01-15T05:03:59Z</dcterms:modified>
</cp:coreProperties>
</file>