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00245" indent="0" algn="ctr">
              <a:buNone/>
              <a:defRPr>
                <a:solidFill>
                  <a:schemeClr val="tx1">
                    <a:tint val="75000"/>
                  </a:schemeClr>
                </a:solidFill>
              </a:defRPr>
            </a:lvl2pPr>
            <a:lvl3pPr marL="800490" indent="0" algn="ctr">
              <a:buNone/>
              <a:defRPr>
                <a:solidFill>
                  <a:schemeClr val="tx1">
                    <a:tint val="75000"/>
                  </a:schemeClr>
                </a:solidFill>
              </a:defRPr>
            </a:lvl3pPr>
            <a:lvl4pPr marL="1200736" indent="0" algn="ctr">
              <a:buNone/>
              <a:defRPr>
                <a:solidFill>
                  <a:schemeClr val="tx1">
                    <a:tint val="75000"/>
                  </a:schemeClr>
                </a:solidFill>
              </a:defRPr>
            </a:lvl4pPr>
            <a:lvl5pPr marL="1600981" indent="0" algn="ctr">
              <a:buNone/>
              <a:defRPr>
                <a:solidFill>
                  <a:schemeClr val="tx1">
                    <a:tint val="75000"/>
                  </a:schemeClr>
                </a:solidFill>
              </a:defRPr>
            </a:lvl5pPr>
            <a:lvl6pPr marL="2001226" indent="0" algn="ctr">
              <a:buNone/>
              <a:defRPr>
                <a:solidFill>
                  <a:schemeClr val="tx1">
                    <a:tint val="75000"/>
                  </a:schemeClr>
                </a:solidFill>
              </a:defRPr>
            </a:lvl6pPr>
            <a:lvl7pPr marL="2401471" indent="0" algn="ctr">
              <a:buNone/>
              <a:defRPr>
                <a:solidFill>
                  <a:schemeClr val="tx1">
                    <a:tint val="75000"/>
                  </a:schemeClr>
                </a:solidFill>
              </a:defRPr>
            </a:lvl7pPr>
            <a:lvl8pPr marL="2801717" indent="0" algn="ctr">
              <a:buNone/>
              <a:defRPr>
                <a:solidFill>
                  <a:schemeClr val="tx1">
                    <a:tint val="75000"/>
                  </a:schemeClr>
                </a:solidFill>
              </a:defRPr>
            </a:lvl8pPr>
            <a:lvl9pPr marL="320196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3536"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1729">
                <a:solidFill>
                  <a:schemeClr val="tx1">
                    <a:tint val="75000"/>
                  </a:schemeClr>
                </a:solidFill>
              </a:defRPr>
            </a:lvl1pPr>
            <a:lvl2pPr marL="400245" indent="0">
              <a:buNone/>
              <a:defRPr sz="1571">
                <a:solidFill>
                  <a:schemeClr val="tx1">
                    <a:tint val="75000"/>
                  </a:schemeClr>
                </a:solidFill>
              </a:defRPr>
            </a:lvl2pPr>
            <a:lvl3pPr marL="800490" indent="0">
              <a:buNone/>
              <a:defRPr sz="1414">
                <a:solidFill>
                  <a:schemeClr val="tx1">
                    <a:tint val="75000"/>
                  </a:schemeClr>
                </a:solidFill>
              </a:defRPr>
            </a:lvl3pPr>
            <a:lvl4pPr marL="1200736" indent="0">
              <a:buNone/>
              <a:defRPr sz="1257">
                <a:solidFill>
                  <a:schemeClr val="tx1">
                    <a:tint val="75000"/>
                  </a:schemeClr>
                </a:solidFill>
              </a:defRPr>
            </a:lvl4pPr>
            <a:lvl5pPr marL="1600981" indent="0">
              <a:buNone/>
              <a:defRPr sz="1257">
                <a:solidFill>
                  <a:schemeClr val="tx1">
                    <a:tint val="75000"/>
                  </a:schemeClr>
                </a:solidFill>
              </a:defRPr>
            </a:lvl5pPr>
            <a:lvl6pPr marL="2001226" indent="0">
              <a:buNone/>
              <a:defRPr sz="1257">
                <a:solidFill>
                  <a:schemeClr val="tx1">
                    <a:tint val="75000"/>
                  </a:schemeClr>
                </a:solidFill>
              </a:defRPr>
            </a:lvl6pPr>
            <a:lvl7pPr marL="2401471" indent="0">
              <a:buNone/>
              <a:defRPr sz="1257">
                <a:solidFill>
                  <a:schemeClr val="tx1">
                    <a:tint val="75000"/>
                  </a:schemeClr>
                </a:solidFill>
              </a:defRPr>
            </a:lvl7pPr>
            <a:lvl8pPr marL="2801717" indent="0">
              <a:buNone/>
              <a:defRPr sz="1257">
                <a:solidFill>
                  <a:schemeClr val="tx1">
                    <a:tint val="75000"/>
                  </a:schemeClr>
                </a:solidFill>
              </a:defRPr>
            </a:lvl8pPr>
            <a:lvl9pPr marL="3201962" indent="0">
              <a:buNone/>
              <a:defRPr sz="125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1729"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2829"/>
            </a:lvl1pPr>
            <a:lvl2pPr>
              <a:defRPr sz="2436"/>
            </a:lvl2pPr>
            <a:lvl3pPr>
              <a:defRPr sz="2121"/>
            </a:lvl3pPr>
            <a:lvl4pPr>
              <a:defRPr sz="1729"/>
            </a:lvl4pPr>
            <a:lvl5pPr>
              <a:defRPr sz="1729"/>
            </a:lvl5pPr>
            <a:lvl6pPr>
              <a:defRPr sz="1729"/>
            </a:lvl6pPr>
            <a:lvl7pPr>
              <a:defRPr sz="1729"/>
            </a:lvl7pPr>
            <a:lvl8pPr>
              <a:defRPr sz="1729"/>
            </a:lvl8pPr>
            <a:lvl9pPr>
              <a:defRPr sz="17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1729"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2829"/>
            </a:lvl1pPr>
            <a:lvl2pPr marL="400245" indent="0">
              <a:buNone/>
              <a:defRPr sz="2436"/>
            </a:lvl2pPr>
            <a:lvl3pPr marL="800490" indent="0">
              <a:buNone/>
              <a:defRPr sz="2121"/>
            </a:lvl3pPr>
            <a:lvl4pPr marL="1200736" indent="0">
              <a:buNone/>
              <a:defRPr sz="1729"/>
            </a:lvl4pPr>
            <a:lvl5pPr marL="1600981" indent="0">
              <a:buNone/>
              <a:defRPr sz="1729"/>
            </a:lvl5pPr>
            <a:lvl6pPr marL="2001226" indent="0">
              <a:buNone/>
              <a:defRPr sz="1729"/>
            </a:lvl6pPr>
            <a:lvl7pPr marL="2401471" indent="0">
              <a:buNone/>
              <a:defRPr sz="1729"/>
            </a:lvl7pPr>
            <a:lvl8pPr marL="2801717" indent="0">
              <a:buNone/>
              <a:defRPr sz="1729"/>
            </a:lvl8pPr>
            <a:lvl9pPr marL="3201962" indent="0">
              <a:buNone/>
              <a:defRPr sz="1729"/>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021">
                <a:solidFill>
                  <a:schemeClr val="tx1">
                    <a:tint val="75000"/>
                  </a:schemeClr>
                </a:solidFill>
              </a:defRPr>
            </a:lvl1pPr>
          </a:lstStyle>
          <a:p>
            <a:fld id="{1D8BD707-D9CF-40AE-B4C6-C98DA3205C09}" type="datetimeFigureOut">
              <a:rPr lang="en-US" smtClean="0"/>
              <a:pPr/>
              <a:t>9/19/2016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02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021">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00490" rtl="0" eaLnBrk="1" latinLnBrk="0" hangingPunct="1">
        <a:spcBef>
          <a:spcPct val="0"/>
        </a:spcBef>
        <a:buNone/>
        <a:defRPr sz="3850" kern="1200">
          <a:solidFill>
            <a:schemeClr val="tx1"/>
          </a:solidFill>
          <a:latin typeface="+mj-lt"/>
          <a:ea typeface="+mj-ea"/>
          <a:cs typeface="+mj-cs"/>
        </a:defRPr>
      </a:lvl1pPr>
    </p:titleStyle>
    <p:bodyStyle>
      <a:lvl1pPr marL="300184" indent="-300184" algn="l" defTabSz="800490" rtl="0" eaLnBrk="1" latinLnBrk="0" hangingPunct="1">
        <a:spcBef>
          <a:spcPct val="20000"/>
        </a:spcBef>
        <a:buFont typeface="Arial" pitchFamily="34" charset="0"/>
        <a:buChar char="•"/>
        <a:defRPr sz="2829" kern="1200">
          <a:solidFill>
            <a:schemeClr val="tx1"/>
          </a:solidFill>
          <a:latin typeface="+mn-lt"/>
          <a:ea typeface="+mn-ea"/>
          <a:cs typeface="+mn-cs"/>
        </a:defRPr>
      </a:lvl1pPr>
      <a:lvl2pPr marL="650399" indent="-250154" algn="l" defTabSz="800490" rtl="0" eaLnBrk="1" latinLnBrk="0" hangingPunct="1">
        <a:spcBef>
          <a:spcPct val="20000"/>
        </a:spcBef>
        <a:buFont typeface="Arial" pitchFamily="34" charset="0"/>
        <a:buChar char="–"/>
        <a:defRPr sz="2436" kern="1200">
          <a:solidFill>
            <a:schemeClr val="tx1"/>
          </a:solidFill>
          <a:latin typeface="+mn-lt"/>
          <a:ea typeface="+mn-ea"/>
          <a:cs typeface="+mn-cs"/>
        </a:defRPr>
      </a:lvl2pPr>
      <a:lvl3pPr marL="1000613" indent="-200123" algn="l" defTabSz="800490" rtl="0" eaLnBrk="1" latinLnBrk="0" hangingPunct="1">
        <a:spcBef>
          <a:spcPct val="20000"/>
        </a:spcBef>
        <a:buFont typeface="Arial" pitchFamily="34" charset="0"/>
        <a:buChar char="•"/>
        <a:defRPr sz="2121" kern="1200">
          <a:solidFill>
            <a:schemeClr val="tx1"/>
          </a:solidFill>
          <a:latin typeface="+mn-lt"/>
          <a:ea typeface="+mn-ea"/>
          <a:cs typeface="+mn-cs"/>
        </a:defRPr>
      </a:lvl3pPr>
      <a:lvl4pPr marL="140085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4pPr>
      <a:lvl5pPr marL="1801103"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5pPr>
      <a:lvl6pPr marL="220134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6pPr>
      <a:lvl7pPr marL="260159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7pPr>
      <a:lvl8pPr marL="3001839"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8pPr>
      <a:lvl9pPr marL="340208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9pPr>
    </p:bodyStyle>
    <p:otherStyle>
      <a:defPPr>
        <a:defRPr lang="en-US"/>
      </a:defPPr>
      <a:lvl1pPr marL="0" algn="l" defTabSz="800490" rtl="0" eaLnBrk="1" latinLnBrk="0" hangingPunct="1">
        <a:defRPr sz="1571" kern="1200">
          <a:solidFill>
            <a:schemeClr val="tx1"/>
          </a:solidFill>
          <a:latin typeface="+mn-lt"/>
          <a:ea typeface="+mn-ea"/>
          <a:cs typeface="+mn-cs"/>
        </a:defRPr>
      </a:lvl1pPr>
      <a:lvl2pPr marL="400245" algn="l" defTabSz="800490" rtl="0" eaLnBrk="1" latinLnBrk="0" hangingPunct="1">
        <a:defRPr sz="1571" kern="1200">
          <a:solidFill>
            <a:schemeClr val="tx1"/>
          </a:solidFill>
          <a:latin typeface="+mn-lt"/>
          <a:ea typeface="+mn-ea"/>
          <a:cs typeface="+mn-cs"/>
        </a:defRPr>
      </a:lvl2pPr>
      <a:lvl3pPr marL="800490" algn="l" defTabSz="800490" rtl="0" eaLnBrk="1" latinLnBrk="0" hangingPunct="1">
        <a:defRPr sz="1571" kern="1200">
          <a:solidFill>
            <a:schemeClr val="tx1"/>
          </a:solidFill>
          <a:latin typeface="+mn-lt"/>
          <a:ea typeface="+mn-ea"/>
          <a:cs typeface="+mn-cs"/>
        </a:defRPr>
      </a:lvl3pPr>
      <a:lvl4pPr marL="1200736" algn="l" defTabSz="800490" rtl="0" eaLnBrk="1" latinLnBrk="0" hangingPunct="1">
        <a:defRPr sz="1571" kern="1200">
          <a:solidFill>
            <a:schemeClr val="tx1"/>
          </a:solidFill>
          <a:latin typeface="+mn-lt"/>
          <a:ea typeface="+mn-ea"/>
          <a:cs typeface="+mn-cs"/>
        </a:defRPr>
      </a:lvl4pPr>
      <a:lvl5pPr marL="1600981" algn="l" defTabSz="800490" rtl="0" eaLnBrk="1" latinLnBrk="0" hangingPunct="1">
        <a:defRPr sz="1571" kern="1200">
          <a:solidFill>
            <a:schemeClr val="tx1"/>
          </a:solidFill>
          <a:latin typeface="+mn-lt"/>
          <a:ea typeface="+mn-ea"/>
          <a:cs typeface="+mn-cs"/>
        </a:defRPr>
      </a:lvl5pPr>
      <a:lvl6pPr marL="2001226" algn="l" defTabSz="800490" rtl="0" eaLnBrk="1" latinLnBrk="0" hangingPunct="1">
        <a:defRPr sz="1571" kern="1200">
          <a:solidFill>
            <a:schemeClr val="tx1"/>
          </a:solidFill>
          <a:latin typeface="+mn-lt"/>
          <a:ea typeface="+mn-ea"/>
          <a:cs typeface="+mn-cs"/>
        </a:defRPr>
      </a:lvl6pPr>
      <a:lvl7pPr marL="2401471" algn="l" defTabSz="800490" rtl="0" eaLnBrk="1" latinLnBrk="0" hangingPunct="1">
        <a:defRPr sz="1571" kern="1200">
          <a:solidFill>
            <a:schemeClr val="tx1"/>
          </a:solidFill>
          <a:latin typeface="+mn-lt"/>
          <a:ea typeface="+mn-ea"/>
          <a:cs typeface="+mn-cs"/>
        </a:defRPr>
      </a:lvl7pPr>
      <a:lvl8pPr marL="2801717" algn="l" defTabSz="800490" rtl="0" eaLnBrk="1" latinLnBrk="0" hangingPunct="1">
        <a:defRPr sz="1571" kern="1200">
          <a:solidFill>
            <a:schemeClr val="tx1"/>
          </a:solidFill>
          <a:latin typeface="+mn-lt"/>
          <a:ea typeface="+mn-ea"/>
          <a:cs typeface="+mn-cs"/>
        </a:defRPr>
      </a:lvl8pPr>
      <a:lvl9pPr marL="3201962" algn="l" defTabSz="800490" rtl="0" eaLnBrk="1" latinLnBrk="0" hangingPunct="1">
        <a:defRPr sz="15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jpeg"/><Relationship Id="rId3" Type="http://schemas.openxmlformats.org/officeDocument/2006/relationships/image" Target="../media/image2.jpeg"/><Relationship Id="rId7" Type="http://schemas.openxmlformats.org/officeDocument/2006/relationships/image" Target="../media/image4.gif"/><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lisamdeaton@comcast.net" TargetMode="External"/><Relationship Id="rId15" Type="http://schemas.openxmlformats.org/officeDocument/2006/relationships/image" Target="../media/image12.jpeg"/><Relationship Id="rId10" Type="http://schemas.openxmlformats.org/officeDocument/2006/relationships/image" Target="../media/image7.jpeg"/><Relationship Id="rId19" Type="http://schemas.openxmlformats.org/officeDocument/2006/relationships/image" Target="../media/image16.jpeg"/><Relationship Id="rId4" Type="http://schemas.openxmlformats.org/officeDocument/2006/relationships/image" Target="../media/image3.jp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917974"/>
            <a:ext cx="4059234" cy="3044426"/>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2438400" y="2209800"/>
            <a:ext cx="2185087" cy="470418"/>
          </a:xfrm>
        </p:spPr>
        <p:txBody>
          <a:bodyPr>
            <a:noAutofit/>
          </a:bodyPr>
          <a:lstStyle/>
          <a:p>
            <a:r>
              <a:rPr lang="en-US" sz="2000" b="1" i="1" dirty="0">
                <a:solidFill>
                  <a:srgbClr val="FFFF00"/>
                </a:solidFill>
                <a:effectLst>
                  <a:outerShdw blurRad="50800" dist="38100" dir="5400000" algn="t" rotWithShape="0">
                    <a:prstClr val="black">
                      <a:alpha val="75000"/>
                    </a:prstClr>
                  </a:outerShdw>
                </a:effectLst>
                <a:latin typeface="Georgia" panose="02040502050405020303" pitchFamily="18" charset="0"/>
              </a:rPr>
              <a:t>Price Reduced!</a:t>
            </a:r>
            <a:endParaRPr lang="en-US" sz="1600" i="1" dirty="0">
              <a:solidFill>
                <a:srgbClr val="FFFF00"/>
              </a:solidFill>
              <a:effectLst>
                <a:outerShdw blurRad="50800" dist="38100" dir="5400000" algn="t" rotWithShape="0">
                  <a:prstClr val="black">
                    <a:alpha val="75000"/>
                  </a:prstClr>
                </a:outerShdw>
              </a:effectLst>
              <a:latin typeface="Georgia" panose="02040502050405020303" pitchFamily="18" charset="0"/>
            </a:endParaRPr>
          </a:p>
        </p:txBody>
      </p:sp>
      <p:sp>
        <p:nvSpPr>
          <p:cNvPr id="3" name="Subtitle 2"/>
          <p:cNvSpPr>
            <a:spLocks noGrp="1"/>
          </p:cNvSpPr>
          <p:nvPr>
            <p:ph type="subTitle" idx="1"/>
          </p:nvPr>
        </p:nvSpPr>
        <p:spPr>
          <a:xfrm>
            <a:off x="224520" y="4724399"/>
            <a:ext cx="7315201" cy="1391363"/>
          </a:xfrm>
        </p:spPr>
        <p:txBody>
          <a:bodyPr anchor="ctr">
            <a:noAutofit/>
          </a:bodyPr>
          <a:lstStyle/>
          <a:p>
            <a:r>
              <a:rPr lang="en-US" sz="1400" dirty="0">
                <a:solidFill>
                  <a:schemeClr val="tx1"/>
                </a:solidFill>
                <a:latin typeface="Georgia" panose="02040502050405020303" pitchFamily="18" charset="0"/>
              </a:rPr>
              <a:t>Neighborhood is perfect for all needs. Neighborhood has schools, play parks, pool, walking trails, biking trails, shopping, tennis courts and sporting fields. Walk or bike to many functions and fun. Everything is in walking or biking distance, including biking to schools. Owners bike to multiple eating areas, grocery store and many activities. Also, there is dock/park minutes away from home (walking distance) were you can crab, fish or kayak. </a:t>
            </a:r>
            <a:r>
              <a:rPr lang="en-US" sz="1400">
                <a:solidFill>
                  <a:schemeClr val="tx1"/>
                </a:solidFill>
                <a:latin typeface="Georgia" panose="02040502050405020303" pitchFamily="18" charset="0"/>
              </a:rPr>
              <a:t>This is a one owner home with a beautiful backyard to enjoy time with family or friends.</a:t>
            </a:r>
            <a:endParaRPr lang="en-US" sz="1400" dirty="0">
              <a:solidFill>
                <a:schemeClr val="tx1"/>
              </a:solidFill>
              <a:latin typeface="Georgia" panose="02040502050405020303" pitchFamily="18"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0521" y="917973"/>
            <a:ext cx="1219200" cy="914400"/>
          </a:xfrm>
          <a:prstGeom prst="rect">
            <a:avLst/>
          </a:prstGeom>
          <a:ln>
            <a:noFill/>
          </a:ln>
          <a:effectLst>
            <a:outerShdw blurRad="190500" algn="tl" rotWithShape="0">
              <a:srgbClr val="000000">
                <a:alpha val="70000"/>
              </a:srgbClr>
            </a:outerShdw>
          </a:effec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892143" y="8991807"/>
            <a:ext cx="734048" cy="100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0" name="Group 9"/>
          <p:cNvGrpSpPr/>
          <p:nvPr/>
        </p:nvGrpSpPr>
        <p:grpSpPr>
          <a:xfrm>
            <a:off x="178119" y="9285278"/>
            <a:ext cx="7416164" cy="696922"/>
            <a:chOff x="152401" y="9171671"/>
            <a:chExt cx="7416164" cy="696922"/>
          </a:xfrm>
        </p:grpSpPr>
        <p:sp>
          <p:nvSpPr>
            <p:cNvPr id="13" name="Rectangle 12"/>
            <p:cNvSpPr/>
            <p:nvPr/>
          </p:nvSpPr>
          <p:spPr>
            <a:xfrm>
              <a:off x="5221786" y="9171671"/>
              <a:ext cx="2346779" cy="696922"/>
            </a:xfrm>
            <a:prstGeom prst="rect">
              <a:avLst/>
            </a:prstGeom>
          </p:spPr>
          <p:txBody>
            <a:bodyPr wrap="square">
              <a:spAutoFit/>
            </a:bodyPr>
            <a:lstStyle/>
            <a:p>
              <a:pPr algn="ctr"/>
              <a:r>
                <a:rPr lang="en-US" sz="1100" b="1" dirty="0">
                  <a:latin typeface="Georgia" panose="02040502050405020303" pitchFamily="18" charset="0"/>
                </a:rPr>
                <a:t>Lisa Deaton</a:t>
              </a:r>
              <a:br>
                <a:rPr lang="en-US" sz="1100" b="1" dirty="0">
                  <a:latin typeface="Georgia" panose="02040502050405020303" pitchFamily="18" charset="0"/>
                </a:rPr>
              </a:br>
              <a:r>
                <a:rPr lang="en-US" sz="943" dirty="0">
                  <a:latin typeface="Georgia" panose="02040502050405020303" pitchFamily="18" charset="0"/>
                </a:rPr>
                <a:t>843-224-7878</a:t>
              </a:r>
            </a:p>
            <a:p>
              <a:pPr algn="ctr"/>
              <a:r>
                <a:rPr lang="en-US" sz="943" dirty="0">
                  <a:latin typeface="Georgia" panose="02040502050405020303" pitchFamily="18" charset="0"/>
                  <a:hlinkClick r:id="rId5"/>
                </a:rPr>
                <a:t>lisamdeaton@comcast.net</a:t>
              </a:r>
              <a:r>
                <a:rPr lang="en-US" sz="943" dirty="0">
                  <a:latin typeface="Georgia" panose="02040502050405020303" pitchFamily="18" charset="0"/>
                </a:rPr>
                <a:t> </a:t>
              </a:r>
            </a:p>
            <a:p>
              <a:pPr algn="ctr"/>
              <a:r>
                <a:rPr lang="en-US" sz="943" dirty="0">
                  <a:latin typeface="Georgia" panose="02040502050405020303" pitchFamily="18" charset="0"/>
                  <a:hlinkClick r:id="rId6"/>
                </a:rPr>
                <a:t>www.agentownedrealty.com</a:t>
              </a:r>
              <a:r>
                <a:rPr lang="en-US" sz="943" dirty="0">
                  <a:latin typeface="Georgia" panose="02040502050405020303" pitchFamily="18" charset="0"/>
                </a:rPr>
                <a:t> </a:t>
              </a: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172399" y="9194581"/>
              <a:ext cx="1421946" cy="6511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52401" y="9256310"/>
              <a:ext cx="2346781" cy="527645"/>
            </a:xfrm>
            <a:prstGeom prst="rect">
              <a:avLst/>
            </a:prstGeom>
          </p:spPr>
          <p:txBody>
            <a:bodyPr wrap="square">
              <a:spAutoFit/>
            </a:bodyPr>
            <a:lstStyle/>
            <a:p>
              <a:pPr algn="ctr"/>
              <a:r>
                <a:rPr lang="en-US" sz="943" dirty="0">
                  <a:latin typeface="Georgia" panose="02040502050405020303" pitchFamily="18" charset="0"/>
                </a:rPr>
                <a:t>AgentOwned Charleston Group</a:t>
              </a:r>
            </a:p>
            <a:p>
              <a:pPr algn="ctr"/>
              <a:r>
                <a:rPr lang="en-US" sz="943" dirty="0">
                  <a:latin typeface="Georgia" panose="02040502050405020303" pitchFamily="18" charset="0"/>
                </a:rPr>
                <a:t>902 Savannah Hwy</a:t>
              </a:r>
            </a:p>
            <a:p>
              <a:pPr algn="ctr"/>
              <a:r>
                <a:rPr lang="en-US" sz="943" dirty="0">
                  <a:latin typeface="Georgia" panose="02040502050405020303" pitchFamily="18" charset="0"/>
                </a:rPr>
                <a:t>Charleston, SC 29407-7802</a:t>
              </a:r>
            </a:p>
          </p:txBody>
        </p:sp>
      </p:grpSp>
      <p:sp>
        <p:nvSpPr>
          <p:cNvPr id="5" name="Rectangle 4"/>
          <p:cNvSpPr/>
          <p:nvPr/>
        </p:nvSpPr>
        <p:spPr>
          <a:xfrm>
            <a:off x="1" y="3985736"/>
            <a:ext cx="7772400" cy="738664"/>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Georgia" panose="02040502050405020303" pitchFamily="18" charset="0"/>
              </a:rPr>
              <a:t>1741 Alan Brooke</a:t>
            </a:r>
          </a:p>
          <a:p>
            <a:pPr algn="ctr"/>
            <a:r>
              <a:rPr lang="en-US" sz="1800" dirty="0">
                <a:solidFill>
                  <a:schemeClr val="bg1"/>
                </a:solidFill>
                <a:effectLst>
                  <a:outerShdw blurRad="50800" dist="38100" dir="5400000" algn="t" rotWithShape="0">
                    <a:prstClr val="black">
                      <a:alpha val="40000"/>
                    </a:prstClr>
                  </a:outerShdw>
                </a:effectLst>
                <a:latin typeface="Georgia" panose="02040502050405020303" pitchFamily="18" charset="0"/>
              </a:rPr>
              <a:t>Park West ~ Mount Pleasant ~ MLS# 16018295 ~ $353,800</a:t>
            </a:r>
            <a:endParaRPr lang="en-US" sz="1800" dirty="0"/>
          </a:p>
        </p:txBody>
      </p:sp>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94578" y="917973"/>
            <a:ext cx="1219200" cy="914400"/>
          </a:xfrm>
          <a:prstGeom prst="rect">
            <a:avLst/>
          </a:prstGeom>
          <a:ln>
            <a:noFill/>
          </a:ln>
          <a:effectLst>
            <a:outerShdw blurRad="190500" algn="tl" rotWithShape="0">
              <a:srgbClr val="000000">
                <a:alpha val="70000"/>
              </a:srgbClr>
            </a:outerShdw>
          </a:effectLst>
        </p:spPr>
      </p:pic>
      <p:sp>
        <p:nvSpPr>
          <p:cNvPr id="11" name="Down Ribbon 10"/>
          <p:cNvSpPr/>
          <p:nvPr/>
        </p:nvSpPr>
        <p:spPr>
          <a:xfrm>
            <a:off x="178119" y="95507"/>
            <a:ext cx="7416165" cy="742693"/>
          </a:xfrm>
          <a:prstGeom prst="ribbon">
            <a:avLst>
              <a:gd name="adj1" fmla="val 16667"/>
              <a:gd name="adj2" fmla="val 71313"/>
            </a:avLst>
          </a:prstGeom>
          <a:solidFill>
            <a:srgbClr val="FFFF00"/>
          </a:solidFill>
          <a:ln w="3175">
            <a:solidFill>
              <a:schemeClr val="bg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ysClr val="windowText" lastClr="000000"/>
                </a:solidFill>
                <a:effectLst>
                  <a:outerShdw blurRad="50800" dist="38100" dir="5400000" algn="t" rotWithShape="0">
                    <a:prstClr val="black">
                      <a:alpha val="40000"/>
                    </a:prstClr>
                  </a:outerShdw>
                </a:effectLst>
                <a:latin typeface="Georgia" panose="02040502050405020303" pitchFamily="18" charset="0"/>
              </a:rPr>
              <a:t>Price Reduced! In The Center Of It All!</a:t>
            </a:r>
            <a:br>
              <a:rPr lang="en-US" i="1" dirty="0">
                <a:solidFill>
                  <a:sysClr val="windowText" lastClr="000000"/>
                </a:solidFill>
                <a:effectLst>
                  <a:outerShdw blurRad="50800" dist="38100" dir="5400000" algn="t" rotWithShape="0">
                    <a:prstClr val="black">
                      <a:alpha val="40000"/>
                    </a:prstClr>
                  </a:outerShdw>
                </a:effectLst>
                <a:latin typeface="Georgia" panose="02040502050405020303" pitchFamily="18" charset="0"/>
              </a:rPr>
            </a:br>
            <a:r>
              <a:rPr lang="en-US" i="1" dirty="0">
                <a:solidFill>
                  <a:sysClr val="windowText" lastClr="000000"/>
                </a:solidFill>
                <a:effectLst>
                  <a:outerShdw blurRad="50800" dist="38100" dir="5400000" algn="t" rotWithShape="0">
                    <a:prstClr val="black">
                      <a:alpha val="40000"/>
                    </a:prstClr>
                  </a:outerShdw>
                </a:effectLst>
                <a:latin typeface="Georgia" panose="02040502050405020303" pitchFamily="18" charset="0"/>
              </a:rPr>
              <a:t>Walk/Bike To Everything!</a:t>
            </a:r>
          </a:p>
        </p:txBody>
      </p:sp>
      <p:pic>
        <p:nvPicPr>
          <p:cNvPr id="26" name="Picture 2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483547" y="6133760"/>
            <a:ext cx="4056174" cy="3042131"/>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20521" y="1982987"/>
            <a:ext cx="1219200" cy="91440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95553" y="1982986"/>
            <a:ext cx="1219200" cy="9144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20521" y="3048000"/>
            <a:ext cx="1219200" cy="91440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95553" y="3048000"/>
            <a:ext cx="1219200" cy="91440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50464" y="6133760"/>
            <a:ext cx="1219200" cy="91440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24520" y="6133760"/>
            <a:ext cx="1219200" cy="914400"/>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850464" y="7197626"/>
            <a:ext cx="1219200" cy="914400"/>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25496" y="7197625"/>
            <a:ext cx="1219200" cy="914400"/>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850464" y="8261491"/>
            <a:ext cx="1219200" cy="91440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25496" y="8261491"/>
            <a:ext cx="1219200" cy="914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145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36</cp:revision>
  <dcterms:created xsi:type="dcterms:W3CDTF">2006-08-16T00:00:00Z</dcterms:created>
  <dcterms:modified xsi:type="dcterms:W3CDTF">2016-09-19T18:04:48Z</dcterms:modified>
</cp:coreProperties>
</file>