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B91"/>
    <a:srgbClr val="2C9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46303" y="243839"/>
            <a:ext cx="7022592" cy="8656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5988" y="1176501"/>
            <a:ext cx="5980176" cy="3901440"/>
          </a:xfrm>
        </p:spPr>
        <p:txBody>
          <a:bodyPr anchor="b">
            <a:normAutofit/>
          </a:bodyPr>
          <a:lstStyle>
            <a:lvl1pPr algn="ctr">
              <a:lnSpc>
                <a:spcPct val="85000"/>
              </a:lnSpc>
              <a:defRPr sz="48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025719" y="5159514"/>
            <a:ext cx="5260716" cy="1850887"/>
          </a:xfrm>
        </p:spPr>
        <p:txBody>
          <a:bodyPr>
            <a:normAutofit/>
          </a:bodyPr>
          <a:lstStyle>
            <a:lvl1pPr marL="0" indent="0" algn="ctr">
              <a:spcBef>
                <a:spcPts val="800"/>
              </a:spcBef>
              <a:buNone/>
              <a:defRPr sz="1440">
                <a:solidFill>
                  <a:schemeClr val="tx1"/>
                </a:solidFill>
              </a:defRPr>
            </a:lvl1pPr>
            <a:lvl2pPr marL="274320" indent="0" algn="ctr">
              <a:buNone/>
              <a:defRPr sz="1440"/>
            </a:lvl2pPr>
            <a:lvl3pPr marL="548640" indent="0" algn="ctr">
              <a:buNone/>
              <a:defRPr sz="1440"/>
            </a:lvl3pPr>
            <a:lvl4pPr marL="822960" indent="0" algn="ctr">
              <a:buNone/>
              <a:defRPr sz="1200"/>
            </a:lvl4pPr>
            <a:lvl5pPr marL="1097280" indent="0" algn="ctr">
              <a:buNone/>
              <a:defRPr sz="1200"/>
            </a:lvl5pPr>
            <a:lvl6pPr marL="1371600" indent="0" algn="ctr">
              <a:buNone/>
              <a:defRPr sz="1200"/>
            </a:lvl6pPr>
            <a:lvl7pPr marL="1645920" indent="0" algn="ctr">
              <a:buNone/>
              <a:defRPr sz="1200"/>
            </a:lvl7pPr>
            <a:lvl8pPr marL="1920240" indent="0" algn="ctr">
              <a:buNone/>
              <a:defRPr sz="1200"/>
            </a:lvl8pPr>
            <a:lvl9pPr marL="219456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DC15E41-E88B-4749-88F4-5A40A4D7C63E}" type="datetimeFigureOut">
              <a:rPr lang="en-US" smtClean="0"/>
              <a:t>8/18/2023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3AD730-E808-49B4-9886-D4C353D201A9}" type="slidenum">
              <a:rPr lang="en-US" smtClean="0"/>
              <a:t>‹#›</a:t>
            </a:fld>
            <a:endParaRPr lang="en-US"/>
          </a:p>
        </p:txBody>
      </p:sp>
      <p:cxnSp>
        <p:nvCxnSpPr>
          <p:cNvPr id="8" name="Straight Connector 7"/>
          <p:cNvCxnSpPr/>
          <p:nvPr/>
        </p:nvCxnSpPr>
        <p:spPr>
          <a:xfrm>
            <a:off x="1187196" y="4978400"/>
            <a:ext cx="49377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6377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1016000"/>
            <a:ext cx="1394460" cy="7213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1016000"/>
            <a:ext cx="4457700" cy="721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34078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C15E41-E88B-4749-88F4-5A40A4D7C63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68341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854" y="1564767"/>
            <a:ext cx="5980176" cy="3901440"/>
          </a:xfrm>
        </p:spPr>
        <p:txBody>
          <a:bodyPr anchor="b">
            <a:noAutofit/>
          </a:bodyPr>
          <a:lstStyle>
            <a:lvl1pPr algn="ctr">
              <a:lnSpc>
                <a:spcPct val="85000"/>
              </a:lnSpc>
              <a:defRPr sz="48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025957" y="5539360"/>
            <a:ext cx="5261458" cy="1818408"/>
          </a:xfrm>
        </p:spPr>
        <p:txBody>
          <a:bodyPr anchor="t">
            <a:normAutofit/>
          </a:bodyPr>
          <a:lstStyle>
            <a:lvl1pPr marL="0" indent="0" algn="ctr">
              <a:buNone/>
              <a:defRPr sz="1440">
                <a:solidFill>
                  <a:schemeClr val="tx1"/>
                </a:solidFill>
              </a:defRPr>
            </a:lvl1pPr>
            <a:lvl2pPr marL="274320" indent="0">
              <a:buNone/>
              <a:defRPr sz="1080">
                <a:solidFill>
                  <a:schemeClr val="tx1">
                    <a:tint val="75000"/>
                  </a:schemeClr>
                </a:solidFill>
              </a:defRPr>
            </a:lvl2pPr>
            <a:lvl3pPr marL="548640" indent="0">
              <a:buNone/>
              <a:defRPr sz="960">
                <a:solidFill>
                  <a:schemeClr val="tx1">
                    <a:tint val="75000"/>
                  </a:schemeClr>
                </a:solidFill>
              </a:defRPr>
            </a:lvl3pPr>
            <a:lvl4pPr marL="822960" indent="0">
              <a:buNone/>
              <a:defRPr sz="840">
                <a:solidFill>
                  <a:schemeClr val="tx1">
                    <a:tint val="75000"/>
                  </a:schemeClr>
                </a:solidFill>
              </a:defRPr>
            </a:lvl4pPr>
            <a:lvl5pPr marL="1097280" indent="0">
              <a:buNone/>
              <a:defRPr sz="840">
                <a:solidFill>
                  <a:schemeClr val="tx1">
                    <a:tint val="75000"/>
                  </a:schemeClr>
                </a:solidFill>
              </a:defRPr>
            </a:lvl5pPr>
            <a:lvl6pPr marL="1371600" indent="0">
              <a:buNone/>
              <a:defRPr sz="840">
                <a:solidFill>
                  <a:schemeClr val="tx1">
                    <a:tint val="75000"/>
                  </a:schemeClr>
                </a:solidFill>
              </a:defRPr>
            </a:lvl6pPr>
            <a:lvl7pPr marL="1645920" indent="0">
              <a:buNone/>
              <a:defRPr sz="840">
                <a:solidFill>
                  <a:schemeClr val="tx1">
                    <a:tint val="75000"/>
                  </a:schemeClr>
                </a:solidFill>
              </a:defRPr>
            </a:lvl7pPr>
            <a:lvl8pPr marL="1920240" indent="0">
              <a:buNone/>
              <a:defRPr sz="840">
                <a:solidFill>
                  <a:schemeClr val="tx1">
                    <a:tint val="75000"/>
                  </a:schemeClr>
                </a:solidFill>
              </a:defRPr>
            </a:lvl8pPr>
            <a:lvl9pPr marL="2194560" indent="0">
              <a:buNone/>
              <a:defRPr sz="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15E41-E88B-4749-88F4-5A40A4D7C63E}"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AD730-E808-49B4-9886-D4C353D201A9}" type="slidenum">
              <a:rPr lang="en-US" smtClean="0"/>
              <a:t>‹#›</a:t>
            </a:fld>
            <a:endParaRPr lang="en-US"/>
          </a:p>
        </p:txBody>
      </p:sp>
      <p:cxnSp>
        <p:nvCxnSpPr>
          <p:cNvPr id="7" name="Straight Connector 6"/>
          <p:cNvCxnSpPr/>
          <p:nvPr/>
        </p:nvCxnSpPr>
        <p:spPr>
          <a:xfrm>
            <a:off x="1188720" y="5360544"/>
            <a:ext cx="49377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98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743199"/>
            <a:ext cx="2852928" cy="536448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60567" y="2743200"/>
            <a:ext cx="2852928" cy="536448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C15E41-E88B-4749-88F4-5A40A4D7C63E}"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50517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668681"/>
            <a:ext cx="2852928" cy="1036320"/>
          </a:xfrm>
        </p:spPr>
        <p:txBody>
          <a:bodyPr anchor="ctr"/>
          <a:lstStyle>
            <a:lvl1pPr marL="0" indent="0">
              <a:spcBef>
                <a:spcPts val="0"/>
              </a:spcBef>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685800" y="3628644"/>
            <a:ext cx="2852928" cy="451104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61504" y="2665376"/>
            <a:ext cx="2852928" cy="1036320"/>
          </a:xfrm>
        </p:spPr>
        <p:txBody>
          <a:bodyPr anchor="ctr"/>
          <a:lstStyle>
            <a:lvl1pPr marL="0" indent="0">
              <a:spcBef>
                <a:spcPts val="0"/>
              </a:spcBef>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61504" y="3625763"/>
            <a:ext cx="2852928" cy="4511040"/>
          </a:xfrm>
        </p:spPr>
        <p:txBody>
          <a:bodyPr/>
          <a:lstStyle>
            <a:lvl1pPr>
              <a:defRPr sz="1320"/>
            </a:lvl1pPr>
            <a:lvl2pPr>
              <a:defRPr sz="1200"/>
            </a:lvl2pPr>
            <a:lvl3pPr>
              <a:defRPr sz="1080"/>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15E41-E88B-4749-88F4-5A40A4D7C63E}"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85780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C15E41-E88B-4749-88F4-5A40A4D7C63E}"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361834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15E41-E88B-4749-88F4-5A40A4D7C63E}"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55564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463040"/>
            <a:ext cx="2267712" cy="2316480"/>
          </a:xfrm>
        </p:spPr>
        <p:txBody>
          <a:bodyPr anchor="b">
            <a:noAutofit/>
          </a:bodyPr>
          <a:lstStyle>
            <a:lvl1pPr>
              <a:lnSpc>
                <a:spcPct val="90000"/>
              </a:lnSpc>
              <a:defRPr sz="2400" b="0"/>
            </a:lvl1pPr>
          </a:lstStyle>
          <a:p>
            <a:r>
              <a:rPr lang="en-US"/>
              <a:t>Click to edit Master title style</a:t>
            </a:r>
            <a:endParaRPr lang="en-US" dirty="0"/>
          </a:p>
        </p:txBody>
      </p:sp>
      <p:sp>
        <p:nvSpPr>
          <p:cNvPr id="3" name="Content Placeholder 2"/>
          <p:cNvSpPr>
            <a:spLocks noGrp="1"/>
          </p:cNvSpPr>
          <p:nvPr>
            <p:ph idx="1"/>
          </p:nvPr>
        </p:nvSpPr>
        <p:spPr>
          <a:xfrm>
            <a:off x="3303451" y="1463040"/>
            <a:ext cx="3319710" cy="6217920"/>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779520"/>
            <a:ext cx="2267712" cy="3901440"/>
          </a:xfrm>
        </p:spPr>
        <p:txBody>
          <a:bodyPr>
            <a:normAutofit/>
          </a:bodyPr>
          <a:lstStyle>
            <a:lvl1pPr marL="0" indent="0">
              <a:lnSpc>
                <a:spcPct val="100000"/>
              </a:lnSpc>
              <a:spcBef>
                <a:spcPts val="640"/>
              </a:spcBef>
              <a:buNone/>
              <a:defRPr sz="1020"/>
            </a:lvl1pPr>
            <a:lvl2pPr marL="274320" indent="0">
              <a:buNone/>
              <a:defRPr sz="720"/>
            </a:lvl2pPr>
            <a:lvl3pPr marL="548640" indent="0">
              <a:buNone/>
              <a:defRPr sz="600"/>
            </a:lvl3pPr>
            <a:lvl4pPr marL="822960" indent="0">
              <a:buNone/>
              <a:defRPr sz="540"/>
            </a:lvl4pPr>
            <a:lvl5pPr marL="1097280" indent="0">
              <a:buNone/>
              <a:defRPr sz="540"/>
            </a:lvl5pPr>
            <a:lvl6pPr marL="1371600" indent="0">
              <a:buNone/>
              <a:defRPr sz="540"/>
            </a:lvl6pPr>
            <a:lvl7pPr marL="1645920" indent="0">
              <a:buNone/>
              <a:defRPr sz="540"/>
            </a:lvl7pPr>
            <a:lvl8pPr marL="1920240" indent="0">
              <a:buNone/>
              <a:defRPr sz="540"/>
            </a:lvl8pPr>
            <a:lvl9pPr marL="2194560" indent="0">
              <a:buNone/>
              <a:defRPr sz="540"/>
            </a:lvl9pPr>
          </a:lstStyle>
          <a:p>
            <a:pPr lvl="0"/>
            <a:r>
              <a:rPr lang="en-US"/>
              <a:t>Click to edit Master text styles</a:t>
            </a:r>
          </a:p>
        </p:txBody>
      </p:sp>
      <p:sp>
        <p:nvSpPr>
          <p:cNvPr id="5" name="Date Placeholder 4"/>
          <p:cNvSpPr>
            <a:spLocks noGrp="1"/>
          </p:cNvSpPr>
          <p:nvPr>
            <p:ph type="dt" sz="half" idx="10"/>
          </p:nvPr>
        </p:nvSpPr>
        <p:spPr/>
        <p:txBody>
          <a:bodyPr/>
          <a:lstStyle/>
          <a:p>
            <a:fld id="{6DC15E41-E88B-4749-88F4-5A40A4D7C63E}"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83428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463040"/>
            <a:ext cx="2267712" cy="2316480"/>
          </a:xfrm>
        </p:spPr>
        <p:txBody>
          <a:bodyPr anchor="b">
            <a:noAutofit/>
          </a:bodyPr>
          <a:lstStyle>
            <a:lvl1pPr>
              <a:lnSpc>
                <a:spcPct val="90000"/>
              </a:lnSpc>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286" y="1426464"/>
            <a:ext cx="3406162" cy="6193537"/>
          </a:xfrm>
        </p:spPr>
        <p:txBody>
          <a:bodyPr lIns="274320" tIns="182880" anchor="t">
            <a:normAutofit/>
          </a:bodyPr>
          <a:lstStyle>
            <a:lvl1pPr marL="0" indent="0">
              <a:buNone/>
              <a:defRPr sz="168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800" y="3779520"/>
            <a:ext cx="2267712" cy="3840480"/>
          </a:xfrm>
        </p:spPr>
        <p:txBody>
          <a:bodyPr>
            <a:normAutofit/>
          </a:bodyPr>
          <a:lstStyle>
            <a:lvl1pPr marL="0" indent="0">
              <a:lnSpc>
                <a:spcPct val="100000"/>
              </a:lnSpc>
              <a:spcBef>
                <a:spcPts val="640"/>
              </a:spcBef>
              <a:buNone/>
              <a:defRPr sz="1020"/>
            </a:lvl1pPr>
            <a:lvl2pPr marL="274320" indent="0">
              <a:buNone/>
              <a:defRPr sz="720"/>
            </a:lvl2pPr>
            <a:lvl3pPr marL="548640" indent="0">
              <a:buNone/>
              <a:defRPr sz="600"/>
            </a:lvl3pPr>
            <a:lvl4pPr marL="822960" indent="0">
              <a:buNone/>
              <a:defRPr sz="540"/>
            </a:lvl4pPr>
            <a:lvl5pPr marL="1097280" indent="0">
              <a:buNone/>
              <a:defRPr sz="540"/>
            </a:lvl5pPr>
            <a:lvl6pPr marL="1371600" indent="0">
              <a:buNone/>
              <a:defRPr sz="540"/>
            </a:lvl6pPr>
            <a:lvl7pPr marL="1645920" indent="0">
              <a:buNone/>
              <a:defRPr sz="540"/>
            </a:lvl7pPr>
            <a:lvl8pPr marL="1920240" indent="0">
              <a:buNone/>
              <a:defRPr sz="540"/>
            </a:lvl8pPr>
            <a:lvl9pPr marL="2194560" indent="0">
              <a:buNone/>
              <a:defRPr sz="540"/>
            </a:lvl9pPr>
          </a:lstStyle>
          <a:p>
            <a:pPr lvl="0"/>
            <a:r>
              <a:rPr lang="en-US"/>
              <a:t>Click to edit Master text styles</a:t>
            </a:r>
          </a:p>
        </p:txBody>
      </p:sp>
      <p:sp>
        <p:nvSpPr>
          <p:cNvPr id="5" name="Date Placeholder 4"/>
          <p:cNvSpPr>
            <a:spLocks noGrp="1"/>
          </p:cNvSpPr>
          <p:nvPr>
            <p:ph type="dt" sz="half" idx="10"/>
          </p:nvPr>
        </p:nvSpPr>
        <p:spPr/>
        <p:txBody>
          <a:bodyPr/>
          <a:lstStyle/>
          <a:p>
            <a:fld id="{6DC15E41-E88B-4749-88F4-5A40A4D7C63E}"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AD730-E808-49B4-9886-D4C353D201A9}" type="slidenum">
              <a:rPr lang="en-US" smtClean="0"/>
              <a:t>‹#›</a:t>
            </a:fld>
            <a:endParaRPr lang="en-US"/>
          </a:p>
        </p:txBody>
      </p:sp>
    </p:spTree>
    <p:extLst>
      <p:ext uri="{BB962C8B-B14F-4D97-AF65-F5344CB8AC3E}">
        <p14:creationId xmlns:p14="http://schemas.microsoft.com/office/powerpoint/2010/main" val="217141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46304" y="243840"/>
            <a:ext cx="7022592" cy="86563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812800"/>
            <a:ext cx="5925312" cy="1808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743200"/>
            <a:ext cx="5923722" cy="538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798" y="8298440"/>
            <a:ext cx="1397445" cy="486833"/>
          </a:xfrm>
          <a:prstGeom prst="rect">
            <a:avLst/>
          </a:prstGeom>
        </p:spPr>
        <p:txBody>
          <a:bodyPr vert="horz" lIns="91440" tIns="45720" rIns="91440" bIns="45720" rtlCol="0" anchor="ctr"/>
          <a:lstStyle>
            <a:lvl1pPr algn="l">
              <a:defRPr sz="800">
                <a:solidFill>
                  <a:schemeClr val="tx1"/>
                </a:solidFill>
              </a:defRPr>
            </a:lvl1pPr>
          </a:lstStyle>
          <a:p>
            <a:fld id="{6DC15E41-E88B-4749-88F4-5A40A4D7C63E}" type="datetimeFigureOut">
              <a:rPr lang="en-US" smtClean="0"/>
              <a:t>8/18/2023</a:t>
            </a:fld>
            <a:endParaRPr lang="en-US"/>
          </a:p>
        </p:txBody>
      </p:sp>
      <p:sp>
        <p:nvSpPr>
          <p:cNvPr id="5" name="Footer Placeholder 4"/>
          <p:cNvSpPr>
            <a:spLocks noGrp="1"/>
          </p:cNvSpPr>
          <p:nvPr>
            <p:ph type="ftr" sz="quarter" idx="3"/>
          </p:nvPr>
        </p:nvSpPr>
        <p:spPr>
          <a:xfrm>
            <a:off x="2369489" y="8298440"/>
            <a:ext cx="2830665" cy="486833"/>
          </a:xfrm>
          <a:prstGeom prst="rect">
            <a:avLst/>
          </a:prstGeom>
        </p:spPr>
        <p:txBody>
          <a:bodyPr vert="horz" lIns="91440" tIns="45720" rIns="91440" bIns="45720" rtlCol="0" anchor="ctr"/>
          <a:lstStyle>
            <a:lvl1pPr algn="ctr">
              <a:defRPr sz="800">
                <a:solidFill>
                  <a:schemeClr val="tx1"/>
                </a:solidFill>
              </a:defRPr>
            </a:lvl1pPr>
          </a:lstStyle>
          <a:p>
            <a:endParaRPr lang="en-US"/>
          </a:p>
        </p:txBody>
      </p:sp>
      <p:sp>
        <p:nvSpPr>
          <p:cNvPr id="6" name="Slide Number Placeholder 5"/>
          <p:cNvSpPr>
            <a:spLocks noGrp="1"/>
          </p:cNvSpPr>
          <p:nvPr>
            <p:ph type="sldNum" sz="quarter" idx="4"/>
          </p:nvPr>
        </p:nvSpPr>
        <p:spPr>
          <a:xfrm>
            <a:off x="5597719" y="8298440"/>
            <a:ext cx="1023730" cy="486833"/>
          </a:xfrm>
          <a:prstGeom prst="rect">
            <a:avLst/>
          </a:prstGeom>
        </p:spPr>
        <p:txBody>
          <a:bodyPr vert="horz" lIns="91440" tIns="45720" rIns="91440" bIns="45720" rtlCol="0" anchor="ctr"/>
          <a:lstStyle>
            <a:lvl1pPr algn="r">
              <a:defRPr sz="800">
                <a:solidFill>
                  <a:schemeClr val="tx1"/>
                </a:solidFill>
              </a:defRPr>
            </a:lvl1pPr>
          </a:lstStyle>
          <a:p>
            <a:fld id="{1C3AD730-E808-49B4-9886-D4C353D201A9}" type="slidenum">
              <a:rPr lang="en-US" smtClean="0"/>
              <a:t>‹#›</a:t>
            </a:fld>
            <a:endParaRPr lang="en-US"/>
          </a:p>
        </p:txBody>
      </p:sp>
    </p:spTree>
    <p:extLst>
      <p:ext uri="{BB962C8B-B14F-4D97-AF65-F5344CB8AC3E}">
        <p14:creationId xmlns:p14="http://schemas.microsoft.com/office/powerpoint/2010/main" val="949826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486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37160" indent="-109728" algn="l" defTabSz="548640" rtl="0" eaLnBrk="1" latinLnBrk="0" hangingPunct="1">
        <a:lnSpc>
          <a:spcPct val="90000"/>
        </a:lnSpc>
        <a:spcBef>
          <a:spcPts val="800"/>
        </a:spcBef>
        <a:buClr>
          <a:schemeClr val="tx1"/>
        </a:buClr>
        <a:buSzPct val="80000"/>
        <a:buFont typeface="Corbel" pitchFamily="34" charset="0"/>
        <a:buChar char="•"/>
        <a:defRPr sz="1600" kern="1200">
          <a:solidFill>
            <a:schemeClr val="tx1"/>
          </a:solidFill>
          <a:latin typeface="+mn-lt"/>
          <a:ea typeface="+mn-ea"/>
          <a:cs typeface="+mn-cs"/>
        </a:defRPr>
      </a:lvl1pPr>
      <a:lvl2pPr marL="274320"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440" kern="1200">
          <a:solidFill>
            <a:schemeClr val="tx1"/>
          </a:solidFill>
          <a:latin typeface="+mn-lt"/>
          <a:ea typeface="+mn-ea"/>
          <a:cs typeface="+mn-cs"/>
        </a:defRPr>
      </a:lvl2pPr>
      <a:lvl3pPr marL="438912"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280" kern="1200">
          <a:solidFill>
            <a:schemeClr val="tx1"/>
          </a:solidFill>
          <a:latin typeface="+mn-lt"/>
          <a:ea typeface="+mn-ea"/>
          <a:cs typeface="+mn-cs"/>
        </a:defRPr>
      </a:lvl3pPr>
      <a:lvl4pPr marL="603504"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4pPr>
      <a:lvl5pPr marL="736096" indent="-109728"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5pPr>
      <a:lvl6pPr marL="88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6pPr>
      <a:lvl7pPr marL="104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7pPr>
      <a:lvl8pPr marL="120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8pPr>
      <a:lvl9pPr marL="1360000" indent="-137160" algn="l" defTabSz="548640" rtl="0" eaLnBrk="1" latinLnBrk="0" hangingPunct="1">
        <a:lnSpc>
          <a:spcPct val="90000"/>
        </a:lnSpc>
        <a:spcBef>
          <a:spcPts val="120"/>
        </a:spcBef>
        <a:spcAft>
          <a:spcPts val="240"/>
        </a:spcAft>
        <a:buClr>
          <a:schemeClr val="tx1"/>
        </a:buClr>
        <a:buSzPct val="80000"/>
        <a:buFont typeface="Corbel" pitchFamily="34" charset="0"/>
        <a:buChar char="•"/>
        <a:defRPr sz="112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charlestonvirtualhomes.com/20230261/"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www.steveginsberg.com/" TargetMode="External"/><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70EAAB-CC94-9CFA-4365-582CA3BA6D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47"/>
            <a:ext cx="7315200" cy="4876800"/>
          </a:xfrm>
          <a:prstGeom prst="rect">
            <a:avLst/>
          </a:prstGeom>
        </p:spPr>
      </p:pic>
      <p:sp>
        <p:nvSpPr>
          <p:cNvPr id="2" name="Title 1">
            <a:extLst>
              <a:ext uri="{FF2B5EF4-FFF2-40B4-BE49-F238E27FC236}">
                <a16:creationId xmlns:a16="http://schemas.microsoft.com/office/drawing/2014/main" id="{91D2635F-488B-D52C-124E-AF02AE142688}"/>
              </a:ext>
            </a:extLst>
          </p:cNvPr>
          <p:cNvSpPr>
            <a:spLocks noGrp="1"/>
          </p:cNvSpPr>
          <p:nvPr>
            <p:ph type="ctrTitle"/>
          </p:nvPr>
        </p:nvSpPr>
        <p:spPr>
          <a:xfrm>
            <a:off x="667512" y="0"/>
            <a:ext cx="5980176" cy="1024647"/>
          </a:xfrm>
        </p:spPr>
        <p:txBody>
          <a:bodyPr>
            <a:noAutofit/>
          </a:bodyPr>
          <a:lstStyle/>
          <a:p>
            <a:r>
              <a:rPr lang="en-US" sz="1700" dirty="0">
                <a:latin typeface="Avenir Next LT Pro" panose="020B0504020202020204" pitchFamily="34" charset="0"/>
                <a:cs typeface="Arial" panose="020B0604020202020204" pitchFamily="34" charset="0"/>
              </a:rPr>
              <a:t>1755 Central Park Road #7110</a:t>
            </a:r>
            <a:br>
              <a:rPr lang="en-US" sz="1800" dirty="0">
                <a:latin typeface="Avenir Next LT Pro" panose="020B0504020202020204" pitchFamily="34" charset="0"/>
                <a:cs typeface="Arial" panose="020B0604020202020204" pitchFamily="34" charset="0"/>
              </a:rPr>
            </a:br>
            <a:r>
              <a:rPr lang="en-US" sz="1400" dirty="0">
                <a:latin typeface="Avenir Next LT Pro" panose="020B0504020202020204" pitchFamily="34" charset="0"/>
                <a:cs typeface="Arial" panose="020B0604020202020204" pitchFamily="34" charset="0"/>
              </a:rPr>
              <a:t>Regatta On James Island</a:t>
            </a:r>
            <a:br>
              <a:rPr lang="en-US" sz="1400" dirty="0">
                <a:latin typeface="Avenir Next LT Pro" panose="020B0504020202020204" pitchFamily="34" charset="0"/>
                <a:cs typeface="Arial" panose="020B0604020202020204" pitchFamily="34" charset="0"/>
              </a:rPr>
            </a:br>
            <a:r>
              <a:rPr lang="en-US" sz="1400" dirty="0">
                <a:latin typeface="Avenir Next LT Pro" panose="020B0504020202020204" pitchFamily="34" charset="0"/>
                <a:cs typeface="Arial" panose="020B0604020202020204" pitchFamily="34" charset="0"/>
              </a:rPr>
              <a:t>Charleston, SC 29412</a:t>
            </a:r>
            <a:br>
              <a:rPr lang="en-US" sz="1400" dirty="0">
                <a:latin typeface="Avenir Next LT Pro" panose="020B0504020202020204" pitchFamily="34" charset="0"/>
                <a:cs typeface="Arial" panose="020B0604020202020204" pitchFamily="34" charset="0"/>
              </a:rPr>
            </a:br>
            <a:r>
              <a:rPr lang="en-US" sz="1400" dirty="0">
                <a:latin typeface="Avenir Next LT Pro" panose="020B0504020202020204" pitchFamily="34" charset="0"/>
                <a:cs typeface="Arial" panose="020B0604020202020204" pitchFamily="34" charset="0"/>
              </a:rPr>
              <a:t>MLS# 23018748</a:t>
            </a:r>
            <a:br>
              <a:rPr lang="en-US" sz="1400" dirty="0">
                <a:latin typeface="Avenir Next LT Pro" panose="020B0504020202020204" pitchFamily="34" charset="0"/>
                <a:cs typeface="Arial" panose="020B0604020202020204" pitchFamily="34" charset="0"/>
              </a:rPr>
            </a:br>
            <a:r>
              <a:rPr lang="en-US" sz="1400" dirty="0">
                <a:latin typeface="Avenir Next LT Pro" panose="020B0504020202020204" pitchFamily="34" charset="0"/>
                <a:cs typeface="Arial" panose="020B0604020202020204" pitchFamily="34" charset="0"/>
              </a:rPr>
              <a:t>$267,500</a:t>
            </a:r>
            <a:endParaRPr lang="en-US" sz="1600" dirty="0">
              <a:latin typeface="Avenir Next LT Pro" panose="020B05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4CEA539-04CF-72EE-E828-BE30C5A2A651}"/>
              </a:ext>
            </a:extLst>
          </p:cNvPr>
          <p:cNvSpPr>
            <a:spLocks noGrp="1"/>
          </p:cNvSpPr>
          <p:nvPr>
            <p:ph type="subTitle" idx="1"/>
          </p:nvPr>
        </p:nvSpPr>
        <p:spPr>
          <a:xfrm>
            <a:off x="175098" y="5028979"/>
            <a:ext cx="6958519" cy="1942510"/>
          </a:xfrm>
        </p:spPr>
        <p:txBody>
          <a:bodyPr>
            <a:normAutofit fontScale="92500" lnSpcReduction="10000"/>
          </a:bodyPr>
          <a:lstStyle/>
          <a:p>
            <a:r>
              <a:rPr lang="en-US" dirty="0">
                <a:latin typeface="Avenir Next LT Pro" panose="020B0504020202020204" pitchFamily="34" charset="0"/>
                <a:cs typeface="Arial" panose="020B0604020202020204" pitchFamily="34" charset="0"/>
              </a:rPr>
              <a:t>A gated upscale community, Regatta is located just minutes from downtown and convenient to MUSC, Folly Beach, James Island County Park and shopping. This first floor unit is in an elevator building and comes with a reserved, deeded parking space on the ground level, as well as an additional storage room off the breezeway. The kitchen features quartz counter tops, tile floor, stainless steel appliances and upgraded cabinets. Regatta amenities include a pool, clubhouse, workout room, grilling station and a dog park. Having undergone a major renovation just a couple of years ago, all units at Regatta have new hurricane resistant windows and patio doors, along with all new </a:t>
            </a:r>
            <a:r>
              <a:rPr lang="en-US" dirty="0" err="1">
                <a:latin typeface="Avenir Next LT Pro" panose="020B0504020202020204" pitchFamily="34" charset="0"/>
                <a:cs typeface="Arial" panose="020B0604020202020204" pitchFamily="34" charset="0"/>
              </a:rPr>
              <a:t>Hardiplank</a:t>
            </a:r>
            <a:r>
              <a:rPr lang="en-US" dirty="0">
                <a:latin typeface="Avenir Next LT Pro" panose="020B0504020202020204" pitchFamily="34" charset="0"/>
                <a:cs typeface="Arial" panose="020B0604020202020204" pitchFamily="34" charset="0"/>
              </a:rPr>
              <a:t> siding</a:t>
            </a:r>
            <a:r>
              <a:rPr lang="en-US">
                <a:latin typeface="Avenir Next LT Pro" panose="020B0504020202020204" pitchFamily="34" charset="0"/>
                <a:cs typeface="Arial" panose="020B0604020202020204" pitchFamily="34" charset="0"/>
              </a:rPr>
              <a:t>. </a:t>
            </a:r>
          </a:p>
          <a:p>
            <a:r>
              <a:rPr lang="en-US">
                <a:latin typeface="Avenir Next LT Pro" panose="020B0504020202020204" pitchFamily="34" charset="0"/>
                <a:cs typeface="Arial" panose="020B0604020202020204" pitchFamily="34" charset="0"/>
              </a:rPr>
              <a:t>Come </a:t>
            </a:r>
            <a:r>
              <a:rPr lang="en-US" dirty="0">
                <a:latin typeface="Avenir Next LT Pro" panose="020B0504020202020204" pitchFamily="34" charset="0"/>
                <a:cs typeface="Arial" panose="020B0604020202020204" pitchFamily="34" charset="0"/>
              </a:rPr>
              <a:t>see this today. It won't last long.</a:t>
            </a:r>
          </a:p>
          <a:p>
            <a:r>
              <a:rPr lang="en-US" dirty="0">
                <a:latin typeface="Avenir Next LT Pro" panose="020B0504020202020204" pitchFamily="34" charset="0"/>
                <a:cs typeface="Arial" panose="020B0604020202020204" pitchFamily="34" charset="0"/>
                <a:hlinkClick r:id="rId3"/>
              </a:rPr>
              <a:t>Take a Virtual Tour!</a:t>
            </a:r>
            <a:endParaRPr lang="en-US" dirty="0">
              <a:latin typeface="Avenir Next LT Pro" panose="020B05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FD3E0A8A-43EA-FCA3-BB7A-82EA7858F482}"/>
              </a:ext>
            </a:extLst>
          </p:cNvPr>
          <p:cNvGrpSpPr/>
          <p:nvPr/>
        </p:nvGrpSpPr>
        <p:grpSpPr>
          <a:xfrm>
            <a:off x="179371" y="7031150"/>
            <a:ext cx="6959208" cy="921437"/>
            <a:chOff x="179371" y="6718934"/>
            <a:chExt cx="6959208" cy="921437"/>
          </a:xfrm>
        </p:grpSpPr>
        <p:pic>
          <p:nvPicPr>
            <p:cNvPr id="7" name="Picture 6">
              <a:extLst>
                <a:ext uri="{FF2B5EF4-FFF2-40B4-BE49-F238E27FC236}">
                  <a16:creationId xmlns:a16="http://schemas.microsoft.com/office/drawing/2014/main" id="{42D791AD-9FF2-4C72-A6F9-BC20A53C84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371" y="6718934"/>
              <a:ext cx="1371325" cy="914400"/>
            </a:xfrm>
            <a:prstGeom prst="rect">
              <a:avLst/>
            </a:prstGeom>
          </p:spPr>
        </p:pic>
        <p:pic>
          <p:nvPicPr>
            <p:cNvPr id="9" name="Picture 8">
              <a:extLst>
                <a:ext uri="{FF2B5EF4-FFF2-40B4-BE49-F238E27FC236}">
                  <a16:creationId xmlns:a16="http://schemas.microsoft.com/office/drawing/2014/main" id="{5E3E700A-103D-FCF4-8BEE-6B917FD5C7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73372" y="6725792"/>
              <a:ext cx="1371068" cy="914579"/>
            </a:xfrm>
            <a:prstGeom prst="rect">
              <a:avLst/>
            </a:prstGeom>
          </p:spPr>
        </p:pic>
        <p:pic>
          <p:nvPicPr>
            <p:cNvPr id="11" name="Picture 10">
              <a:extLst>
                <a:ext uri="{FF2B5EF4-FFF2-40B4-BE49-F238E27FC236}">
                  <a16:creationId xmlns:a16="http://schemas.microsoft.com/office/drawing/2014/main" id="{E3562452-792A-1C3C-2C5E-DB30F02FEB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76301" y="6719473"/>
              <a:ext cx="1371338" cy="914565"/>
            </a:xfrm>
            <a:prstGeom prst="rect">
              <a:avLst/>
            </a:prstGeom>
          </p:spPr>
        </p:pic>
        <p:pic>
          <p:nvPicPr>
            <p:cNvPr id="13" name="Picture 12">
              <a:extLst>
                <a:ext uri="{FF2B5EF4-FFF2-40B4-BE49-F238E27FC236}">
                  <a16:creationId xmlns:a16="http://schemas.microsoft.com/office/drawing/2014/main" id="{B0BCF59A-B68D-8B1B-1E02-E614AC6619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70171" y="6718934"/>
              <a:ext cx="1371342" cy="914400"/>
            </a:xfrm>
            <a:prstGeom prst="rect">
              <a:avLst/>
            </a:prstGeom>
          </p:spPr>
        </p:pic>
        <p:pic>
          <p:nvPicPr>
            <p:cNvPr id="15" name="Picture 14" descr="A pool with chairs and trees in the background&#10;&#10;Description automatically generated">
              <a:extLst>
                <a:ext uri="{FF2B5EF4-FFF2-40B4-BE49-F238E27FC236}">
                  <a16:creationId xmlns:a16="http://schemas.microsoft.com/office/drawing/2014/main" id="{F6C962E7-B7A6-DE01-0121-B9EE2E901C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6979" y="6722091"/>
              <a:ext cx="1371600" cy="911422"/>
            </a:xfrm>
            <a:prstGeom prst="rect">
              <a:avLst/>
            </a:prstGeom>
          </p:spPr>
        </p:pic>
      </p:grpSp>
      <p:pic>
        <p:nvPicPr>
          <p:cNvPr id="1026" name="Picture 2" descr="Agent Photo">
            <a:extLst>
              <a:ext uri="{FF2B5EF4-FFF2-40B4-BE49-F238E27FC236}">
                <a16:creationId xmlns:a16="http://schemas.microsoft.com/office/drawing/2014/main" id="{4B6384FD-D4C9-FA6C-03C5-ACBA918608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98" y="8103870"/>
            <a:ext cx="6096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F40C2373-3634-EF02-E44D-1AD93B04BA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0073" y="8250316"/>
            <a:ext cx="1182151" cy="46910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513EF9F-1806-BAE1-DFFA-84F2399487EC}"/>
              </a:ext>
            </a:extLst>
          </p:cNvPr>
          <p:cNvSpPr txBox="1"/>
          <p:nvPr/>
        </p:nvSpPr>
        <p:spPr>
          <a:xfrm>
            <a:off x="1424939" y="8248963"/>
            <a:ext cx="4465322" cy="892552"/>
          </a:xfrm>
          <a:prstGeom prst="rect">
            <a:avLst/>
          </a:prstGeom>
          <a:noFill/>
        </p:spPr>
        <p:txBody>
          <a:bodyPr wrap="square">
            <a:spAutoFit/>
          </a:bodyPr>
          <a:lstStyle/>
          <a:p>
            <a:pPr algn="ctr"/>
            <a:r>
              <a:rPr lang="en-US" sz="1100" b="1" dirty="0">
                <a:solidFill>
                  <a:srgbClr val="2C929A"/>
                </a:solidFill>
                <a:latin typeface="Avenir Next LT Pro" panose="020B0504020202020204" pitchFamily="34" charset="0"/>
                <a:cs typeface="Arial" panose="020B0604020202020204" pitchFamily="34" charset="0"/>
              </a:rPr>
              <a:t>Steven Ginsberg </a:t>
            </a:r>
          </a:p>
          <a:p>
            <a:pPr algn="ctr"/>
            <a:r>
              <a:rPr lang="en-US" sz="1100" dirty="0">
                <a:solidFill>
                  <a:srgbClr val="2C929A"/>
                </a:solidFill>
                <a:latin typeface="Avenir Next LT Pro" panose="020B0504020202020204" pitchFamily="34" charset="0"/>
                <a:cs typeface="Arial" panose="020B0604020202020204" pitchFamily="34" charset="0"/>
              </a:rPr>
              <a:t>(843) 860-7782 | sginsberg1@gmail.com</a:t>
            </a:r>
          </a:p>
          <a:p>
            <a:pPr algn="ctr"/>
            <a:r>
              <a:rPr lang="en-US" sz="1100" dirty="0">
                <a:solidFill>
                  <a:srgbClr val="2C929A"/>
                </a:solidFill>
                <a:latin typeface="Avenir Next LT Pro" panose="020B0504020202020204" pitchFamily="34" charset="0"/>
                <a:cs typeface="Arial" panose="020B0604020202020204" pitchFamily="34" charset="0"/>
                <a:hlinkClick r:id="rId11"/>
              </a:rPr>
              <a:t>www.steveginsberg.com</a:t>
            </a:r>
            <a:endParaRPr lang="en-US" sz="1100" dirty="0">
              <a:solidFill>
                <a:srgbClr val="2C929A"/>
              </a:solidFill>
              <a:latin typeface="Avenir Next LT Pro" panose="020B0504020202020204" pitchFamily="34" charset="0"/>
              <a:cs typeface="Arial" panose="020B0604020202020204" pitchFamily="34" charset="0"/>
            </a:endParaRPr>
          </a:p>
          <a:p>
            <a:pPr algn="ctr"/>
            <a:endParaRPr lang="en-US" sz="1100" dirty="0">
              <a:solidFill>
                <a:srgbClr val="2C929A"/>
              </a:solidFill>
              <a:latin typeface="Avenir Next LT Pro" panose="020B0504020202020204" pitchFamily="34" charset="0"/>
              <a:cs typeface="Arial" panose="020B0604020202020204" pitchFamily="34" charset="0"/>
            </a:endParaRPr>
          </a:p>
          <a:p>
            <a:pPr algn="ctr"/>
            <a:r>
              <a:rPr lang="en-US" sz="800" b="0" i="0" dirty="0" err="1">
                <a:solidFill>
                  <a:srgbClr val="9ABB91"/>
                </a:solidFill>
                <a:effectLst/>
                <a:latin typeface="Avenir Next LT Pro" panose="020B0504020202020204" pitchFamily="34" charset="0"/>
                <a:cs typeface="Arial" panose="020B0604020202020204" pitchFamily="34" charset="0"/>
              </a:rPr>
              <a:t>NorthGroup</a:t>
            </a:r>
            <a:r>
              <a:rPr lang="en-US" sz="800" b="0" i="0" dirty="0">
                <a:solidFill>
                  <a:srgbClr val="9ABB91"/>
                </a:solidFill>
                <a:effectLst/>
                <a:latin typeface="Avenir Next LT Pro" panose="020B0504020202020204" pitchFamily="34" charset="0"/>
                <a:cs typeface="Arial" panose="020B0604020202020204" pitchFamily="34" charset="0"/>
              </a:rPr>
              <a:t> Real Estate LLC | 2408 Madison Dr; Unit 202 | North Myrtle Beach, SC 29582</a:t>
            </a:r>
            <a:endParaRPr lang="en-US" sz="800" dirty="0">
              <a:solidFill>
                <a:srgbClr val="9ABB91"/>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27835139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17</TotalTime>
  <Words>201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Avenir Next LT Pro</vt:lpstr>
      <vt:lpstr>Corbel</vt:lpstr>
      <vt:lpstr>Basis</vt:lpstr>
      <vt:lpstr>1755 Central Park Road #7110 Regatta On James Island Charleston, SC 29412 MLS# 23018748 $267,500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1755 Central Park Road #7308 Regatta On James Island Charleston, SC 29412 MLS# 23017389 $265,000</dc:title>
  <dc:creator>A. Thomas Price</dc:creator>
  <cp:lastModifiedBy>A. Thomas Price</cp:lastModifiedBy>
  <cp:revision>2</cp:revision>
  <dcterms:created xsi:type="dcterms:W3CDTF">2023-08-11T16:25:32Z</dcterms:created>
  <dcterms:modified xsi:type="dcterms:W3CDTF">2023-08-18T18:14:39Z</dcterms:modified>
</cp:coreProperties>
</file>