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2801600"/>
  <p:notesSz cx="6858000" cy="9144000"/>
  <p:defaultTextStyle>
    <a:defPPr>
      <a:defRPr lang="en-US"/>
    </a:defPPr>
    <a:lvl1pPr marL="0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1pPr>
    <a:lvl2pPr marL="587822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2pPr>
    <a:lvl3pPr marL="1175644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3pPr>
    <a:lvl4pPr marL="1763466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4pPr>
    <a:lvl5pPr marL="2351288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5pPr>
    <a:lvl6pPr marL="2939110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6pPr>
    <a:lvl7pPr marL="3526932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7pPr>
    <a:lvl8pPr marL="4114754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8pPr>
    <a:lvl9pPr marL="4702576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032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3DEFC"/>
    <a:srgbClr val="462EF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75" d="100"/>
          <a:sy n="75" d="100"/>
        </p:scale>
        <p:origin x="1548" y="324"/>
      </p:cViewPr>
      <p:guideLst>
        <p:guide orient="horz" pos="4032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976796"/>
            <a:ext cx="6606540" cy="274404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7254240"/>
            <a:ext cx="5440680" cy="327152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8782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17564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7634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3512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9391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5269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114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7025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512660"/>
            <a:ext cx="1748790" cy="1092284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512660"/>
            <a:ext cx="5116830" cy="1092284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8226214"/>
            <a:ext cx="6606540" cy="2542540"/>
          </a:xfrm>
        </p:spPr>
        <p:txBody>
          <a:bodyPr anchor="t"/>
          <a:lstStyle>
            <a:lvl1pPr algn="l">
              <a:defRPr sz="51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5425866"/>
            <a:ext cx="6606540" cy="2800349"/>
          </a:xfrm>
        </p:spPr>
        <p:txBody>
          <a:bodyPr anchor="b"/>
          <a:lstStyle>
            <a:lvl1pPr marL="0" indent="0">
              <a:buNone/>
              <a:defRPr sz="2600">
                <a:solidFill>
                  <a:schemeClr val="tx1">
                    <a:tint val="75000"/>
                  </a:schemeClr>
                </a:solidFill>
              </a:defRPr>
            </a:lvl1pPr>
            <a:lvl2pPr marL="587822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2pPr>
            <a:lvl3pPr marL="1175644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3pPr>
            <a:lvl4pPr marL="176346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4pPr>
            <a:lvl5pPr marL="2351288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5pPr>
            <a:lvl6pPr marL="293911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6pPr>
            <a:lvl7pPr marL="3526932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7pPr>
            <a:lvl8pPr marL="411475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8pPr>
            <a:lvl9pPr marL="470257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987042"/>
            <a:ext cx="3432810" cy="8448464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6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987042"/>
            <a:ext cx="3432810" cy="8448464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6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865544"/>
            <a:ext cx="3434160" cy="1194222"/>
          </a:xfrm>
        </p:spPr>
        <p:txBody>
          <a:bodyPr anchor="b"/>
          <a:lstStyle>
            <a:lvl1pPr marL="0" indent="0">
              <a:buNone/>
              <a:defRPr sz="3100" b="1"/>
            </a:lvl1pPr>
            <a:lvl2pPr marL="587822" indent="0">
              <a:buNone/>
              <a:defRPr sz="2600" b="1"/>
            </a:lvl2pPr>
            <a:lvl3pPr marL="1175644" indent="0">
              <a:buNone/>
              <a:defRPr sz="2300" b="1"/>
            </a:lvl3pPr>
            <a:lvl4pPr marL="1763466" indent="0">
              <a:buNone/>
              <a:defRPr sz="2100" b="1"/>
            </a:lvl4pPr>
            <a:lvl5pPr marL="2351288" indent="0">
              <a:buNone/>
              <a:defRPr sz="2100" b="1"/>
            </a:lvl5pPr>
            <a:lvl6pPr marL="2939110" indent="0">
              <a:buNone/>
              <a:defRPr sz="2100" b="1"/>
            </a:lvl6pPr>
            <a:lvl7pPr marL="3526932" indent="0">
              <a:buNone/>
              <a:defRPr sz="2100" b="1"/>
            </a:lvl7pPr>
            <a:lvl8pPr marL="4114754" indent="0">
              <a:buNone/>
              <a:defRPr sz="2100" b="1"/>
            </a:lvl8pPr>
            <a:lvl9pPr marL="4702576" indent="0">
              <a:buNone/>
              <a:defRPr sz="21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4059766"/>
            <a:ext cx="3434160" cy="7375738"/>
          </a:xfrm>
        </p:spPr>
        <p:txBody>
          <a:bodyPr/>
          <a:lstStyle>
            <a:lvl1pPr>
              <a:defRPr sz="3100"/>
            </a:lvl1pPr>
            <a:lvl2pPr>
              <a:defRPr sz="26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865544"/>
            <a:ext cx="3435508" cy="1194222"/>
          </a:xfrm>
        </p:spPr>
        <p:txBody>
          <a:bodyPr anchor="b"/>
          <a:lstStyle>
            <a:lvl1pPr marL="0" indent="0">
              <a:buNone/>
              <a:defRPr sz="3100" b="1"/>
            </a:lvl1pPr>
            <a:lvl2pPr marL="587822" indent="0">
              <a:buNone/>
              <a:defRPr sz="2600" b="1"/>
            </a:lvl2pPr>
            <a:lvl3pPr marL="1175644" indent="0">
              <a:buNone/>
              <a:defRPr sz="2300" b="1"/>
            </a:lvl3pPr>
            <a:lvl4pPr marL="1763466" indent="0">
              <a:buNone/>
              <a:defRPr sz="2100" b="1"/>
            </a:lvl4pPr>
            <a:lvl5pPr marL="2351288" indent="0">
              <a:buNone/>
              <a:defRPr sz="2100" b="1"/>
            </a:lvl5pPr>
            <a:lvl6pPr marL="2939110" indent="0">
              <a:buNone/>
              <a:defRPr sz="2100" b="1"/>
            </a:lvl6pPr>
            <a:lvl7pPr marL="3526932" indent="0">
              <a:buNone/>
              <a:defRPr sz="2100" b="1"/>
            </a:lvl7pPr>
            <a:lvl8pPr marL="4114754" indent="0">
              <a:buNone/>
              <a:defRPr sz="2100" b="1"/>
            </a:lvl8pPr>
            <a:lvl9pPr marL="4702576" indent="0">
              <a:buNone/>
              <a:defRPr sz="21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4059766"/>
            <a:ext cx="3435508" cy="7375738"/>
          </a:xfrm>
        </p:spPr>
        <p:txBody>
          <a:bodyPr/>
          <a:lstStyle>
            <a:lvl1pPr>
              <a:defRPr sz="3100"/>
            </a:lvl1pPr>
            <a:lvl2pPr>
              <a:defRPr sz="26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10/10/2018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10/10/2018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10/10/2018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509694"/>
            <a:ext cx="2557066" cy="2169160"/>
          </a:xfrm>
        </p:spPr>
        <p:txBody>
          <a:bodyPr anchor="b"/>
          <a:lstStyle>
            <a:lvl1pPr algn="l">
              <a:defRPr sz="26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509695"/>
            <a:ext cx="4344988" cy="10925811"/>
          </a:xfrm>
        </p:spPr>
        <p:txBody>
          <a:bodyPr/>
          <a:lstStyle>
            <a:lvl1pPr>
              <a:defRPr sz="4100"/>
            </a:lvl1pPr>
            <a:lvl2pPr>
              <a:defRPr sz="3600"/>
            </a:lvl2pPr>
            <a:lvl3pPr>
              <a:defRPr sz="3100"/>
            </a:lvl3pPr>
            <a:lvl4pPr>
              <a:defRPr sz="2600"/>
            </a:lvl4pPr>
            <a:lvl5pPr>
              <a:defRPr sz="2600"/>
            </a:lvl5pPr>
            <a:lvl6pPr>
              <a:defRPr sz="2600"/>
            </a:lvl6pPr>
            <a:lvl7pPr>
              <a:defRPr sz="2600"/>
            </a:lvl7pPr>
            <a:lvl8pPr>
              <a:defRPr sz="2600"/>
            </a:lvl8pPr>
            <a:lvl9pPr>
              <a:defRPr sz="2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678855"/>
            <a:ext cx="2557066" cy="8756651"/>
          </a:xfrm>
        </p:spPr>
        <p:txBody>
          <a:bodyPr/>
          <a:lstStyle>
            <a:lvl1pPr marL="0" indent="0">
              <a:buNone/>
              <a:defRPr sz="1800"/>
            </a:lvl1pPr>
            <a:lvl2pPr marL="587822" indent="0">
              <a:buNone/>
              <a:defRPr sz="1500"/>
            </a:lvl2pPr>
            <a:lvl3pPr marL="1175644" indent="0">
              <a:buNone/>
              <a:defRPr sz="1300"/>
            </a:lvl3pPr>
            <a:lvl4pPr marL="1763466" indent="0">
              <a:buNone/>
              <a:defRPr sz="1200"/>
            </a:lvl4pPr>
            <a:lvl5pPr marL="2351288" indent="0">
              <a:buNone/>
              <a:defRPr sz="1200"/>
            </a:lvl5pPr>
            <a:lvl6pPr marL="2939110" indent="0">
              <a:buNone/>
              <a:defRPr sz="1200"/>
            </a:lvl6pPr>
            <a:lvl7pPr marL="3526932" indent="0">
              <a:buNone/>
              <a:defRPr sz="1200"/>
            </a:lvl7pPr>
            <a:lvl8pPr marL="4114754" indent="0">
              <a:buNone/>
              <a:defRPr sz="1200"/>
            </a:lvl8pPr>
            <a:lvl9pPr marL="4702576" indent="0">
              <a:buNone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8961121"/>
            <a:ext cx="4663440" cy="1057911"/>
          </a:xfrm>
        </p:spPr>
        <p:txBody>
          <a:bodyPr anchor="b"/>
          <a:lstStyle>
            <a:lvl1pPr algn="l">
              <a:defRPr sz="26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1143846"/>
            <a:ext cx="4663440" cy="7680960"/>
          </a:xfrm>
        </p:spPr>
        <p:txBody>
          <a:bodyPr/>
          <a:lstStyle>
            <a:lvl1pPr marL="0" indent="0">
              <a:buNone/>
              <a:defRPr sz="4100"/>
            </a:lvl1pPr>
            <a:lvl2pPr marL="587822" indent="0">
              <a:buNone/>
              <a:defRPr sz="3600"/>
            </a:lvl2pPr>
            <a:lvl3pPr marL="1175644" indent="0">
              <a:buNone/>
              <a:defRPr sz="3100"/>
            </a:lvl3pPr>
            <a:lvl4pPr marL="1763466" indent="0">
              <a:buNone/>
              <a:defRPr sz="2600"/>
            </a:lvl4pPr>
            <a:lvl5pPr marL="2351288" indent="0">
              <a:buNone/>
              <a:defRPr sz="2600"/>
            </a:lvl5pPr>
            <a:lvl6pPr marL="2939110" indent="0">
              <a:buNone/>
              <a:defRPr sz="2600"/>
            </a:lvl6pPr>
            <a:lvl7pPr marL="3526932" indent="0">
              <a:buNone/>
              <a:defRPr sz="2600"/>
            </a:lvl7pPr>
            <a:lvl8pPr marL="4114754" indent="0">
              <a:buNone/>
              <a:defRPr sz="2600"/>
            </a:lvl8pPr>
            <a:lvl9pPr marL="4702576" indent="0">
              <a:buNone/>
              <a:defRPr sz="26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10019032"/>
            <a:ext cx="4663440" cy="1502409"/>
          </a:xfrm>
        </p:spPr>
        <p:txBody>
          <a:bodyPr/>
          <a:lstStyle>
            <a:lvl1pPr marL="0" indent="0">
              <a:buNone/>
              <a:defRPr sz="1800"/>
            </a:lvl1pPr>
            <a:lvl2pPr marL="587822" indent="0">
              <a:buNone/>
              <a:defRPr sz="1500"/>
            </a:lvl2pPr>
            <a:lvl3pPr marL="1175644" indent="0">
              <a:buNone/>
              <a:defRPr sz="1300"/>
            </a:lvl3pPr>
            <a:lvl4pPr marL="1763466" indent="0">
              <a:buNone/>
              <a:defRPr sz="1200"/>
            </a:lvl4pPr>
            <a:lvl5pPr marL="2351288" indent="0">
              <a:buNone/>
              <a:defRPr sz="1200"/>
            </a:lvl5pPr>
            <a:lvl6pPr marL="2939110" indent="0">
              <a:buNone/>
              <a:defRPr sz="1200"/>
            </a:lvl6pPr>
            <a:lvl7pPr marL="3526932" indent="0">
              <a:buNone/>
              <a:defRPr sz="1200"/>
            </a:lvl7pPr>
            <a:lvl8pPr marL="4114754" indent="0">
              <a:buNone/>
              <a:defRPr sz="1200"/>
            </a:lvl8pPr>
            <a:lvl9pPr marL="4702576" indent="0">
              <a:buNone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512658"/>
            <a:ext cx="6995160" cy="2133600"/>
          </a:xfrm>
          <a:prstGeom prst="rect">
            <a:avLst/>
          </a:prstGeom>
        </p:spPr>
        <p:txBody>
          <a:bodyPr vert="horz" lIns="117564" tIns="58782" rIns="117564" bIns="58782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987042"/>
            <a:ext cx="6995160" cy="8448464"/>
          </a:xfrm>
          <a:prstGeom prst="rect">
            <a:avLst/>
          </a:prstGeom>
        </p:spPr>
        <p:txBody>
          <a:bodyPr vert="horz" lIns="117564" tIns="58782" rIns="117564" bIns="58782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11865188"/>
            <a:ext cx="1813560" cy="681566"/>
          </a:xfrm>
          <a:prstGeom prst="rect">
            <a:avLst/>
          </a:prstGeom>
        </p:spPr>
        <p:txBody>
          <a:bodyPr vert="horz" lIns="117564" tIns="58782" rIns="117564" bIns="58782" rtlCol="0" anchor="ctr"/>
          <a:lstStyle>
            <a:lvl1pPr algn="l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10/10/2018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11865188"/>
            <a:ext cx="2461260" cy="681566"/>
          </a:xfrm>
          <a:prstGeom prst="rect">
            <a:avLst/>
          </a:prstGeom>
        </p:spPr>
        <p:txBody>
          <a:bodyPr vert="horz" lIns="117564" tIns="58782" rIns="117564" bIns="58782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11865188"/>
            <a:ext cx="1813560" cy="681566"/>
          </a:xfrm>
          <a:prstGeom prst="rect">
            <a:avLst/>
          </a:prstGeom>
        </p:spPr>
        <p:txBody>
          <a:bodyPr vert="horz" lIns="117564" tIns="58782" rIns="117564" bIns="58782" rtlCol="0" anchor="ctr"/>
          <a:lstStyle>
            <a:lvl1pPr algn="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175644" rtl="0" eaLnBrk="1" latinLnBrk="0" hangingPunct="1">
        <a:spcBef>
          <a:spcPct val="0"/>
        </a:spcBef>
        <a:buNone/>
        <a:defRPr sz="57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40867" indent="-440867" algn="l" defTabSz="1175644" rtl="0" eaLnBrk="1" latinLnBrk="0" hangingPunct="1">
        <a:spcBef>
          <a:spcPct val="20000"/>
        </a:spcBef>
        <a:buFont typeface="Arial" pitchFamily="34" charset="0"/>
        <a:buChar char="•"/>
        <a:defRPr sz="4100" kern="1200">
          <a:solidFill>
            <a:schemeClr val="tx1"/>
          </a:solidFill>
          <a:latin typeface="+mn-lt"/>
          <a:ea typeface="+mn-ea"/>
          <a:cs typeface="+mn-cs"/>
        </a:defRPr>
      </a:lvl1pPr>
      <a:lvl2pPr marL="955211" indent="-367389" algn="l" defTabSz="1175644" rtl="0" eaLnBrk="1" latinLnBrk="0" hangingPunct="1">
        <a:spcBef>
          <a:spcPct val="20000"/>
        </a:spcBef>
        <a:buFont typeface="Arial" pitchFamily="34" charset="0"/>
        <a:buChar char="–"/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469555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3100" kern="1200">
          <a:solidFill>
            <a:schemeClr val="tx1"/>
          </a:solidFill>
          <a:latin typeface="+mn-lt"/>
          <a:ea typeface="+mn-ea"/>
          <a:cs typeface="+mn-cs"/>
        </a:defRPr>
      </a:lvl3pPr>
      <a:lvl4pPr marL="2057377" indent="-293911" algn="l" defTabSz="1175644" rtl="0" eaLnBrk="1" latinLnBrk="0" hangingPunct="1">
        <a:spcBef>
          <a:spcPct val="20000"/>
        </a:spcBef>
        <a:buFont typeface="Arial" pitchFamily="34" charset="0"/>
        <a:buChar char="–"/>
        <a:defRPr sz="2600" kern="1200">
          <a:solidFill>
            <a:schemeClr val="tx1"/>
          </a:solidFill>
          <a:latin typeface="+mn-lt"/>
          <a:ea typeface="+mn-ea"/>
          <a:cs typeface="+mn-cs"/>
        </a:defRPr>
      </a:lvl4pPr>
      <a:lvl5pPr marL="2645199" indent="-293911" algn="l" defTabSz="1175644" rtl="0" eaLnBrk="1" latinLnBrk="0" hangingPunct="1">
        <a:spcBef>
          <a:spcPct val="20000"/>
        </a:spcBef>
        <a:buFont typeface="Arial" pitchFamily="34" charset="0"/>
        <a:buChar char="»"/>
        <a:defRPr sz="2600" kern="1200">
          <a:solidFill>
            <a:schemeClr val="tx1"/>
          </a:solidFill>
          <a:latin typeface="+mn-lt"/>
          <a:ea typeface="+mn-ea"/>
          <a:cs typeface="+mn-cs"/>
        </a:defRPr>
      </a:lvl5pPr>
      <a:lvl6pPr marL="3233021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6pPr>
      <a:lvl7pPr marL="3820843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7pPr>
      <a:lvl8pPr marL="4408665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8pPr>
      <a:lvl9pPr marL="4996487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1pPr>
      <a:lvl2pPr marL="587822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1175644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763466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51288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939110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526932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4114754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702576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13" Type="http://schemas.openxmlformats.org/officeDocument/2006/relationships/image" Target="../media/image11.jpeg"/><Relationship Id="rId3" Type="http://schemas.openxmlformats.org/officeDocument/2006/relationships/hyperlink" Target="mailto:support@mattoneillteam.com" TargetMode="External"/><Relationship Id="rId7" Type="http://schemas.openxmlformats.org/officeDocument/2006/relationships/image" Target="../media/image5.jpeg"/><Relationship Id="rId12" Type="http://schemas.openxmlformats.org/officeDocument/2006/relationships/image" Target="../media/image10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11" Type="http://schemas.openxmlformats.org/officeDocument/2006/relationships/image" Target="../media/image9.jpeg"/><Relationship Id="rId5" Type="http://schemas.openxmlformats.org/officeDocument/2006/relationships/image" Target="../media/image3.jpeg"/><Relationship Id="rId15" Type="http://schemas.openxmlformats.org/officeDocument/2006/relationships/image" Target="../media/image13.jpeg"/><Relationship Id="rId10" Type="http://schemas.openxmlformats.org/officeDocument/2006/relationships/image" Target="../media/image8.jpeg"/><Relationship Id="rId4" Type="http://schemas.openxmlformats.org/officeDocument/2006/relationships/image" Target="../media/image2.jpeg"/><Relationship Id="rId9" Type="http://schemas.openxmlformats.org/officeDocument/2006/relationships/image" Target="../media/image7.jpeg"/><Relationship Id="rId14" Type="http://schemas.openxmlformats.org/officeDocument/2006/relationships/image" Target="../media/image1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" y="0"/>
            <a:ext cx="7772398" cy="5181598"/>
          </a:xfrm>
          <a:prstGeom prst="rect">
            <a:avLst/>
          </a:prstGeom>
          <a:noFill/>
          <a:ln>
            <a:solidFill>
              <a:schemeClr val="bg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6113" y="5410200"/>
            <a:ext cx="5024687" cy="6901626"/>
          </a:xfrm>
        </p:spPr>
        <p:txBody>
          <a:bodyPr anchor="ctr">
            <a:noAutofit/>
          </a:bodyPr>
          <a:lstStyle/>
          <a:p>
            <a:r>
              <a:rPr lang="en-US" sz="1050" dirty="0">
                <a:solidFill>
                  <a:schemeClr val="tx1"/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Looking for an open floor plan, space for everyone, &amp; a large private backyard in Mt. Pleasant? This well-appointed Park West home is full of upgrades &amp; has a custom layout that includes both formal &amp; flex spaces &amp; offers an unusual amount of versatility &amp; flexibility. Formal living &amp; dining, a formal office, keeping &amp; family rooms, a large breakfast area &amp; huge pantry off the kitchen, &amp; a bedroom w/ an </a:t>
            </a:r>
            <a:r>
              <a:rPr lang="en-US" sz="1050" dirty="0" err="1">
                <a:solidFill>
                  <a:schemeClr val="tx1"/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ensuite</a:t>
            </a:r>
            <a:r>
              <a:rPr lang="en-US" sz="1050" dirty="0">
                <a:solidFill>
                  <a:schemeClr val="tx1"/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 bath round out the 1st floor, while the upstairs includes the master suite, 3 additional spacious bedrooms (2 with </a:t>
            </a:r>
            <a:r>
              <a:rPr lang="en-US" sz="1050" dirty="0" err="1">
                <a:solidFill>
                  <a:schemeClr val="tx1"/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ensuite</a:t>
            </a:r>
            <a:r>
              <a:rPr lang="en-US" sz="1050" dirty="0">
                <a:solidFill>
                  <a:schemeClr val="tx1"/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 baths), another full bath, &amp; a loft area/flex space. Cherry wood flooring &amp; cabinetry, plantation shutters throughout, granite counters, stainless appliances, crown molding, high ceilings, &amp; arched doorways are just a few details that make this home shine.</a:t>
            </a:r>
          </a:p>
          <a:p>
            <a:endParaRPr lang="en-US" sz="1050" b="1" u="sng" dirty="0">
              <a:solidFill>
                <a:schemeClr val="tx1"/>
              </a:solidFill>
              <a:latin typeface="Palatino Linotype" panose="02040502050505030304" pitchFamily="18" charset="0"/>
              <a:cs typeface="Times New Roman" panose="02020603050405020304" pitchFamily="18" charset="0"/>
            </a:endParaRPr>
          </a:p>
          <a:p>
            <a:r>
              <a:rPr lang="en-US" sz="1000" b="1" u="sng" dirty="0">
                <a:solidFill>
                  <a:schemeClr val="tx1"/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Additional details include:</a:t>
            </a:r>
          </a:p>
          <a:p>
            <a:pPr marL="171450" indent="-171450" algn="l">
              <a:buFont typeface="Wingdings" panose="05000000000000000000" pitchFamily="2" charset="2"/>
              <a:buChar char="v"/>
            </a:pPr>
            <a:r>
              <a:rPr lang="en-US" sz="1000" dirty="0">
                <a:solidFill>
                  <a:schemeClr val="tx1"/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Highly-functional and flexible floor plan offers a number of spaces that could be used as playrooms, additional office spaces, game rooms, sun rooms, media rooms, craft rooms, studies, libraries, etc. along with 5 spacious bedrooms (one downstairs) and 5 full bathrooms (one downstairs).</a:t>
            </a:r>
          </a:p>
          <a:p>
            <a:pPr marL="171450" indent="-171450" algn="l">
              <a:buFont typeface="Wingdings" panose="05000000000000000000" pitchFamily="2" charset="2"/>
              <a:buChar char="v"/>
            </a:pPr>
            <a:r>
              <a:rPr lang="en-US" sz="1000" dirty="0">
                <a:solidFill>
                  <a:schemeClr val="tx1"/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Open kitchen features upgraded cherry cabinetry; granite counters; stainless steel appliances; tile backsplash &amp; flooring; gas cooking; recessed lighting; a huge walk-in pantry; and a large island with a breakfast bar, a wine storage rack, and extra storage cabinets overhung by pendant lighting.</a:t>
            </a:r>
          </a:p>
          <a:p>
            <a:pPr marL="171450" indent="-171450" algn="l">
              <a:buFont typeface="Wingdings" panose="05000000000000000000" pitchFamily="2" charset="2"/>
              <a:buChar char="v"/>
            </a:pPr>
            <a:r>
              <a:rPr lang="en-US" sz="1000" dirty="0">
                <a:solidFill>
                  <a:schemeClr val="tx1"/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Master suite features a tray ceiling, plantation shutters, surround sound pre-wiring, his and her closets, and a large </a:t>
            </a:r>
            <a:r>
              <a:rPr lang="en-US" sz="1000" dirty="0" err="1">
                <a:solidFill>
                  <a:schemeClr val="tx1"/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ensuite</a:t>
            </a:r>
            <a:r>
              <a:rPr lang="en-US" sz="1000" dirty="0">
                <a:solidFill>
                  <a:schemeClr val="tx1"/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 bath, which offers a large shower with a handheld sprayer and tile surround, his and her sinks, tile flooring, brushed nickel fixtures, a separate water closet, and a linen/storage closet.</a:t>
            </a:r>
          </a:p>
          <a:p>
            <a:pPr marL="171450" indent="-171450" algn="l">
              <a:buFont typeface="Wingdings" panose="05000000000000000000" pitchFamily="2" charset="2"/>
              <a:buChar char="v"/>
            </a:pPr>
            <a:r>
              <a:rPr lang="en-US" sz="1000" dirty="0">
                <a:solidFill>
                  <a:schemeClr val="tx1"/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Guest suite (FROG) features an </a:t>
            </a:r>
            <a:r>
              <a:rPr lang="en-US" sz="1000" dirty="0" err="1">
                <a:solidFill>
                  <a:schemeClr val="tx1"/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ensuite</a:t>
            </a:r>
            <a:r>
              <a:rPr lang="en-US" sz="1000" dirty="0">
                <a:solidFill>
                  <a:schemeClr val="tx1"/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 bath, plantation shutters, surround sound pre-wiring, and a walk-in closet.</a:t>
            </a:r>
          </a:p>
          <a:p>
            <a:pPr marL="171450" indent="-171450" algn="l">
              <a:buFont typeface="Wingdings" panose="05000000000000000000" pitchFamily="2" charset="2"/>
              <a:buChar char="v"/>
            </a:pPr>
            <a:r>
              <a:rPr lang="en-US" sz="1000" dirty="0">
                <a:solidFill>
                  <a:schemeClr val="tx1"/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Freshly-painted and stained front porch with freshened paint inside.</a:t>
            </a:r>
          </a:p>
          <a:p>
            <a:pPr marL="171450" indent="-171450" algn="l">
              <a:buFont typeface="Wingdings" panose="05000000000000000000" pitchFamily="2" charset="2"/>
              <a:buChar char="v"/>
            </a:pPr>
            <a:r>
              <a:rPr lang="en-US" sz="1000" dirty="0">
                <a:solidFill>
                  <a:schemeClr val="tx1"/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Transferable termite bond in place with </a:t>
            </a:r>
            <a:r>
              <a:rPr lang="en-US" sz="1000" dirty="0" err="1">
                <a:solidFill>
                  <a:schemeClr val="tx1"/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Terminex</a:t>
            </a:r>
            <a:r>
              <a:rPr lang="en-US" sz="1000" dirty="0">
                <a:solidFill>
                  <a:schemeClr val="tx1"/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.</a:t>
            </a:r>
          </a:p>
          <a:p>
            <a:pPr marL="171450" indent="-171450" algn="l">
              <a:buFont typeface="Wingdings" panose="05000000000000000000" pitchFamily="2" charset="2"/>
              <a:buChar char="v"/>
            </a:pPr>
            <a:r>
              <a:rPr lang="en-US" sz="1000" dirty="0">
                <a:solidFill>
                  <a:schemeClr val="tx1"/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Economical home with energy-efficient insulation.</a:t>
            </a:r>
          </a:p>
          <a:p>
            <a:pPr marL="171450" indent="-171450" algn="l">
              <a:buFont typeface="Wingdings" panose="05000000000000000000" pitchFamily="2" charset="2"/>
              <a:buChar char="v"/>
            </a:pPr>
            <a:r>
              <a:rPr lang="en-US" sz="1000" dirty="0">
                <a:solidFill>
                  <a:schemeClr val="tx1"/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With some of the best neighborhood amenities Mt. Pleasant has to offer, Park West features two swimming pools, six tennis courts, a Summer kitchen, a clubhouse, a play park, a sand volleyball court, a crabbing dock, and miles of walking trails.</a:t>
            </a:r>
          </a:p>
          <a:p>
            <a:pPr marL="171450" indent="-171450" algn="l">
              <a:buFont typeface="Wingdings" panose="05000000000000000000" pitchFamily="2" charset="2"/>
              <a:buChar char="v"/>
            </a:pPr>
            <a:r>
              <a:rPr lang="en-US" sz="1000" dirty="0">
                <a:solidFill>
                  <a:schemeClr val="tx1"/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Park West community also features several commercial areas with restaurants, grocery shopping, banking, healthcare, veterinary care, and lots more all conveniently-located within the neighborhood. A recreation complex including a variety of sports fields, a track, and a dog park maintained by the Mt. Pleasant Recreation Department is also conveniently-located within the neighborhood.</a:t>
            </a:r>
          </a:p>
          <a:p>
            <a:pPr marL="171450" indent="-171450" algn="l">
              <a:buFont typeface="Wingdings" panose="05000000000000000000" pitchFamily="2" charset="2"/>
              <a:buChar char="v"/>
            </a:pPr>
            <a:r>
              <a:rPr lang="en-US" sz="1000" dirty="0">
                <a:solidFill>
                  <a:schemeClr val="tx1"/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No matter what stage of life you are in, this home is a must see! Book your showing today!!</a:t>
            </a:r>
            <a:endParaRPr lang="en-US" sz="1050" dirty="0">
              <a:solidFill>
                <a:schemeClr val="tx1"/>
              </a:solidFill>
              <a:latin typeface="Palatino Linotype" panose="0204050205050503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Right Brace 6"/>
          <p:cNvSpPr/>
          <p:nvPr/>
        </p:nvSpPr>
        <p:spPr>
          <a:xfrm rot="16200000">
            <a:off x="10460205" y="1884194"/>
            <a:ext cx="263189" cy="4419600"/>
          </a:xfrm>
          <a:prstGeom prst="rightBrace">
            <a:avLst>
              <a:gd name="adj1" fmla="val 37151"/>
              <a:gd name="adj2" fmla="val 50000"/>
            </a:avLst>
          </a:prstGeom>
          <a:ln>
            <a:solidFill>
              <a:schemeClr val="bg2">
                <a:lumMod val="9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12435840"/>
            <a:ext cx="7772400" cy="36576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Palatino Linotype" panose="02040502050505030304" pitchFamily="18" charset="0"/>
              </a:rPr>
              <a:t>Julie </a:t>
            </a:r>
            <a:r>
              <a:rPr lang="en-US" sz="1600" dirty="0" err="1">
                <a:solidFill>
                  <a:schemeClr val="tx1"/>
                </a:solidFill>
                <a:latin typeface="Palatino Linotype" panose="02040502050505030304" pitchFamily="18" charset="0"/>
              </a:rPr>
              <a:t>Nims</a:t>
            </a:r>
            <a:r>
              <a:rPr lang="en-US" sz="1600" dirty="0">
                <a:solidFill>
                  <a:schemeClr val="tx1"/>
                </a:solidFill>
                <a:latin typeface="Palatino Linotype" panose="02040502050505030304" pitchFamily="18" charset="0"/>
              </a:rPr>
              <a:t>   </a:t>
            </a:r>
            <a:r>
              <a:rPr lang="en-US" sz="1600" dirty="0">
                <a:solidFill>
                  <a:schemeClr val="tx1"/>
                </a:solidFill>
                <a:latin typeface="Palatino Linotype" panose="02040502050505030304" pitchFamily="18" charset="0"/>
                <a:hlinkClick r:id="rId3"/>
              </a:rPr>
              <a:t>julie@mattoneillteam.com</a:t>
            </a:r>
            <a:r>
              <a:rPr lang="en-US" sz="1600" dirty="0">
                <a:solidFill>
                  <a:schemeClr val="tx1"/>
                </a:solidFill>
                <a:latin typeface="Palatino Linotype" panose="02040502050505030304" pitchFamily="18" charset="0"/>
              </a:rPr>
              <a:t>   843-580-6310</a:t>
            </a:r>
            <a:endParaRPr lang="en-US" sz="1600" u="sng" dirty="0">
              <a:solidFill>
                <a:schemeClr val="tx1"/>
              </a:solidFill>
              <a:latin typeface="Palatino Linotype" panose="02040502050505030304" pitchFamily="18" charset="0"/>
            </a:endParaRPr>
          </a:p>
        </p:txBody>
      </p:sp>
      <p:pic>
        <p:nvPicPr>
          <p:cNvPr id="10" name="Picture 9"/>
          <p:cNvPicPr>
            <a:picLocks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582571"/>
            <a:ext cx="1371600" cy="914400"/>
          </a:xfrm>
          <a:prstGeom prst="rect">
            <a:avLst/>
          </a:prstGeom>
        </p:spPr>
      </p:pic>
      <p:pic>
        <p:nvPicPr>
          <p:cNvPr id="11" name="Picture 10"/>
          <p:cNvPicPr>
            <a:picLocks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00800" y="6745542"/>
            <a:ext cx="1371600" cy="914400"/>
          </a:xfrm>
          <a:prstGeom prst="rect">
            <a:avLst/>
          </a:prstGeom>
        </p:spPr>
      </p:pic>
      <p:pic>
        <p:nvPicPr>
          <p:cNvPr id="12" name="Picture 11"/>
          <p:cNvPicPr>
            <a:picLocks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6745542"/>
            <a:ext cx="1371600" cy="914400"/>
          </a:xfrm>
          <a:prstGeom prst="rect">
            <a:avLst/>
          </a:prstGeom>
        </p:spPr>
      </p:pic>
      <p:pic>
        <p:nvPicPr>
          <p:cNvPr id="15" name="Picture 14"/>
          <p:cNvPicPr>
            <a:picLocks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00800" y="7908513"/>
            <a:ext cx="1371600" cy="914400"/>
          </a:xfrm>
          <a:prstGeom prst="rect">
            <a:avLst/>
          </a:prstGeom>
        </p:spPr>
      </p:pic>
      <p:pic>
        <p:nvPicPr>
          <p:cNvPr id="19" name="Picture 18"/>
          <p:cNvPicPr>
            <a:picLocks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9071484"/>
            <a:ext cx="1371600" cy="914400"/>
          </a:xfrm>
          <a:prstGeom prst="rect">
            <a:avLst/>
          </a:prstGeom>
        </p:spPr>
      </p:pic>
      <p:pic>
        <p:nvPicPr>
          <p:cNvPr id="20" name="Picture 19"/>
          <p:cNvPicPr>
            <a:picLocks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7908513"/>
            <a:ext cx="1371600" cy="914400"/>
          </a:xfrm>
          <a:prstGeom prst="rect">
            <a:avLst/>
          </a:prstGeom>
        </p:spPr>
      </p:pic>
      <p:pic>
        <p:nvPicPr>
          <p:cNvPr id="26" name="Picture 25"/>
          <p:cNvPicPr>
            <a:picLocks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00800" y="5582571"/>
            <a:ext cx="1371600" cy="914400"/>
          </a:xfrm>
          <a:prstGeom prst="rect">
            <a:avLst/>
          </a:prstGeom>
        </p:spPr>
      </p:pic>
      <p:pic>
        <p:nvPicPr>
          <p:cNvPr id="27" name="Picture 26"/>
          <p:cNvPicPr>
            <a:picLocks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1397426"/>
            <a:ext cx="1371600" cy="914400"/>
          </a:xfrm>
          <a:prstGeom prst="rect">
            <a:avLst/>
          </a:prstGeom>
        </p:spPr>
      </p:pic>
      <p:pic>
        <p:nvPicPr>
          <p:cNvPr id="28" name="Picture 27"/>
          <p:cNvPicPr>
            <a:picLocks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0234455"/>
            <a:ext cx="1371600" cy="914400"/>
          </a:xfrm>
          <a:prstGeom prst="rect">
            <a:avLst/>
          </a:prstGeom>
        </p:spPr>
      </p:pic>
      <p:pic>
        <p:nvPicPr>
          <p:cNvPr id="29" name="Picture 28"/>
          <p:cNvPicPr>
            <a:picLocks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00800" y="9071484"/>
            <a:ext cx="1371600" cy="914400"/>
          </a:xfrm>
          <a:prstGeom prst="rect">
            <a:avLst/>
          </a:prstGeom>
        </p:spPr>
      </p:pic>
      <p:pic>
        <p:nvPicPr>
          <p:cNvPr id="30" name="Picture 29"/>
          <p:cNvPicPr>
            <a:picLocks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00800" y="11397426"/>
            <a:ext cx="1371600" cy="914400"/>
          </a:xfrm>
          <a:prstGeom prst="rect">
            <a:avLst/>
          </a:prstGeom>
        </p:spPr>
      </p:pic>
      <p:pic>
        <p:nvPicPr>
          <p:cNvPr id="31" name="Picture 30"/>
          <p:cNvPicPr>
            <a:picLocks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00800" y="10234455"/>
            <a:ext cx="1371600" cy="91440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1726" y="0"/>
            <a:ext cx="77724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800" b="1" i="1" dirty="0"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67000"/>
                    </a:prstClr>
                  </a:outerShdw>
                </a:effectLst>
                <a:latin typeface="Palatino Linotype" panose="02040502050505030304" pitchFamily="18" charset="0"/>
                <a:cs typeface="Times New Roman" panose="02020603050405020304" pitchFamily="18" charset="0"/>
              </a:rPr>
              <a:t>Broker Open House</a:t>
            </a:r>
          </a:p>
        </p:txBody>
      </p:sp>
      <p:sp>
        <p:nvSpPr>
          <p:cNvPr id="4" name="Rectangle 3"/>
          <p:cNvSpPr/>
          <p:nvPr/>
        </p:nvSpPr>
        <p:spPr>
          <a:xfrm>
            <a:off x="1726" y="4495800"/>
            <a:ext cx="7772400" cy="838200"/>
          </a:xfrm>
          <a:prstGeom prst="rect">
            <a:avLst/>
          </a:prstGeom>
          <a:gradFill>
            <a:gsLst>
              <a:gs pos="0">
                <a:schemeClr val="bg1">
                  <a:alpha val="0"/>
                </a:schemeClr>
              </a:gs>
              <a:gs pos="23000">
                <a:schemeClr val="bg1">
                  <a:alpha val="96000"/>
                </a:schemeClr>
              </a:gs>
              <a:gs pos="100000">
                <a:schemeClr val="bg1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sz="2400" dirty="0">
                <a:solidFill>
                  <a:schemeClr val="bg2">
                    <a:lumMod val="50000"/>
                  </a:schemeClr>
                </a:solidFill>
                <a:latin typeface="Palatino Linotype" panose="02040502050505030304" pitchFamily="18" charset="0"/>
              </a:rPr>
              <a:t>1768 Wellstead Street</a:t>
            </a:r>
          </a:p>
          <a:p>
            <a:pPr algn="ctr"/>
            <a:r>
              <a:rPr lang="en-US" sz="1800" dirty="0">
                <a:solidFill>
                  <a:schemeClr val="bg2">
                    <a:lumMod val="50000"/>
                  </a:schemeClr>
                </a:solidFill>
                <a:latin typeface="Palatino Linotype" panose="02040502050505030304" pitchFamily="18" charset="0"/>
              </a:rPr>
              <a:t>Park West ~ Mount Pleasant, SC 29466 ~ MLS# 18022651 ~ $599,999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DB254025-A4CE-4DA0-800D-B6B66649672E}"/>
              </a:ext>
            </a:extLst>
          </p:cNvPr>
          <p:cNvSpPr/>
          <p:nvPr/>
        </p:nvSpPr>
        <p:spPr>
          <a:xfrm>
            <a:off x="0" y="-533400"/>
            <a:ext cx="77724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000" b="1" i="1" dirty="0"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67000"/>
                    </a:prstClr>
                  </a:outerShdw>
                </a:effectLst>
                <a:latin typeface="Palatino Linotype" panose="02040502050505030304" pitchFamily="18" charset="0"/>
                <a:cs typeface="Times New Roman" panose="02020603050405020304" pitchFamily="18" charset="0"/>
              </a:rPr>
              <a:t>Drop by and enter to win a gift certificate to Duck Donuts!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8757450A-6D02-483C-BB75-5045E1D74F69}"/>
              </a:ext>
            </a:extLst>
          </p:cNvPr>
          <p:cNvSpPr/>
          <p:nvPr/>
        </p:nvSpPr>
        <p:spPr>
          <a:xfrm>
            <a:off x="1567082" y="457200"/>
            <a:ext cx="4638236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000" b="1" i="1" dirty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67000"/>
                    </a:prstClr>
                  </a:outerShdw>
                </a:effectLst>
                <a:latin typeface="Palatino Linotype" panose="02040502050505030304" pitchFamily="18" charset="0"/>
                <a:cs typeface="Times New Roman" panose="02020603050405020304" pitchFamily="18" charset="0"/>
              </a:rPr>
              <a:t>Thursday, Oct 11 from 11-1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6F036279-3571-4BCD-BE6F-FD8A7E9E035E}"/>
              </a:ext>
            </a:extLst>
          </p:cNvPr>
          <p:cNvCxnSpPr>
            <a:cxnSpLocks/>
          </p:cNvCxnSpPr>
          <p:nvPr/>
        </p:nvCxnSpPr>
        <p:spPr>
          <a:xfrm flipV="1">
            <a:off x="2286000" y="571500"/>
            <a:ext cx="3200400" cy="17151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Rectangle 31">
            <a:extLst>
              <a:ext uri="{FF2B5EF4-FFF2-40B4-BE49-F238E27FC236}">
                <a16:creationId xmlns:a16="http://schemas.microsoft.com/office/drawing/2014/main" id="{2D0BA4E4-CDDF-4FCE-B19A-4B929C1E52B8}"/>
              </a:ext>
            </a:extLst>
          </p:cNvPr>
          <p:cNvSpPr/>
          <p:nvPr/>
        </p:nvSpPr>
        <p:spPr>
          <a:xfrm>
            <a:off x="1598587" y="806510"/>
            <a:ext cx="4638236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000" b="1" i="1" dirty="0"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67000"/>
                    </a:prstClr>
                  </a:outerShdw>
                </a:effectLst>
                <a:latin typeface="Palatino Linotype" panose="02040502050505030304" pitchFamily="18" charset="0"/>
                <a:cs typeface="Times New Roman" panose="02020603050405020304" pitchFamily="18" charset="0"/>
              </a:rPr>
              <a:t>Rescheduled for 10/17 from 11-1</a:t>
            </a:r>
          </a:p>
        </p:txBody>
      </p:sp>
    </p:spTree>
    <p:extLst>
      <p:ext uri="{BB962C8B-B14F-4D97-AF65-F5344CB8AC3E}">
        <p14:creationId xmlns:p14="http://schemas.microsoft.com/office/powerpoint/2010/main" val="21880552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356</TotalTime>
  <Words>566</Words>
  <Application>Microsoft Office PowerPoint</Application>
  <PresentationFormat>Custom</PresentationFormat>
  <Paragraphs>20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Palatino Linotype</vt:lpstr>
      <vt:lpstr>Times New Roman</vt:lpstr>
      <vt:lpstr>Wingdings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54</cp:revision>
  <dcterms:created xsi:type="dcterms:W3CDTF">2006-08-16T00:00:00Z</dcterms:created>
  <dcterms:modified xsi:type="dcterms:W3CDTF">2018-10-10T18:58:48Z</dcterms:modified>
</cp:coreProperties>
</file>