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5/13/2016</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700" y="95250"/>
            <a:ext cx="6477000" cy="4857750"/>
          </a:xfrm>
          <a:prstGeom prst="rect">
            <a:avLst/>
          </a:prstGeom>
          <a:ln w="76200" cap="sq">
            <a:solidFill>
              <a:schemeClr val="bg1"/>
            </a:solidFill>
            <a:miter lim="800000"/>
          </a:ln>
        </p:spPr>
      </p:pic>
      <p:sp>
        <p:nvSpPr>
          <p:cNvPr id="2" name="Title 1"/>
          <p:cNvSpPr>
            <a:spLocks noGrp="1"/>
          </p:cNvSpPr>
          <p:nvPr>
            <p:ph type="ctrTitle"/>
          </p:nvPr>
        </p:nvSpPr>
        <p:spPr>
          <a:xfrm>
            <a:off x="0" y="-5079"/>
            <a:ext cx="7772400" cy="843279"/>
          </a:xfrm>
        </p:spPr>
        <p:txBody>
          <a:bodyPr anchor="t">
            <a:normAutofit/>
          </a:bodyPr>
          <a:lstStyle/>
          <a:p>
            <a:r>
              <a:rPr lang="en-US" sz="3600" dirty="0" smtClean="0">
                <a:solidFill>
                  <a:schemeClr val="bg1"/>
                </a:solidFill>
                <a:effectLst>
                  <a:outerShdw blurRad="38100" dist="38100" dir="2700000" algn="tl">
                    <a:srgbClr val="000000">
                      <a:alpha val="43137"/>
                    </a:srgbClr>
                  </a:outerShdw>
                </a:effectLst>
                <a:latin typeface="Gabriola" panose="04040605051002020D02" pitchFamily="82" charset="0"/>
              </a:rPr>
              <a:t>4 Bedroom in </a:t>
            </a:r>
            <a:r>
              <a:rPr lang="en-US" sz="3600" dirty="0" err="1">
                <a:solidFill>
                  <a:schemeClr val="bg1"/>
                </a:solidFill>
                <a:effectLst>
                  <a:outerShdw blurRad="38100" dist="38100" dir="2700000" algn="tl">
                    <a:srgbClr val="000000">
                      <a:alpha val="43137"/>
                    </a:srgbClr>
                  </a:outerShdw>
                </a:effectLst>
                <a:latin typeface="Gabriola" panose="04040605051002020D02" pitchFamily="82" charset="0"/>
              </a:rPr>
              <a:t>Shadowmoss</a:t>
            </a:r>
            <a:endParaRPr lang="en-US" sz="3600"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3998242"/>
            <a:ext cx="7772400" cy="881380"/>
          </a:xfrm>
        </p:spPr>
        <p:txBody>
          <a:bodyPr anchor="ctr">
            <a:normAutofit lnSpcReduction="10000"/>
          </a:bodyPr>
          <a:lstStyle/>
          <a:p>
            <a:r>
              <a:rPr lang="en-US" dirty="0">
                <a:solidFill>
                  <a:schemeClr val="bg1"/>
                </a:solidFill>
                <a:effectLst>
                  <a:outerShdw blurRad="38100" dist="38100" dir="2700000" algn="tl">
                    <a:srgbClr val="000000">
                      <a:alpha val="43137"/>
                    </a:srgbClr>
                  </a:outerShdw>
                </a:effectLst>
                <a:latin typeface="Gabriola" panose="04040605051002020D02" pitchFamily="82" charset="0"/>
              </a:rPr>
              <a:t>176 </a:t>
            </a:r>
            <a:r>
              <a:rPr lang="en-US" dirty="0" err="1">
                <a:solidFill>
                  <a:schemeClr val="bg1"/>
                </a:solidFill>
                <a:effectLst>
                  <a:outerShdw blurRad="38100" dist="38100" dir="2700000" algn="tl">
                    <a:srgbClr val="000000">
                      <a:alpha val="43137"/>
                    </a:srgbClr>
                  </a:outerShdw>
                </a:effectLst>
                <a:latin typeface="Gabriola" panose="04040605051002020D02" pitchFamily="82" charset="0"/>
              </a:rPr>
              <a:t>Droos</a:t>
            </a:r>
            <a:r>
              <a:rPr lang="en-US" dirty="0">
                <a:solidFill>
                  <a:schemeClr val="bg1"/>
                </a:solidFill>
                <a:effectLst>
                  <a:outerShdw blurRad="38100" dist="38100" dir="2700000" algn="tl">
                    <a:srgbClr val="000000">
                      <a:alpha val="43137"/>
                    </a:srgbClr>
                  </a:outerShdw>
                </a:effectLst>
                <a:latin typeface="Gabriola" panose="04040605051002020D02" pitchFamily="82" charset="0"/>
              </a:rPr>
              <a:t> </a:t>
            </a:r>
            <a:r>
              <a:rPr lang="en-US" dirty="0" smtClean="0">
                <a:solidFill>
                  <a:schemeClr val="bg1"/>
                </a:solidFill>
                <a:effectLst>
                  <a:outerShdw blurRad="38100" dist="38100" dir="2700000" algn="tl">
                    <a:srgbClr val="000000">
                      <a:alpha val="43137"/>
                    </a:srgbClr>
                  </a:outerShdw>
                </a:effectLst>
                <a:latin typeface="Gabriola" panose="04040605051002020D02" pitchFamily="82" charset="0"/>
              </a:rPr>
              <a:t>Way</a:t>
            </a:r>
          </a:p>
          <a:p>
            <a:r>
              <a:rPr lang="en-US" sz="2000" dirty="0" smtClean="0">
                <a:solidFill>
                  <a:schemeClr val="bg1"/>
                </a:solidFill>
                <a:effectLst>
                  <a:outerShdw blurRad="38100" dist="38100" dir="2700000" algn="tl">
                    <a:srgbClr val="000000">
                      <a:alpha val="43137"/>
                    </a:srgbClr>
                  </a:outerShdw>
                </a:effectLst>
                <a:latin typeface="Gabriola" panose="04040605051002020D02" pitchFamily="82" charset="0"/>
              </a:rPr>
              <a:t>Charleston</a:t>
            </a:r>
            <a:r>
              <a:rPr lang="en-US" sz="2000" dirty="0">
                <a:solidFill>
                  <a:schemeClr val="bg1"/>
                </a:solidFill>
                <a:effectLst>
                  <a:outerShdw blurRad="38100" dist="38100" dir="2700000" algn="tl">
                    <a:srgbClr val="000000">
                      <a:alpha val="43137"/>
                    </a:srgbClr>
                  </a:outerShdw>
                </a:effectLst>
                <a:latin typeface="Gabriola" panose="04040605051002020D02" pitchFamily="82" charset="0"/>
              </a:rPr>
              <a:t>, SC </a:t>
            </a:r>
            <a:r>
              <a:rPr lang="en-US" sz="2000" dirty="0">
                <a:solidFill>
                  <a:schemeClr val="bg1"/>
                </a:solidFill>
                <a:effectLst>
                  <a:outerShdw blurRad="38100" dist="38100" dir="2700000" algn="tl">
                    <a:srgbClr val="000000">
                      <a:alpha val="43137"/>
                    </a:srgbClr>
                  </a:outerShdw>
                </a:effectLst>
                <a:latin typeface="Gabriola" panose="04040605051002020D02" pitchFamily="82" charset="0"/>
              </a:rPr>
              <a:t>29414 - MLS# 16009429 - $225,000</a:t>
            </a:r>
            <a:endParaRPr lang="en-US" sz="2000" dirty="0">
              <a:solidFill>
                <a:schemeClr val="bg1"/>
              </a:solidFill>
              <a:effectLst>
                <a:outerShdw blurRad="38100" dist="38100" dir="2700000" algn="tl">
                  <a:srgbClr val="000000">
                    <a:alpha val="43137"/>
                  </a:srgbClr>
                </a:outerShdw>
              </a:effectLst>
              <a:latin typeface="Gabriola" panose="04040605051002020D02" pitchFamily="82" charset="0"/>
            </a:endParaRPr>
          </a:p>
        </p:txBody>
      </p:sp>
      <p:sp>
        <p:nvSpPr>
          <p:cNvPr id="5" name="Rectangle 4"/>
          <p:cNvSpPr/>
          <p:nvPr/>
        </p:nvSpPr>
        <p:spPr>
          <a:xfrm>
            <a:off x="-13608" y="5206040"/>
            <a:ext cx="7772400" cy="1846659"/>
          </a:xfrm>
          <a:prstGeom prst="rect">
            <a:avLst/>
          </a:prstGeom>
        </p:spPr>
        <p:txBody>
          <a:bodyPr wrap="square">
            <a:spAutoFit/>
          </a:bodyPr>
          <a:lstStyle/>
          <a:p>
            <a:pPr algn="ctr"/>
            <a:r>
              <a:rPr lang="en-US" sz="1900" dirty="0">
                <a:latin typeface="Gabriola" panose="04040605051002020D02" pitchFamily="82" charset="0"/>
              </a:rPr>
              <a:t>Great one level open floor plan. Home consist of 4 bedrooms, 2 full bath, vaulted living/dinning room combo, and open foyer that could be used as an office space. Hardwood floors through out the main living space and carpet in the bedrooms. Vaulted ceilings provide open atmosphere in the family room leading into fenced in back yard and patio. Master bedroom located in the rear of the house for extra privacy. Extra amenities include pool membership and discounted golf at </a:t>
            </a:r>
            <a:r>
              <a:rPr lang="en-US" sz="1900" dirty="0" err="1">
                <a:latin typeface="Gabriola" panose="04040605051002020D02" pitchFamily="82" charset="0"/>
              </a:rPr>
              <a:t>Shadowmoss</a:t>
            </a:r>
            <a:r>
              <a:rPr lang="en-US" sz="1900" dirty="0">
                <a:latin typeface="Gabriola" panose="04040605051002020D02" pitchFamily="82" charset="0"/>
              </a:rPr>
              <a:t>. Easy to walk/bike to Elementary school.</a:t>
            </a:r>
            <a:endParaRPr lang="en-US" sz="1900" dirty="0">
              <a:latin typeface="Gabriola" panose="04040605051002020D02" pitchFamily="82"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699" y="7305739"/>
            <a:ext cx="2116201" cy="1587151"/>
          </a:xfrm>
          <a:prstGeom prst="rect">
            <a:avLst/>
          </a:prstGeom>
          <a:ln>
            <a:solidFill>
              <a:schemeClr val="bg1"/>
            </a:solidFill>
            <a:miter lim="800000"/>
          </a:ln>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08499" y="7305739"/>
            <a:ext cx="2116201" cy="1587151"/>
          </a:xfrm>
          <a:prstGeom prst="rect">
            <a:avLst/>
          </a:prstGeom>
          <a:ln>
            <a:solidFill>
              <a:schemeClr val="bg1"/>
            </a:solidFill>
            <a:miter lim="800000"/>
          </a:ln>
        </p:spPr>
      </p:pic>
      <p:pic>
        <p:nvPicPr>
          <p:cNvPr id="1026" name="Picture 2" descr="http://charlestonvirtualhomes.com/images/logos/Radekopf.jpg"/>
          <p:cNvPicPr>
            <a:picLocks noChangeAspect="1" noChangeArrowheads="1"/>
          </p:cNvPicPr>
          <p:nvPr/>
        </p:nvPicPr>
        <p:blipFill rotWithShape="1">
          <a:blip r:embed="rId6">
            <a:extLst>
              <a:ext uri="{28A0092B-C50C-407E-A947-70E740481C1C}">
                <a14:useLocalDpi xmlns:a14="http://schemas.microsoft.com/office/drawing/2010/main" val="0"/>
              </a:ext>
            </a:extLst>
          </a:blip>
          <a:srcRect l="5975" r="7435"/>
          <a:stretch/>
        </p:blipFill>
        <p:spPr bwMode="auto">
          <a:xfrm>
            <a:off x="6887933" y="9296400"/>
            <a:ext cx="808267" cy="67627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13608" y="9234428"/>
            <a:ext cx="3886200" cy="800219"/>
          </a:xfrm>
          <a:prstGeom prst="rect">
            <a:avLst/>
          </a:prstGeom>
        </p:spPr>
        <p:txBody>
          <a:bodyPr>
            <a:spAutoFit/>
          </a:bodyPr>
          <a:lstStyle/>
          <a:p>
            <a:r>
              <a:rPr lang="en-US" dirty="0">
                <a:latin typeface="Gabriola" panose="04040605051002020D02" pitchFamily="82" charset="0"/>
              </a:rPr>
              <a:t>Andrew </a:t>
            </a:r>
            <a:r>
              <a:rPr lang="en-US" dirty="0" err="1" smtClean="0">
                <a:latin typeface="Gabriola" panose="04040605051002020D02" pitchFamily="82" charset="0"/>
              </a:rPr>
              <a:t>Tackitt</a:t>
            </a:r>
            <a:endParaRPr lang="en-US" sz="1400" dirty="0">
              <a:latin typeface="Gabriola" panose="04040605051002020D02" pitchFamily="82" charset="0"/>
            </a:endParaRPr>
          </a:p>
          <a:p>
            <a:r>
              <a:rPr lang="en-US" sz="1400" dirty="0">
                <a:latin typeface="Gabriola" panose="04040605051002020D02" pitchFamily="82" charset="0"/>
              </a:rPr>
              <a:t>843-437-8726 cell</a:t>
            </a:r>
          </a:p>
          <a:p>
            <a:r>
              <a:rPr lang="en-US" sz="1400" dirty="0">
                <a:latin typeface="Gabriola" panose="04040605051002020D02" pitchFamily="82" charset="0"/>
              </a:rPr>
              <a:t>andrew@radekopf.com</a:t>
            </a:r>
          </a:p>
        </p:txBody>
      </p:sp>
      <p:sp>
        <p:nvSpPr>
          <p:cNvPr id="15" name="Rectangle 14"/>
          <p:cNvSpPr/>
          <p:nvPr/>
        </p:nvSpPr>
        <p:spPr>
          <a:xfrm>
            <a:off x="1943100" y="9627513"/>
            <a:ext cx="3886200" cy="430887"/>
          </a:xfrm>
          <a:prstGeom prst="rect">
            <a:avLst/>
          </a:prstGeom>
        </p:spPr>
        <p:txBody>
          <a:bodyPr>
            <a:spAutoFit/>
          </a:bodyPr>
          <a:lstStyle/>
          <a:p>
            <a:pPr algn="ctr"/>
            <a:r>
              <a:rPr lang="en-US" sz="1100" dirty="0">
                <a:latin typeface="Gabriola" panose="04040605051002020D02" pitchFamily="82" charset="0"/>
              </a:rPr>
              <a:t>1205 Two Island Court, Suite </a:t>
            </a:r>
            <a:r>
              <a:rPr lang="en-US" sz="1100" dirty="0" smtClean="0">
                <a:latin typeface="Gabriola" panose="04040605051002020D02" pitchFamily="82" charset="0"/>
              </a:rPr>
              <a:t>201 </a:t>
            </a:r>
            <a:r>
              <a:rPr lang="en-US" sz="1100" dirty="0">
                <a:latin typeface="Gabriola" panose="04040605051002020D02" pitchFamily="82" charset="0"/>
              </a:rPr>
              <a:t>| Mount Pleasant, SC  29466</a:t>
            </a:r>
          </a:p>
          <a:p>
            <a:pPr algn="ctr"/>
            <a:r>
              <a:rPr lang="en-US" sz="1100" dirty="0">
                <a:latin typeface="Gabriola" panose="04040605051002020D02" pitchFamily="82" charset="0"/>
              </a:rPr>
              <a:t>Phone: (843) 579.2217 | Fax: (843</a:t>
            </a:r>
            <a:r>
              <a:rPr lang="en-US" sz="1100">
                <a:latin typeface="Gabriola" panose="04040605051002020D02" pitchFamily="82" charset="0"/>
              </a:rPr>
              <a:t>) </a:t>
            </a:r>
            <a:r>
              <a:rPr lang="en-US" sz="1100" smtClean="0">
                <a:latin typeface="Gabriola" panose="04040605051002020D02" pitchFamily="82" charset="0"/>
              </a:rPr>
              <a:t>971-0281</a:t>
            </a:r>
            <a:endParaRPr lang="en-US" sz="1100" dirty="0">
              <a:latin typeface="Gabriola" panose="04040605051002020D02" pitchFamily="82" charset="0"/>
            </a:endParaRPr>
          </a:p>
        </p:txBody>
      </p:sp>
    </p:spTree>
    <p:extLst>
      <p:ext uri="{BB962C8B-B14F-4D97-AF65-F5344CB8AC3E}">
        <p14:creationId xmlns:p14="http://schemas.microsoft.com/office/powerpoint/2010/main" val="32087535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146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4 Bedroom in Shadowmoss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6</cp:revision>
  <dcterms:created xsi:type="dcterms:W3CDTF">2006-08-16T00:00:00Z</dcterms:created>
  <dcterms:modified xsi:type="dcterms:W3CDTF">2016-05-13T13:21:38Z</dcterms:modified>
</cp:coreProperties>
</file>