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9D5"/>
    <a:srgbClr val="0075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www.lifetreerealestate.com/" TargetMode="External"/><Relationship Id="rId7" Type="http://schemas.openxmlformats.org/officeDocument/2006/relationships/image" Target="../media/image4.jpeg"/><Relationship Id="rId12" Type="http://schemas.openxmlformats.org/officeDocument/2006/relationships/image" Target="../media/image9.jpg"/><Relationship Id="rId2" Type="http://schemas.openxmlformats.org/officeDocument/2006/relationships/hyperlink" Target="mailto:1joylance@gmail.com" TargetMode="External"/><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g"/><Relationship Id="rId5" Type="http://schemas.openxmlformats.org/officeDocument/2006/relationships/image" Target="../media/image2.jpg"/><Relationship Id="rId10" Type="http://schemas.openxmlformats.org/officeDocument/2006/relationships/image" Target="../media/image7.jpeg"/><Relationship Id="rId4" Type="http://schemas.openxmlformats.org/officeDocument/2006/relationships/image" Target="../media/image1.pn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4461207"/>
            <a:ext cx="9144001" cy="1396667"/>
          </a:xfrm>
        </p:spPr>
        <p:txBody>
          <a:bodyPr>
            <a:noAutofit/>
          </a:bodyPr>
          <a:lstStyle/>
          <a:p>
            <a:r>
              <a:rPr lang="en-US" sz="1400" dirty="0"/>
              <a:t>Welcome home! This custom townhome with 3 </a:t>
            </a:r>
            <a:r>
              <a:rPr lang="en-US" sz="1400" dirty="0" err="1"/>
              <a:t>br</a:t>
            </a:r>
            <a:r>
              <a:rPr lang="en-US" sz="1400" dirty="0"/>
              <a:t> and 2.5 baths has so much to offer. Double piazzas, beautiful private brick patio with French drains and an extra large garage. Upstairs is the master suite that has his and hers closets, double vanity, separate shower, garden tub and tile floors. You will love the gourmet kitchen with beautiful granite countertops, stainless steel appliances and a nook that can be used as a butlers pantry. Come take a peak, you won't be disappointed. If square footage is important please measure. All of the information in this listing is to the best of the agents knowledge. Buyer to verify schools and square footage.</a:t>
            </a:r>
          </a:p>
        </p:txBody>
      </p:sp>
      <p:sp>
        <p:nvSpPr>
          <p:cNvPr id="14" name="Rectangle 13"/>
          <p:cNvSpPr/>
          <p:nvPr/>
        </p:nvSpPr>
        <p:spPr>
          <a:xfrm>
            <a:off x="0" y="5791200"/>
            <a:ext cx="9144000" cy="1092607"/>
          </a:xfrm>
          <a:prstGeom prst="rect">
            <a:avLst/>
          </a:prstGeom>
          <a:noFill/>
        </p:spPr>
        <p:txBody>
          <a:bodyPr wrap="square">
            <a:spAutoFit/>
          </a:bodyPr>
          <a:lstStyle/>
          <a:p>
            <a:pPr algn="ctr"/>
            <a:r>
              <a:rPr lang="it-IT" b="1" dirty="0"/>
              <a:t>Joy </a:t>
            </a:r>
            <a:r>
              <a:rPr lang="it-IT" b="1" dirty="0" smtClean="0"/>
              <a:t>Lance</a:t>
            </a:r>
          </a:p>
          <a:p>
            <a:pPr algn="ctr"/>
            <a:r>
              <a:rPr lang="pt-BR" sz="1200" dirty="0"/>
              <a:t>C 843-216-1631 | O 843-606-5251</a:t>
            </a:r>
          </a:p>
          <a:p>
            <a:pPr algn="ctr"/>
            <a:r>
              <a:rPr lang="pt-BR" sz="1200" dirty="0" smtClean="0">
                <a:hlinkClick r:id="rId2"/>
              </a:rPr>
              <a:t>1joylance@gmail.com</a:t>
            </a:r>
            <a:endParaRPr lang="pt-BR" sz="1200" dirty="0" smtClean="0"/>
          </a:p>
          <a:p>
            <a:pPr algn="ctr"/>
            <a:endParaRPr lang="pt-BR" sz="1200" dirty="0" smtClean="0"/>
          </a:p>
          <a:p>
            <a:pPr algn="ctr"/>
            <a:r>
              <a:rPr lang="en-US" sz="1100" dirty="0" err="1" smtClean="0"/>
              <a:t>LifeTree</a:t>
            </a:r>
            <a:r>
              <a:rPr lang="en-US" sz="1100" dirty="0" smtClean="0"/>
              <a:t> </a:t>
            </a:r>
            <a:r>
              <a:rPr lang="en-US" sz="1100" dirty="0"/>
              <a:t>Real Estate, LLC | 3094 Hwy 17 North | Mt. Pleasant, SC 29466 | </a:t>
            </a:r>
            <a:r>
              <a:rPr lang="en-US" sz="1100" dirty="0" smtClean="0"/>
              <a:t>843-216-1631 | </a:t>
            </a:r>
            <a:r>
              <a:rPr lang="it-IT" sz="1100" dirty="0" smtClean="0">
                <a:hlinkClick r:id="rId3"/>
              </a:rPr>
              <a:t>www.lifetreerealestate.com</a:t>
            </a:r>
            <a:r>
              <a:rPr lang="it-IT" sz="1100" dirty="0" smtClean="0"/>
              <a:t> </a:t>
            </a:r>
            <a:endParaRPr lang="en-US" sz="1100" dirty="0"/>
          </a:p>
        </p:txBody>
      </p:sp>
      <p:pic>
        <p:nvPicPr>
          <p:cNvPr id="1026" name="Picture 2" descr="G:\All Web Sites\CVH\flyers\1149PegnailCornerOH_030115\565.png"/>
          <p:cNvPicPr>
            <a:picLocks noChangeAspect="1" noChangeArrowheads="1"/>
          </p:cNvPicPr>
          <p:nvPr/>
        </p:nvPicPr>
        <p:blipFill rotWithShape="1">
          <a:blip r:embed="rId4">
            <a:extLst>
              <a:ext uri="{28A0092B-C50C-407E-A947-70E740481C1C}">
                <a14:useLocalDpi xmlns:a14="http://schemas.microsoft.com/office/drawing/2010/main" val="0"/>
              </a:ext>
            </a:extLst>
          </a:blip>
          <a:srcRect l="18095" r="9867"/>
          <a:stretch/>
        </p:blipFill>
        <p:spPr bwMode="auto">
          <a:xfrm>
            <a:off x="7970366" y="5916748"/>
            <a:ext cx="1173633" cy="81073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828800" y="4890830"/>
            <a:ext cx="711745" cy="967044"/>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 y="632936"/>
            <a:ext cx="9144001" cy="738664"/>
          </a:xfrm>
          <a:prstGeom prst="rect">
            <a:avLst/>
          </a:prstGeom>
        </p:spPr>
        <p:txBody>
          <a:bodyPr wrap="square">
            <a:spAutoFit/>
          </a:bodyPr>
          <a:lstStyle/>
          <a:p>
            <a:pPr algn="ctr"/>
            <a:r>
              <a:rPr lang="en-US" sz="2400" dirty="0">
                <a:ln>
                  <a:solidFill>
                    <a:srgbClr val="0075B6"/>
                  </a:solidFill>
                </a:ln>
                <a:solidFill>
                  <a:srgbClr val="00A9D5"/>
                </a:solidFill>
                <a:latin typeface="Arial" panose="020B0604020202020204" pitchFamily="34" charset="0"/>
                <a:cs typeface="Arial" panose="020B0604020202020204" pitchFamily="34" charset="0"/>
              </a:rPr>
              <a:t>1775 Tennyson </a:t>
            </a:r>
            <a:r>
              <a:rPr lang="en-US" sz="2400" dirty="0" smtClean="0">
                <a:ln>
                  <a:solidFill>
                    <a:srgbClr val="0075B6"/>
                  </a:solidFill>
                </a:ln>
                <a:solidFill>
                  <a:srgbClr val="00A9D5"/>
                </a:solidFill>
                <a:latin typeface="Arial" panose="020B0604020202020204" pitchFamily="34" charset="0"/>
                <a:cs typeface="Arial" panose="020B0604020202020204" pitchFamily="34" charset="0"/>
              </a:rPr>
              <a:t>Row</a:t>
            </a:r>
          </a:p>
          <a:p>
            <a:pPr algn="ctr"/>
            <a:r>
              <a:rPr lang="en-US" dirty="0">
                <a:ln>
                  <a:solidFill>
                    <a:srgbClr val="0075B6"/>
                  </a:solidFill>
                </a:ln>
                <a:solidFill>
                  <a:srgbClr val="00A9D5"/>
                </a:solidFill>
                <a:latin typeface="Arial" panose="020B0604020202020204" pitchFamily="34" charset="0"/>
                <a:cs typeface="Arial" panose="020B0604020202020204" pitchFamily="34" charset="0"/>
              </a:rPr>
              <a:t>Park West ~ Mount Pleasant ~ MLS# 15017437 ~ $342,000</a:t>
            </a:r>
            <a:endParaRPr lang="en-US" sz="1400" dirty="0">
              <a:ln>
                <a:solidFill>
                  <a:srgbClr val="0075B6"/>
                </a:solidFill>
              </a:ln>
              <a:solidFill>
                <a:srgbClr val="00A9D5"/>
              </a:solidFill>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261" y="1347155"/>
            <a:ext cx="2304333" cy="3072444"/>
          </a:xfrm>
          <a:prstGeom prst="rect">
            <a:avLst/>
          </a:prstGeom>
          <a:ln>
            <a:no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631510" y="1347155"/>
            <a:ext cx="1828801" cy="1371601"/>
          </a:xfrm>
          <a:prstGeom prst="rect">
            <a:avLst/>
          </a:prstGeom>
          <a:ln w="38100" cap="sq">
            <a:noFill/>
            <a:prstDash val="solid"/>
            <a:miter lim="800000"/>
          </a:ln>
          <a:effectLst>
            <a:outerShdw blurRad="63500" sx="102000" sy="102000" algn="ctr" rotWithShape="0">
              <a:prstClr val="black">
                <a:alpha val="40000"/>
              </a:prstClr>
            </a:outerShdw>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31510" y="3048000"/>
            <a:ext cx="1828801" cy="1371601"/>
          </a:xfrm>
          <a:prstGeom prst="rect">
            <a:avLst/>
          </a:prstGeom>
          <a:ln w="38100" cap="sq">
            <a:noFill/>
            <a:prstDash val="solid"/>
            <a:miter lim="800000"/>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691227" y="1347155"/>
            <a:ext cx="1828801" cy="1371601"/>
          </a:xfrm>
          <a:prstGeom prst="rect">
            <a:avLst/>
          </a:prstGeom>
          <a:ln w="38100" cap="sq">
            <a:noFill/>
            <a:prstDash val="solid"/>
            <a:miter lim="800000"/>
          </a:ln>
          <a:effectLst>
            <a:outerShdw blurRad="63500" sx="102000" sy="102000" algn="ctr" rotWithShape="0">
              <a:prstClr val="black">
                <a:alpha val="40000"/>
              </a:prstClr>
            </a:outerShdw>
          </a:effectLst>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691227" y="3048000"/>
            <a:ext cx="1828801" cy="1371601"/>
          </a:xfrm>
          <a:prstGeom prst="rect">
            <a:avLst/>
          </a:prstGeom>
          <a:ln w="38100" cap="sq">
            <a:noFill/>
            <a:prstDash val="solid"/>
            <a:miter lim="800000"/>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750943" y="1347155"/>
            <a:ext cx="2303209" cy="3072445"/>
          </a:xfrm>
          <a:prstGeom prst="rect">
            <a:avLst/>
          </a:prstGeom>
          <a:ln>
            <a:noFill/>
          </a:ln>
          <a:effectLst>
            <a:outerShdw blurRad="63500" sx="102000" sy="102000" algn="ctr" rotWithShape="0">
              <a:prstClr val="black">
                <a:alpha val="40000"/>
              </a:prstClr>
            </a:outerShdw>
          </a:effectLst>
        </p:spPr>
      </p:pic>
      <p:sp>
        <p:nvSpPr>
          <p:cNvPr id="6" name="Rectangle 5"/>
          <p:cNvSpPr/>
          <p:nvPr/>
        </p:nvSpPr>
        <p:spPr>
          <a:xfrm>
            <a:off x="500884" y="0"/>
            <a:ext cx="8142230" cy="684803"/>
          </a:xfrm>
          <a:prstGeom prst="rect">
            <a:avLst/>
          </a:prstGeom>
          <a:gradFill flip="none" rotWithShape="1">
            <a:gsLst>
              <a:gs pos="0">
                <a:srgbClr val="FFFF00"/>
              </a:gs>
              <a:gs pos="100000">
                <a:srgbClr val="FFFF00">
                  <a:shade val="100000"/>
                  <a:satMod val="115000"/>
                </a:srgbClr>
              </a:gs>
            </a:gsLst>
            <a:path path="circle">
              <a:fillToRect l="50000" t="50000" r="50000" b="50000"/>
            </a:path>
            <a:tileRect/>
          </a:gradFill>
          <a:effectLst>
            <a:outerShdw blurRad="50800" dist="38100" dir="5400000" algn="t" rotWithShape="0">
              <a:prstClr val="black">
                <a:alpha val="40000"/>
              </a:prstClr>
            </a:outerShdw>
          </a:effectLst>
        </p:spPr>
        <p:txBody>
          <a:bodyPr wrap="square">
            <a:spAutoFit/>
          </a:bodyPr>
          <a:lstStyle/>
          <a:p>
            <a:pPr algn="ctr"/>
            <a:r>
              <a:rPr lang="en-US" sz="1400" b="1" i="1" dirty="0">
                <a:solidFill>
                  <a:srgbClr val="FF0000"/>
                </a:solidFill>
                <a:latin typeface="Arial" panose="020B0604020202020204" pitchFamily="34" charset="0"/>
                <a:cs typeface="Arial" panose="020B0604020202020204" pitchFamily="34" charset="0"/>
              </a:rPr>
              <a:t>$1,000 AGENT BONUS with ratified contract by February 14, </a:t>
            </a:r>
            <a:r>
              <a:rPr lang="en-US" sz="1400" b="1" i="1" dirty="0" smtClean="0">
                <a:solidFill>
                  <a:srgbClr val="FF0000"/>
                </a:solidFill>
                <a:latin typeface="Arial" panose="020B0604020202020204" pitchFamily="34" charset="0"/>
                <a:cs typeface="Arial" panose="020B0604020202020204" pitchFamily="34" charset="0"/>
              </a:rPr>
              <a:t>2016 *</a:t>
            </a:r>
            <a:r>
              <a:rPr lang="en-US" sz="1400" b="1" i="1" dirty="0" smtClean="0">
                <a:solidFill>
                  <a:srgbClr val="FF0000"/>
                </a:solidFill>
                <a:latin typeface="Arial" panose="020B0604020202020204" pitchFamily="34" charset="0"/>
                <a:cs typeface="Arial" panose="020B0604020202020204" pitchFamily="34" charset="0"/>
              </a:rPr>
              <a:t/>
            </a:r>
            <a:br>
              <a:rPr lang="en-US" sz="1400" b="1" i="1" dirty="0" smtClean="0">
                <a:solidFill>
                  <a:srgbClr val="FF0000"/>
                </a:solidFill>
                <a:latin typeface="Arial" panose="020B0604020202020204" pitchFamily="34" charset="0"/>
                <a:cs typeface="Arial" panose="020B0604020202020204" pitchFamily="34" charset="0"/>
              </a:rPr>
            </a:br>
            <a:r>
              <a:rPr lang="en-US" sz="1400" b="1" i="1" dirty="0">
                <a:solidFill>
                  <a:srgbClr val="FF0000"/>
                </a:solidFill>
                <a:latin typeface="Arial" panose="020B0604020202020204" pitchFamily="34" charset="0"/>
                <a:cs typeface="Arial" panose="020B0604020202020204" pitchFamily="34" charset="0"/>
              </a:rPr>
              <a:t>Seller is offering $2000 towards closing costs</a:t>
            </a:r>
            <a:r>
              <a:rPr lang="en-US" sz="1400" b="1" i="1" dirty="0" smtClean="0">
                <a:solidFill>
                  <a:srgbClr val="FF0000"/>
                </a:solidFill>
                <a:latin typeface="Arial" panose="020B0604020202020204" pitchFamily="34" charset="0"/>
                <a:cs typeface="Arial" panose="020B0604020202020204" pitchFamily="34" charset="0"/>
              </a:rPr>
              <a:t>!!!</a:t>
            </a:r>
          </a:p>
          <a:p>
            <a:pPr algn="ctr"/>
            <a:r>
              <a:rPr lang="en-US" sz="1000" b="1" i="1" dirty="0" smtClean="0">
                <a:solidFill>
                  <a:srgbClr val="FF0000"/>
                </a:solidFill>
                <a:latin typeface="Arial" panose="020B0604020202020204" pitchFamily="34" charset="0"/>
                <a:cs typeface="Arial" panose="020B0604020202020204" pitchFamily="34" charset="0"/>
              </a:rPr>
              <a:t>(*with </a:t>
            </a:r>
            <a:r>
              <a:rPr lang="en-US" sz="1000" b="1" i="1" dirty="0">
                <a:solidFill>
                  <a:srgbClr val="FF0000"/>
                </a:solidFill>
                <a:latin typeface="Arial" panose="020B0604020202020204" pitchFamily="34" charset="0"/>
                <a:cs typeface="Arial" panose="020B0604020202020204" pitchFamily="34" charset="0"/>
              </a:rPr>
              <a:t>BIC approval)</a:t>
            </a:r>
            <a:endParaRPr lang="en-US" sz="1000" b="1" i="1" dirty="0">
              <a:solidFill>
                <a:srgbClr val="FF0000"/>
              </a:solidFill>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96261" y="5906230"/>
            <a:ext cx="1039710" cy="831768"/>
          </a:xfrm>
          <a:prstGeom prst="rect">
            <a:avLst/>
          </a:prstGeom>
        </p:spPr>
      </p:pic>
    </p:spTree>
    <p:extLst>
      <p:ext uri="{BB962C8B-B14F-4D97-AF65-F5344CB8AC3E}">
        <p14:creationId xmlns:p14="http://schemas.microsoft.com/office/powerpoint/2010/main" val="184337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183</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Welcome home! This custom townhome with 3 br and 2.5 baths has so much to offer. Double piazzas, beautiful private brick patio with French drains and an extra large garage. Upstairs is the master suite that has his and hers closets, double vanity, separate shower, garden tub and tile floors. You will love the gourmet kitchen with beautiful granite countertops, stainless steel appliances and a nook that can be used as a butlers pantry. Come take a peak, you won't be disappointed. If square footage is important please measure. All of the information in this listing is to the best of the agents knowledge. Buyer to verify schools and square footage.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 Thomas Price</cp:lastModifiedBy>
  <cp:revision>18</cp:revision>
  <dcterms:created xsi:type="dcterms:W3CDTF">2006-08-16T00:00:00Z</dcterms:created>
  <dcterms:modified xsi:type="dcterms:W3CDTF">2016-01-21T18:03:58Z</dcterms:modified>
</cp:coreProperties>
</file>