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268" y="146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5/19/2015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5/19/2015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17526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8748" y="5486401"/>
            <a:ext cx="7177702" cy="2045978"/>
          </a:xfrm>
        </p:spPr>
        <p:txBody>
          <a:bodyPr anchor="ctr">
            <a:noAutofit/>
          </a:bodyPr>
          <a:lstStyle/>
          <a:p>
            <a:r>
              <a:rPr lang="en-US" sz="1400" dirty="0">
                <a:solidFill>
                  <a:schemeClr val="tx2">
                    <a:lumMod val="75000"/>
                  </a:schemeClr>
                </a:solidFill>
                <a:latin typeface="Trebuchet MS" panose="020B0603020202020204" pitchFamily="34" charset="0"/>
              </a:rPr>
              <a:t>Great opportunity to own in the Salt Grass subsection of Carolina Bay. Nice mature lot located on a pond. The home has some nice upgrades from the original owner such as high ceilings, an exposed brick wall in the dining area, butler's pantry from the kitchen to dining area, a gourmet kitchen with granite countertops, gas cooktop, electric oven with warming drawer and built in bar to enjoy this family space. Enjoy the nice fireplace in the family room. Master is located downstairs with high ceilings and outdoor access to the patio. The upstairs is host to the three other bedrooms and two more full baths. The property has been freshly power washed, some fresh painting in the master bedroom. It is move in ready for you to enjoy!</a:t>
            </a:r>
            <a:endParaRPr lang="en-US" sz="1400" dirty="0">
              <a:solidFill>
                <a:schemeClr val="tx2">
                  <a:lumMod val="75000"/>
                </a:schemeClr>
              </a:solidFill>
              <a:latin typeface="Trebuchet MS" panose="020B0603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3981" y="639281"/>
            <a:ext cx="4467237" cy="2980485"/>
          </a:xfrm>
          <a:prstGeom prst="rect">
            <a:avLst/>
          </a:prstGeom>
          <a:ln w="38100">
            <a:solidFill>
              <a:schemeClr val="tx2">
                <a:lumMod val="60000"/>
                <a:lumOff val="40000"/>
              </a:schemeClr>
            </a:solidFill>
          </a:ln>
          <a:effectLst>
            <a:outerShdw blurRad="50800" dist="38100" dir="5400000" algn="t" rotWithShape="0">
              <a:prstClr val="black">
                <a:alpha val="40000"/>
              </a:prstClr>
            </a:outerShdw>
          </a:effectLst>
        </p:spPr>
      </p:pic>
      <p:sp>
        <p:nvSpPr>
          <p:cNvPr id="2" name="Title 1"/>
          <p:cNvSpPr>
            <a:spLocks noGrp="1"/>
          </p:cNvSpPr>
          <p:nvPr>
            <p:ph type="ctrTitle"/>
          </p:nvPr>
        </p:nvSpPr>
        <p:spPr>
          <a:xfrm>
            <a:off x="0" y="4746278"/>
            <a:ext cx="7315199" cy="762000"/>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lumMod val="50000"/>
                  </a:schemeClr>
                </a:solidFill>
                <a:effectLst/>
                <a:latin typeface="Trebuchet MS" panose="020B0603020202020204" pitchFamily="34" charset="0"/>
              </a:rPr>
              <a:t>1786 </a:t>
            </a:r>
            <a:r>
              <a:rPr lang="en-US" sz="2400" cap="none" dirty="0" err="1">
                <a:ln w="10541" cmpd="sng">
                  <a:noFill/>
                  <a:prstDash val="solid"/>
                </a:ln>
                <a:solidFill>
                  <a:schemeClr val="tx2">
                    <a:lumMod val="50000"/>
                  </a:schemeClr>
                </a:solidFill>
                <a:effectLst/>
                <a:latin typeface="Trebuchet MS" panose="020B0603020202020204" pitchFamily="34" charset="0"/>
              </a:rPr>
              <a:t>Cornsilk</a:t>
            </a:r>
            <a:r>
              <a:rPr lang="en-US" sz="2400" cap="none" dirty="0">
                <a:ln w="10541" cmpd="sng">
                  <a:noFill/>
                  <a:prstDash val="solid"/>
                </a:ln>
                <a:solidFill>
                  <a:schemeClr val="tx2">
                    <a:lumMod val="50000"/>
                  </a:schemeClr>
                </a:solidFill>
                <a:effectLst/>
                <a:latin typeface="Trebuchet MS" panose="020B0603020202020204" pitchFamily="34" charset="0"/>
              </a:rPr>
              <a:t> Drive</a:t>
            </a:r>
            <a:r>
              <a:rPr lang="en-US" sz="2400" cap="none" dirty="0" smtClean="0">
                <a:ln w="10541" cmpd="sng">
                  <a:noFill/>
                  <a:prstDash val="solid"/>
                </a:ln>
                <a:solidFill>
                  <a:schemeClr val="tx2">
                    <a:lumMod val="50000"/>
                  </a:schemeClr>
                </a:solidFill>
                <a:effectLst/>
                <a:latin typeface="Trebuchet MS" panose="020B0603020202020204" pitchFamily="34" charset="0"/>
              </a:rPr>
              <a:t/>
            </a:r>
            <a:br>
              <a:rPr lang="en-US" sz="2400" cap="none" dirty="0" smtClean="0">
                <a:ln w="10541" cmpd="sng">
                  <a:noFill/>
                  <a:prstDash val="solid"/>
                </a:ln>
                <a:solidFill>
                  <a:schemeClr val="tx2">
                    <a:lumMod val="50000"/>
                  </a:schemeClr>
                </a:solidFill>
                <a:effectLst/>
                <a:latin typeface="Trebuchet MS" panose="020B0603020202020204" pitchFamily="34" charset="0"/>
              </a:rPr>
            </a:br>
            <a:r>
              <a:rPr lang="en-US" sz="1800" cap="none" dirty="0" smtClean="0">
                <a:ln w="10541" cmpd="sng">
                  <a:noFill/>
                  <a:prstDash val="solid"/>
                </a:ln>
                <a:solidFill>
                  <a:schemeClr val="tx2">
                    <a:lumMod val="50000"/>
                  </a:schemeClr>
                </a:solidFill>
                <a:effectLst/>
                <a:latin typeface="Trebuchet MS" panose="020B0603020202020204" pitchFamily="34" charset="0"/>
              </a:rPr>
              <a:t>Charleston, SC 29414  </a:t>
            </a:r>
            <a:r>
              <a:rPr lang="en-US" sz="1800" cap="none" dirty="0" smtClean="0">
                <a:ln w="10541" cmpd="sng">
                  <a:noFill/>
                  <a:prstDash val="solid"/>
                </a:ln>
                <a:solidFill>
                  <a:schemeClr val="tx2">
                    <a:lumMod val="50000"/>
                  </a:schemeClr>
                </a:solidFill>
                <a:effectLst/>
                <a:latin typeface="Trebuchet MS" panose="020B0603020202020204" pitchFamily="34" charset="0"/>
              </a:rPr>
              <a:t>- MLS</a:t>
            </a:r>
            <a:r>
              <a:rPr lang="en-US" sz="1800" cap="none" dirty="0">
                <a:ln w="10541" cmpd="sng">
                  <a:noFill/>
                  <a:prstDash val="solid"/>
                </a:ln>
                <a:solidFill>
                  <a:schemeClr val="tx2">
                    <a:lumMod val="50000"/>
                  </a:schemeClr>
                </a:solidFill>
                <a:effectLst/>
                <a:latin typeface="Trebuchet MS" panose="020B0603020202020204" pitchFamily="34" charset="0"/>
              </a:rPr>
              <a:t># </a:t>
            </a:r>
            <a:r>
              <a:rPr lang="en-US" sz="1800" cap="none" dirty="0" smtClean="0">
                <a:ln w="10541" cmpd="sng">
                  <a:noFill/>
                  <a:prstDash val="solid"/>
                </a:ln>
                <a:solidFill>
                  <a:schemeClr val="tx2">
                    <a:lumMod val="50000"/>
                  </a:schemeClr>
                </a:solidFill>
                <a:effectLst/>
                <a:latin typeface="Trebuchet MS" panose="020B0603020202020204" pitchFamily="34" charset="0"/>
              </a:rPr>
              <a:t>15012476 - </a:t>
            </a:r>
            <a:r>
              <a:rPr lang="en-US" sz="1800" cap="none" dirty="0">
                <a:ln w="10541" cmpd="sng">
                  <a:noFill/>
                  <a:prstDash val="solid"/>
                </a:ln>
                <a:solidFill>
                  <a:schemeClr val="tx2">
                    <a:lumMod val="50000"/>
                  </a:schemeClr>
                </a:solidFill>
                <a:effectLst/>
                <a:latin typeface="Trebuchet MS" panose="020B0603020202020204" pitchFamily="34" charset="0"/>
              </a:rPr>
              <a:t>$319,000</a:t>
            </a:r>
            <a:endParaRPr lang="en-US" sz="1600" cap="none" dirty="0">
              <a:ln w="10541" cmpd="sng">
                <a:noFill/>
                <a:prstDash val="solid"/>
              </a:ln>
              <a:solidFill>
                <a:schemeClr val="tx2">
                  <a:lumMod val="50000"/>
                </a:schemeClr>
              </a:solidFill>
              <a:effectLst/>
              <a:latin typeface="Trebuchet MS" panose="020B0603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10200" y="8768150"/>
            <a:ext cx="1827495" cy="1215284"/>
          </a:xfrm>
          <a:prstGeom prst="rect">
            <a:avLst/>
          </a:prstGeom>
        </p:spPr>
      </p:pic>
      <p:sp>
        <p:nvSpPr>
          <p:cNvPr id="17" name="Rectangle 16"/>
          <p:cNvSpPr/>
          <p:nvPr/>
        </p:nvSpPr>
        <p:spPr>
          <a:xfrm>
            <a:off x="0" y="8767934"/>
            <a:ext cx="7315199" cy="1215717"/>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Charla </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McDonald</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Office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100" b="1" dirty="0">
                <a:solidFill>
                  <a:schemeClr val="bg1"/>
                </a:solidFill>
                <a:effectLst>
                  <a:outerShdw blurRad="38100" dist="38100" dir="2700000" algn="tl">
                    <a:srgbClr val="000000">
                      <a:alpha val="43137"/>
                    </a:srgbClr>
                  </a:outerShdw>
                </a:effectLst>
                <a:latin typeface="Trebuchet MS" panose="020B0603020202020204" pitchFamily="34" charset="0"/>
              </a:rPr>
              <a:t>(843) 884-1622</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343-1456</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Fax - (843) 746-4845</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cmcdonald@carolinaone.com</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charlamcdonaldproperties.com</a:t>
            </a:r>
          </a:p>
        </p:txBody>
      </p:sp>
      <p:grpSp>
        <p:nvGrpSpPr>
          <p:cNvPr id="24" name="Group 23"/>
          <p:cNvGrpSpPr/>
          <p:nvPr/>
        </p:nvGrpSpPr>
        <p:grpSpPr>
          <a:xfrm>
            <a:off x="0" y="8920096"/>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a:t>
              </a:r>
              <a:r>
                <a:rPr lang="en-US" sz="700" dirty="0" smtClean="0">
                  <a:solidFill>
                    <a:schemeClr val="bg1"/>
                  </a:solidFill>
                  <a:latin typeface="Trebuchet MS" panose="020B0603020202020204" pitchFamily="34" charset="0"/>
                </a:rPr>
                <a:t>Rd</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Mt Pleasant, SC 29464</a:t>
              </a:r>
            </a:p>
          </p:txBody>
        </p:sp>
      </p:gr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596" y="7648439"/>
            <a:ext cx="1327904" cy="885961"/>
          </a:xfrm>
          <a:prstGeom prst="rect">
            <a:avLst/>
          </a:prstGeom>
          <a:ln w="19050">
            <a:noFill/>
          </a:ln>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896698" y="7648439"/>
            <a:ext cx="1327904" cy="885961"/>
          </a:xfrm>
          <a:prstGeom prst="rect">
            <a:avLst/>
          </a:prstGeom>
          <a:ln w="19050">
            <a:noFill/>
          </a:ln>
        </p:spPr>
      </p:pic>
      <p:pic>
        <p:nvPicPr>
          <p:cNvPr id="19" name="Picture 1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993647" y="7648439"/>
            <a:ext cx="1327904" cy="885961"/>
          </a:xfrm>
          <a:prstGeom prst="rect">
            <a:avLst/>
          </a:prstGeom>
          <a:ln w="19050">
            <a:noFill/>
          </a:ln>
        </p:spPr>
      </p:pic>
      <p:sp>
        <p:nvSpPr>
          <p:cNvPr id="23" name="Rectangle 22"/>
          <p:cNvSpPr/>
          <p:nvPr/>
        </p:nvSpPr>
        <p:spPr>
          <a:xfrm>
            <a:off x="-1" y="0"/>
            <a:ext cx="7315200" cy="523220"/>
          </a:xfrm>
          <a:prstGeom prst="rect">
            <a:avLst/>
          </a:prstGeom>
        </p:spPr>
        <p:txBody>
          <a:bodyPr wrap="square">
            <a:spAutoFit/>
          </a:bodyPr>
          <a:lstStyle/>
          <a:p>
            <a:pPr algn="ct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Just Listed in Carolina Bay</a:t>
            </a:r>
            <a:endPar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grpSp>
        <p:nvGrpSpPr>
          <p:cNvPr id="7" name="Group 6"/>
          <p:cNvGrpSpPr/>
          <p:nvPr/>
        </p:nvGrpSpPr>
        <p:grpSpPr>
          <a:xfrm>
            <a:off x="83270" y="3735827"/>
            <a:ext cx="7148658" cy="894390"/>
            <a:chOff x="89037" y="3962880"/>
            <a:chExt cx="7148658" cy="894390"/>
          </a:xfrm>
        </p:grpSpPr>
        <p:pic>
          <p:nvPicPr>
            <p:cNvPr id="25" name="Picture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9037" y="3969230"/>
              <a:ext cx="1331021" cy="888040"/>
            </a:xfrm>
            <a:prstGeom prst="rect">
              <a:avLst/>
            </a:prstGeom>
            <a:ln w="19050">
              <a:noFill/>
            </a:ln>
          </p:spPr>
        </p:pic>
        <p:pic>
          <p:nvPicPr>
            <p:cNvPr id="26" name="Picture 25"/>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06674" y="3962880"/>
              <a:ext cx="1331021" cy="888040"/>
            </a:xfrm>
            <a:prstGeom prst="rect">
              <a:avLst/>
            </a:prstGeom>
            <a:ln w="19050">
              <a:noFill/>
            </a:ln>
          </p:spPr>
        </p:pic>
        <p:pic>
          <p:nvPicPr>
            <p:cNvPr id="27" name="Picture 26"/>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1543446" y="3969230"/>
              <a:ext cx="1331021" cy="888040"/>
            </a:xfrm>
            <a:prstGeom prst="rect">
              <a:avLst/>
            </a:prstGeom>
            <a:ln w="19050">
              <a:noFill/>
            </a:ln>
          </p:spPr>
        </p:pic>
        <p:pic>
          <p:nvPicPr>
            <p:cNvPr id="28" name="Picture 27"/>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4452264" y="3969230"/>
              <a:ext cx="1331021" cy="888040"/>
            </a:xfrm>
            <a:prstGeom prst="rect">
              <a:avLst/>
            </a:prstGeom>
            <a:ln w="19050">
              <a:noFill/>
            </a:ln>
          </p:spPr>
        </p:pic>
        <p:pic>
          <p:nvPicPr>
            <p:cNvPr id="29" name="Picture 28"/>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2997855" y="3969230"/>
              <a:ext cx="1331021" cy="888040"/>
            </a:xfrm>
            <a:prstGeom prst="rect">
              <a:avLst/>
            </a:prstGeom>
            <a:ln w="19050">
              <a:noFill/>
            </a:ln>
          </p:spPr>
        </p:pic>
      </p:gr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71</TotalTime>
  <Words>166</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1786 Cornsilk Drive Charleston, SC 29414  - MLS# 15012476 - $319,000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16</cp:revision>
  <dcterms:created xsi:type="dcterms:W3CDTF">2006-08-16T00:00:00Z</dcterms:created>
  <dcterms:modified xsi:type="dcterms:W3CDTF">2015-05-19T15:38:13Z</dcterms:modified>
</cp:coreProperties>
</file>