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131" y="65"/>
      </p:cViewPr>
      <p:guideLst>
        <p:guide orient="horz" pos="2304"/>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5451" y="635754"/>
            <a:ext cx="6008405" cy="3428247"/>
          </a:xfrm>
        </p:spPr>
        <p:txBody>
          <a:bodyPr anchor="b">
            <a:normAutofit/>
          </a:bodyPr>
          <a:lstStyle>
            <a:lvl1pPr algn="ctr">
              <a:defRPr sz="32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55451" y="4145280"/>
            <a:ext cx="6008405" cy="2367049"/>
          </a:xfrm>
        </p:spPr>
        <p:txBody>
          <a:bodyPr anchor="t">
            <a:normAutofit/>
          </a:bodyPr>
          <a:lstStyle>
            <a:lvl1pPr marL="0" indent="0" algn="ctr">
              <a:buNone/>
              <a:defRPr sz="1440">
                <a:gradFill flip="none" rotWithShape="1">
                  <a:gsLst>
                    <a:gs pos="0">
                      <a:schemeClr val="tx1"/>
                    </a:gs>
                    <a:gs pos="100000">
                      <a:schemeClr val="tx1">
                        <a:lumMod val="75000"/>
                      </a:schemeClr>
                    </a:gs>
                  </a:gsLst>
                  <a:lin ang="0" scaled="1"/>
                  <a:tileRect/>
                </a:gra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76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142" y="4669318"/>
            <a:ext cx="5930406" cy="968005"/>
          </a:xfrm>
        </p:spPr>
        <p:txBody>
          <a:bodyPr anchor="b">
            <a:normAutofit/>
          </a:bodyPr>
          <a:lstStyle>
            <a:lvl1pPr algn="l">
              <a:defRPr sz="1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4143" y="1062600"/>
            <a:ext cx="5841142" cy="31798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734142" y="5637323"/>
            <a:ext cx="5930406" cy="871541"/>
          </a:xfrm>
        </p:spPr>
        <p:txBody>
          <a:bodyPr>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a:xfrm>
            <a:off x="734143" y="6593434"/>
            <a:ext cx="4269822" cy="38946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8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635753"/>
            <a:ext cx="6009179" cy="3346967"/>
          </a:xfrm>
        </p:spPr>
        <p:txBody>
          <a:bodyPr anchor="ctr">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4678" y="4632960"/>
            <a:ext cx="6009179" cy="1875904"/>
          </a:xfrm>
        </p:spPr>
        <p:txBody>
          <a:bodyPr anchor="ctr">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67055" y="91762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5" name="TextBox 14"/>
          <p:cNvSpPr txBox="1"/>
          <p:nvPr/>
        </p:nvSpPr>
        <p:spPr>
          <a:xfrm>
            <a:off x="6311058" y="318498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247018"/>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05149" y="3893980"/>
            <a:ext cx="5304902" cy="406400"/>
          </a:xfrm>
        </p:spPr>
        <p:txBody>
          <a:bodyPr anchor="ctr">
            <a:normAutofit/>
          </a:bodyPr>
          <a:lstStyle>
            <a:lvl1pPr marL="0" indent="0">
              <a:buFontTx/>
              <a:buNone/>
              <a:defRPr sz="1120"/>
            </a:lvl1pPr>
            <a:lvl2pPr marL="365760" indent="0">
              <a:buFontTx/>
              <a:buNone/>
              <a:defRPr/>
            </a:lvl2pPr>
            <a:lvl3pPr marL="731520" indent="0">
              <a:buFontTx/>
              <a:buNone/>
              <a:defRPr/>
            </a:lvl3pPr>
            <a:lvl4pPr marL="1097280" indent="0">
              <a:buFontTx/>
              <a:buNone/>
              <a:defRPr/>
            </a:lvl4pPr>
            <a:lvl5pPr marL="1463040" indent="0">
              <a:buFontTx/>
              <a:buNone/>
              <a:defRPr/>
            </a:lvl5pPr>
          </a:lstStyle>
          <a:p>
            <a:pPr lvl="0"/>
            <a:r>
              <a:rPr lang="en-US"/>
              <a:t>Click to edit Master text styles</a:t>
            </a:r>
          </a:p>
        </p:txBody>
      </p:sp>
      <p:sp>
        <p:nvSpPr>
          <p:cNvPr id="3" name="Text Placeholder 2"/>
          <p:cNvSpPr>
            <a:spLocks noGrp="1"/>
          </p:cNvSpPr>
          <p:nvPr>
            <p:ph type="body" idx="1"/>
          </p:nvPr>
        </p:nvSpPr>
        <p:spPr>
          <a:xfrm>
            <a:off x="654678" y="4950620"/>
            <a:ext cx="6009178" cy="1544320"/>
          </a:xfrm>
        </p:spPr>
        <p:txBody>
          <a:bodyPr anchor="ctr">
            <a:normAutofit/>
          </a:bodyPr>
          <a:lstStyle>
            <a:lvl1pPr marL="0" indent="0" algn="l">
              <a:buNone/>
              <a:defRPr sz="1440">
                <a:gradFill flip="none" rotWithShape="1">
                  <a:gsLst>
                    <a:gs pos="0">
                      <a:schemeClr val="tx1"/>
                    </a:gs>
                    <a:gs pos="100000">
                      <a:schemeClr val="tx1">
                        <a:lumMod val="75000"/>
                      </a:schemeClr>
                    </a:gs>
                  </a:gsLst>
                  <a:lin ang="0" scaled="1"/>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54678" y="3843804"/>
            <a:ext cx="6009870" cy="1566720"/>
          </a:xfrm>
        </p:spPr>
        <p:txBody>
          <a:bodyPr anchor="b">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6813" y="5410524"/>
            <a:ext cx="6009871" cy="1098340"/>
          </a:xfrm>
        </p:spPr>
        <p:txBody>
          <a:bodyPr anchor="t">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2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467055" y="80410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6" name="TextBox 15"/>
          <p:cNvSpPr txBox="1"/>
          <p:nvPr/>
        </p:nvSpPr>
        <p:spPr>
          <a:xfrm>
            <a:off x="6310045" y="307146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033994"/>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54678" y="4145280"/>
            <a:ext cx="6009870" cy="1123906"/>
          </a:xfrm>
        </p:spPr>
        <p:txBody>
          <a:bodyPr vert="horz" lIns="91440" tIns="45720" rIns="91440" bIns="45720" rtlCol="0" anchor="b">
            <a:normAutofit/>
          </a:bodyPr>
          <a:lstStyle>
            <a:lvl1pPr>
              <a:buNone/>
              <a:defRPr lang="en-US" sz="16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8" y="5269186"/>
            <a:ext cx="6009870" cy="123967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7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54677" y="635753"/>
            <a:ext cx="6009178" cy="2940569"/>
          </a:xfrm>
        </p:spPr>
        <p:txBody>
          <a:bodyPr vert="horz" lIns="91440" tIns="45720" rIns="91440" bIns="45720" rtlCol="0" anchor="ctr">
            <a:normAutofit/>
          </a:bodyPr>
          <a:lstStyle>
            <a:lvl1pPr>
              <a:defRPr lang="en-US" sz="224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54677" y="3928471"/>
            <a:ext cx="6009178" cy="1119235"/>
          </a:xfrm>
        </p:spPr>
        <p:txBody>
          <a:bodyPr vert="horz" lIns="91440" tIns="45720" rIns="91440" bIns="45720" rtlCol="0" anchor="b">
            <a:normAutofit/>
          </a:bodyPr>
          <a:lstStyle>
            <a:lvl1pPr>
              <a:buNone/>
              <a:defRPr lang="en-US" sz="192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7" y="5047706"/>
            <a:ext cx="6009178" cy="146115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18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54678" y="635752"/>
            <a:ext cx="6009178" cy="139997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61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41366" y="635753"/>
            <a:ext cx="1422490" cy="58731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4678" y="635753"/>
            <a:ext cx="4499310" cy="587311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20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943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451" y="3488745"/>
            <a:ext cx="6008405" cy="1944859"/>
          </a:xfrm>
        </p:spPr>
        <p:txBody>
          <a:bodyPr anchor="b">
            <a:normAutofit/>
          </a:bodyPr>
          <a:lstStyle>
            <a:lvl1pPr algn="r">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5451" y="5444064"/>
            <a:ext cx="6008405" cy="1064800"/>
          </a:xfrm>
        </p:spPr>
        <p:txBody>
          <a:bodyPr anchor="t">
            <a:normAutofit/>
          </a:bodyPr>
          <a:lstStyle>
            <a:lvl1pPr marL="0" indent="0" algn="r">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92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54678" y="2198292"/>
            <a:ext cx="2948058" cy="4300086"/>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12465" y="2198291"/>
            <a:ext cx="2951391" cy="4300085"/>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2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5045" y="2198291"/>
            <a:ext cx="2717690" cy="782502"/>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54678" y="2971763"/>
            <a:ext cx="2948058"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28120" y="2198292"/>
            <a:ext cx="2735736" cy="773471"/>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32" y="2971763"/>
            <a:ext cx="2961216"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21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8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12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55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1871923"/>
            <a:ext cx="2183618" cy="1463040"/>
          </a:xfrm>
        </p:spPr>
        <p:txBody>
          <a:bodyPr anchor="b">
            <a:normAutofit/>
          </a:bodyPr>
          <a:lstStyle>
            <a:lvl1pPr algn="l">
              <a:defRPr sz="1760" b="0"/>
            </a:lvl1pPr>
          </a:lstStyle>
          <a:p>
            <a:r>
              <a:rPr lang="en-US"/>
              <a:t>Click to edit Master title style</a:t>
            </a:r>
            <a:endParaRPr lang="en-US" dirty="0"/>
          </a:p>
        </p:txBody>
      </p:sp>
      <p:sp>
        <p:nvSpPr>
          <p:cNvPr id="3" name="Content Placeholder 2"/>
          <p:cNvSpPr>
            <a:spLocks noGrp="1"/>
          </p:cNvSpPr>
          <p:nvPr>
            <p:ph idx="1"/>
          </p:nvPr>
        </p:nvSpPr>
        <p:spPr>
          <a:xfrm>
            <a:off x="3063085" y="635753"/>
            <a:ext cx="3600771" cy="5873110"/>
          </a:xfrm>
        </p:spPr>
        <p:txBody>
          <a:bodyPr anchor="ctr">
            <a:normAutofit/>
          </a:bodyPr>
          <a:lstStyle>
            <a:lvl1pPr>
              <a:defRPr sz="1440"/>
            </a:lvl1pPr>
            <a:lvl2pPr>
              <a:defRPr sz="1280"/>
            </a:lvl2pPr>
            <a:lvl3pPr>
              <a:defRPr sz="1120"/>
            </a:lvl3pPr>
            <a:lvl4pPr>
              <a:defRPr sz="96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4678" y="3334963"/>
            <a:ext cx="2183618"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396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2024820"/>
            <a:ext cx="3539042" cy="1463040"/>
          </a:xfrm>
        </p:spPr>
        <p:txBody>
          <a:bodyPr anchor="b">
            <a:normAutofit/>
          </a:bodyPr>
          <a:lstStyle>
            <a:lvl1pPr algn="l">
              <a:defRPr sz="192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412353" y="-19507"/>
            <a:ext cx="2000050" cy="7363968"/>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653855" y="3487860"/>
            <a:ext cx="3539042"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a:xfrm>
            <a:off x="3618919" y="6593434"/>
            <a:ext cx="574802" cy="389467"/>
          </a:xfrm>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a:xfrm>
            <a:off x="654678" y="6593434"/>
            <a:ext cx="2964240" cy="389467"/>
          </a:xfrm>
        </p:spPr>
        <p:txBody>
          <a:bodyPr/>
          <a:lstStyle/>
          <a:p>
            <a:endParaRPr lang="en-US"/>
          </a:p>
        </p:txBody>
      </p:sp>
      <p:sp>
        <p:nvSpPr>
          <p:cNvPr id="7" name="Slide Number Placeholder 6"/>
          <p:cNvSpPr>
            <a:spLocks noGrp="1"/>
          </p:cNvSpPr>
          <p:nvPr>
            <p:ph type="sldNum" sz="quarter" idx="12"/>
          </p:nvPr>
        </p:nvSpPr>
        <p:spPr>
          <a:xfrm>
            <a:off x="6419410" y="6593434"/>
            <a:ext cx="244149" cy="351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42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4678" y="635752"/>
            <a:ext cx="6009178" cy="13999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4678" y="2198291"/>
            <a:ext cx="6009178" cy="431057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1367" y="6590144"/>
            <a:ext cx="1029971"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654678" y="6590144"/>
            <a:ext cx="4499310" cy="389467"/>
          </a:xfrm>
          <a:prstGeom prst="rect">
            <a:avLst/>
          </a:prstGeom>
        </p:spPr>
        <p:txBody>
          <a:bodyPr vert="horz" lIns="91440" tIns="45720" rIns="91440" bIns="45720" rtlCol="0" anchor="ctr"/>
          <a:lstStyle>
            <a:lvl1pPr algn="l">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6333762" y="6590144"/>
            <a:ext cx="330786"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865289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65760" rtl="0" eaLnBrk="1" latinLnBrk="0" hangingPunct="1">
        <a:spcBef>
          <a:spcPct val="0"/>
        </a:spcBef>
        <a:buNone/>
        <a:defRPr sz="224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65760" rtl="0" eaLnBrk="1" latinLnBrk="0" hangingPunct="1">
        <a:spcBef>
          <a:spcPct val="20000"/>
        </a:spcBef>
        <a:spcAft>
          <a:spcPts val="480"/>
        </a:spcAft>
        <a:buClr>
          <a:schemeClr val="tx1"/>
        </a:buClr>
        <a:buSzPct val="130000"/>
        <a:buFont typeface="Arial"/>
        <a:buChar char="•"/>
        <a:defRPr sz="144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94360" indent="-228600" algn="l" defTabSz="365760" rtl="0" eaLnBrk="1" latinLnBrk="0" hangingPunct="1">
        <a:spcBef>
          <a:spcPct val="20000"/>
        </a:spcBef>
        <a:spcAft>
          <a:spcPts val="480"/>
        </a:spcAft>
        <a:buClr>
          <a:schemeClr val="tx1"/>
        </a:buClr>
        <a:buSzPct val="130000"/>
        <a:buFont typeface="Arial"/>
        <a:buChar char="•"/>
        <a:defRPr sz="12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60120" indent="-22860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234440" indent="-13716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600200" indent="-137160" algn="l" defTabSz="365760" rtl="0" eaLnBrk="1" latinLnBrk="0" hangingPunct="1">
        <a:spcBef>
          <a:spcPct val="20000"/>
        </a:spcBef>
        <a:spcAft>
          <a:spcPts val="480"/>
        </a:spcAft>
        <a:buClr>
          <a:schemeClr val="tx1"/>
        </a:buClr>
        <a:buSzPct val="130000"/>
        <a:buFont typeface="Arial"/>
        <a:buChar char="•"/>
        <a:defRPr sz="9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01168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37744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74320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108960" indent="-182880" algn="l" defTabSz="365760" rtl="0" eaLnBrk="1" latinLnBrk="0" hangingPunct="1">
        <a:spcBef>
          <a:spcPct val="20000"/>
        </a:spcBef>
        <a:spcAft>
          <a:spcPts val="480"/>
        </a:spcAft>
        <a:buClr>
          <a:schemeClr val="tx1"/>
        </a:buClr>
        <a:buSzPct val="10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harleston-real-estate-media.aryeo.com/sites/yrjjvgr/" TargetMode="External"/><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s://exprealty.com/agents/chrissy-strickland-1045be23-cc2b-11ee-98d3-abdb62ea23ab/" TargetMode="External"/><Relationship Id="rId10" Type="http://schemas.openxmlformats.org/officeDocument/2006/relationships/image" Target="../media/image7.jpg"/><Relationship Id="rId4" Type="http://schemas.openxmlformats.org/officeDocument/2006/relationships/hyperlink" Target="mailto:chrissychsrealtor@gmail.com" TargetMode="External"/><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2C819A3-71A7-4DE7-AF37-511F036A66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100"/>
          <a:stretch/>
        </p:blipFill>
        <p:spPr>
          <a:xfrm>
            <a:off x="3200400" y="3496756"/>
            <a:ext cx="2438736" cy="1398129"/>
          </a:xfrm>
          <a:prstGeom prst="rect">
            <a:avLst/>
          </a:prstGeom>
          <a:ln w="12700">
            <a:solidFill>
              <a:schemeClr val="tx1"/>
            </a:solidFill>
          </a:ln>
        </p:spPr>
      </p:pic>
      <p:pic>
        <p:nvPicPr>
          <p:cNvPr id="31" name="Picture 30">
            <a:extLst>
              <a:ext uri="{FF2B5EF4-FFF2-40B4-BE49-F238E27FC236}">
                <a16:creationId xmlns:a16="http://schemas.microsoft.com/office/drawing/2014/main" id="{AD18BDAE-7FB9-4708-95B3-3B390537A2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47038" y="0"/>
            <a:ext cx="2444162" cy="1627632"/>
          </a:xfrm>
          <a:prstGeom prst="rect">
            <a:avLst/>
          </a:prstGeom>
          <a:ln w="12700">
            <a:solidFill>
              <a:schemeClr val="tx1"/>
            </a:solidFill>
          </a:ln>
        </p:spPr>
      </p:pic>
      <p:sp>
        <p:nvSpPr>
          <p:cNvPr id="13" name="Rectangle 12"/>
          <p:cNvSpPr/>
          <p:nvPr/>
        </p:nvSpPr>
        <p:spPr>
          <a:xfrm>
            <a:off x="1143001" y="5381767"/>
            <a:ext cx="1904999" cy="1169294"/>
          </a:xfrm>
          <a:prstGeom prst="rect">
            <a:avLst/>
          </a:prstGeom>
        </p:spPr>
        <p:txBody>
          <a:bodyPr wrap="square">
            <a:spAutoFit/>
          </a:bodyPr>
          <a:lstStyle/>
          <a:p>
            <a:pPr>
              <a:lnSpc>
                <a:spcPct val="200000"/>
              </a:lnSpc>
            </a:pPr>
            <a:r>
              <a:rPr lang="en-US" sz="1018" b="1" dirty="0">
                <a:solidFill>
                  <a:schemeClr val="bg1"/>
                </a:solidFill>
                <a:latin typeface="Futura Bk BT" panose="020B0502020204020303" pitchFamily="34" charset="0"/>
                <a:ea typeface="Gadugi" panose="020B0502040204020203" pitchFamily="34" charset="0"/>
              </a:rPr>
              <a:t>Chrissy Strickland</a:t>
            </a:r>
            <a:br>
              <a:rPr lang="en-US" sz="800" b="1"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rPr>
              <a:t>843-906-5553</a:t>
            </a:r>
          </a:p>
          <a:p>
            <a:pPr>
              <a:lnSpc>
                <a:spcPct val="200000"/>
              </a:lnSpc>
            </a:pPr>
            <a:r>
              <a:rPr lang="en-US" sz="873" dirty="0">
                <a:solidFill>
                  <a:schemeClr val="bg1"/>
                </a:solidFill>
                <a:latin typeface="Futura Bk BT" panose="020B0502020204020303" pitchFamily="34" charset="0"/>
                <a:ea typeface="Gadugi" panose="020B0502040204020203" pitchFamily="34" charset="0"/>
                <a:hlinkClick r:id="rId4"/>
              </a:rPr>
              <a:t>chrissychsrealtor@gmail.com</a:t>
            </a:r>
            <a:r>
              <a:rPr lang="en-US" sz="873" dirty="0">
                <a:solidFill>
                  <a:schemeClr val="bg1"/>
                </a:solidFill>
                <a:latin typeface="Futura Bk BT" panose="020B0502020204020303" pitchFamily="34" charset="0"/>
                <a:ea typeface="Gadugi" panose="020B0502040204020203" pitchFamily="34" charset="0"/>
              </a:rPr>
              <a:t> </a:t>
            </a:r>
            <a:br>
              <a:rPr lang="en-US" sz="873"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hlinkClick r:id="rId5"/>
              </a:rPr>
              <a:t>Visit My Website</a:t>
            </a:r>
            <a:endParaRPr lang="en-US" sz="873" dirty="0">
              <a:solidFill>
                <a:schemeClr val="bg1"/>
              </a:solidFill>
              <a:latin typeface="Futura Bk BT" panose="020B0502020204020303" pitchFamily="34" charset="0"/>
              <a:ea typeface="Gadugi" panose="020B0502040204020203" pitchFamily="34" charset="0"/>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82851" y="6867136"/>
            <a:ext cx="799577" cy="37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43000" y="6875780"/>
            <a:ext cx="1295400" cy="361061"/>
          </a:xfrm>
          <a:prstGeom prst="rect">
            <a:avLst/>
          </a:prstGeom>
        </p:spPr>
        <p:txBody>
          <a:bodyPr wrap="square">
            <a:spAutoFit/>
          </a:bodyPr>
          <a:lstStyle/>
          <a:p>
            <a:r>
              <a:rPr lang="en-US" sz="582" dirty="0">
                <a:solidFill>
                  <a:schemeClr val="bg1"/>
                </a:solidFill>
                <a:latin typeface="Gadugi" panose="020B0502040204020203" pitchFamily="34" charset="0"/>
                <a:ea typeface="Gadugi" panose="020B0502040204020203" pitchFamily="34" charset="0"/>
              </a:rPr>
              <a:t>EXP Realty LLC</a:t>
            </a:r>
          </a:p>
          <a:p>
            <a:r>
              <a:rPr lang="en-US" sz="582" dirty="0">
                <a:solidFill>
                  <a:schemeClr val="bg1"/>
                </a:solidFill>
                <a:latin typeface="Gadugi" panose="020B0502040204020203" pitchFamily="34" charset="0"/>
                <a:ea typeface="Gadugi" panose="020B0502040204020203" pitchFamily="34" charset="0"/>
              </a:rPr>
              <a:t>170 Meeting Street Ste 304</a:t>
            </a:r>
          </a:p>
          <a:p>
            <a:r>
              <a:rPr lang="en-US" sz="582" dirty="0">
                <a:solidFill>
                  <a:schemeClr val="bg1"/>
                </a:solidFill>
                <a:latin typeface="Gadugi" panose="020B0502040204020203" pitchFamily="34" charset="0"/>
                <a:ea typeface="Gadugi" panose="020B0502040204020203" pitchFamily="34" charset="0"/>
              </a:rPr>
              <a:t>Charleston, SC 29401</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3630168" y="4904502"/>
            <a:ext cx="3657600" cy="707075"/>
          </a:xfrm>
          <a:prstGeom prst="rect">
            <a:avLst/>
          </a:prstGeom>
        </p:spPr>
        <p:txBody>
          <a:bodyPr vert="horz" lIns="74096" tIns="37048" rIns="74096" bIns="37048"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1891" dirty="0">
                <a:solidFill>
                  <a:schemeClr val="bg1"/>
                </a:solidFill>
                <a:latin typeface="Futura LtCn BT" panose="020B0408020204030204" pitchFamily="34" charset="0"/>
              </a:rPr>
              <a:t>1790 Bergenfield Road</a:t>
            </a:r>
          </a:p>
          <a:p>
            <a:pPr algn="r"/>
            <a:r>
              <a:rPr lang="en-US" sz="1309" dirty="0">
                <a:solidFill>
                  <a:schemeClr val="bg1"/>
                </a:solidFill>
                <a:latin typeface="Futura LtCn BT" panose="020B0408020204030204" pitchFamily="34" charset="0"/>
              </a:rPr>
              <a:t>Park West | Mount Pleasant, SC 29466</a:t>
            </a:r>
          </a:p>
          <a:p>
            <a:pPr algn="r"/>
            <a:r>
              <a:rPr lang="en-US" sz="1309" dirty="0">
                <a:solidFill>
                  <a:schemeClr val="bg1"/>
                </a:solidFill>
                <a:latin typeface="Futura LtCn BT" panose="020B0408020204030204" pitchFamily="34" charset="0"/>
              </a:rPr>
              <a:t>MLS# 24004477 | $2,295,000</a:t>
            </a:r>
          </a:p>
        </p:txBody>
      </p:sp>
      <p:pic>
        <p:nvPicPr>
          <p:cNvPr id="7" name="Picture 6" descr="A person sitting on a couch&#10;&#10;Description automatically generated with medium confidence">
            <a:extLst>
              <a:ext uri="{FF2B5EF4-FFF2-40B4-BE49-F238E27FC236}">
                <a16:creationId xmlns:a16="http://schemas.microsoft.com/office/drawing/2014/main" id="{DB60D3B9-A7DC-DE08-90C4-5C1861279D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5205228"/>
            <a:ext cx="1012881" cy="1522373"/>
          </a:xfrm>
          <a:prstGeom prst="rect">
            <a:avLst/>
          </a:prstGeom>
        </p:spPr>
      </p:pic>
      <p:sp>
        <p:nvSpPr>
          <p:cNvPr id="8" name="Rectangle 7">
            <a:extLst>
              <a:ext uri="{FF2B5EF4-FFF2-40B4-BE49-F238E27FC236}">
                <a16:creationId xmlns:a16="http://schemas.microsoft.com/office/drawing/2014/main" id="{2284D496-CE47-92A1-3657-D0D3B92599C9}"/>
              </a:ext>
            </a:extLst>
          </p:cNvPr>
          <p:cNvSpPr/>
          <p:nvPr/>
        </p:nvSpPr>
        <p:spPr>
          <a:xfrm>
            <a:off x="2971801" y="5607040"/>
            <a:ext cx="4343400" cy="1708160"/>
          </a:xfrm>
          <a:prstGeom prst="rect">
            <a:avLst/>
          </a:prstGeom>
        </p:spPr>
        <p:txBody>
          <a:bodyPr wrap="square">
            <a:spAutoFit/>
          </a:bodyPr>
          <a:lstStyle/>
          <a:p>
            <a:pPr algn="r"/>
            <a:r>
              <a:rPr lang="en-US" sz="700" dirty="0">
                <a:solidFill>
                  <a:schemeClr val="bg1"/>
                </a:solidFill>
                <a:latin typeface="Gadugi" panose="020B0502040204020203" pitchFamily="34" charset="0"/>
                <a:ea typeface="Gadugi" panose="020B0502040204020203" pitchFamily="34" charset="0"/>
              </a:rPr>
              <a:t>WATERFRONT, TURN-KEY &amp; STUNNING SUNSETS! Welcome to 1790 Bergenfield Rd., a subdivision that is a hidden gem in Park West and WATERFRONT! With amazing water views and gorgeous Lowcountry sunsets this house is the perfect place to live a relaxing vacation type lifestyle. It's never been easier to jump on your boat right from your own dock to head out on a short or day long excursion! Experience the joy of no more trailing or pulling your boat out of the water each time! Watch the tide and boats soar by daily from one of the three screened porches all with a different flair! This bright and airy costal vibe property was completely and tastefully renovated from top to bottom in 2021-2022! From the new gorgeous light wide plank wood floors to the expanded kitchen with oversized island, new quartz countertops, and a truly phenomenal master suite this home is one that you don't want to miss!! With exceptional detail and design this property will wow you at every turn. Downstairs this home features heavy moldings and shiplap, designer tile, beamed kitchen ceilings, coffee bar, upgraded light fixtures, custom walk in closets, 10 ft ceilings, newly designed fireplace, an added wet bar, lower level bedroom or dual master, newly wallpapered formal dining room, new stair case with cable details, designer punch walls, a Built-in Murphy bed for guests, bookcases and much more!</a:t>
            </a:r>
          </a:p>
          <a:p>
            <a:pPr algn="r"/>
            <a:r>
              <a:rPr lang="en-US" sz="700" b="1" dirty="0">
                <a:solidFill>
                  <a:schemeClr val="bg1"/>
                </a:solidFill>
                <a:latin typeface="Gadugi" panose="020B0502040204020203" pitchFamily="34" charset="0"/>
                <a:ea typeface="Gadugi" panose="020B0502040204020203" pitchFamily="34" charset="0"/>
                <a:hlinkClick r:id="rId8"/>
              </a:rPr>
              <a:t>Enjoy this video tour!</a:t>
            </a:r>
            <a:endParaRPr lang="en-US" sz="700" b="1" dirty="0">
              <a:solidFill>
                <a:schemeClr val="bg1"/>
              </a:solidFill>
              <a:latin typeface="Gadugi" panose="020B0502040204020203" pitchFamily="34" charset="0"/>
              <a:ea typeface="Gadugi" panose="020B0502040204020203" pitchFamily="34" charset="0"/>
            </a:endParaRPr>
          </a:p>
        </p:txBody>
      </p:sp>
      <p:pic>
        <p:nvPicPr>
          <p:cNvPr id="6" name="Picture 5">
            <a:extLst>
              <a:ext uri="{FF2B5EF4-FFF2-40B4-BE49-F238E27FC236}">
                <a16:creationId xmlns:a16="http://schemas.microsoft.com/office/drawing/2014/main" id="{A8688923-61AC-1298-48D1-A9E24C1164F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630169" y="1251733"/>
            <a:ext cx="1793564" cy="2391419"/>
          </a:xfrm>
          <a:prstGeom prst="rect">
            <a:avLst/>
          </a:prstGeom>
          <a:ln w="12700">
            <a:solidFill>
              <a:schemeClr val="tx1"/>
            </a:solidFill>
          </a:ln>
        </p:spPr>
      </p:pic>
      <p:pic>
        <p:nvPicPr>
          <p:cNvPr id="24" name="Picture 23">
            <a:extLst>
              <a:ext uri="{FF2B5EF4-FFF2-40B4-BE49-F238E27FC236}">
                <a16:creationId xmlns:a16="http://schemas.microsoft.com/office/drawing/2014/main" id="{26B938C6-4A18-4FCC-8CC5-8EE6A8FB137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191" t="-104" r="19169" b="104"/>
          <a:stretch/>
        </p:blipFill>
        <p:spPr>
          <a:xfrm>
            <a:off x="0" y="0"/>
            <a:ext cx="3657600" cy="4894885"/>
          </a:xfrm>
          <a:prstGeom prst="rect">
            <a:avLst/>
          </a:prstGeom>
          <a:ln w="12700">
            <a:solidFill>
              <a:schemeClr val="tx1"/>
            </a:solidFill>
          </a:ln>
        </p:spPr>
      </p:pic>
      <p:pic>
        <p:nvPicPr>
          <p:cNvPr id="3" name="Picture 2">
            <a:extLst>
              <a:ext uri="{FF2B5EF4-FFF2-40B4-BE49-F238E27FC236}">
                <a16:creationId xmlns:a16="http://schemas.microsoft.com/office/drawing/2014/main" id="{2A5AA79A-CAA3-C6F0-F53F-3F466A6E52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5583" r="22704"/>
          <a:stretch/>
        </p:blipFill>
        <p:spPr>
          <a:xfrm>
            <a:off x="5423733" y="0"/>
            <a:ext cx="1935775" cy="2450592"/>
          </a:xfrm>
          <a:prstGeom prst="rect">
            <a:avLst/>
          </a:prstGeom>
          <a:ln w="12700">
            <a:solidFill>
              <a:schemeClr val="tx1"/>
            </a:solidFill>
          </a:ln>
        </p:spPr>
      </p:pic>
      <p:pic>
        <p:nvPicPr>
          <p:cNvPr id="4" name="Picture 3">
            <a:extLst>
              <a:ext uri="{FF2B5EF4-FFF2-40B4-BE49-F238E27FC236}">
                <a16:creationId xmlns:a16="http://schemas.microsoft.com/office/drawing/2014/main" id="{DE81A96B-29A8-5B19-3300-70387F2C653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423733" y="2444293"/>
            <a:ext cx="1903037" cy="2450592"/>
          </a:xfrm>
          <a:prstGeom prst="rect">
            <a:avLst/>
          </a:prstGeom>
          <a:ln w="12700">
            <a:solidFill>
              <a:schemeClr val="tx1"/>
            </a:solidFill>
          </a:ln>
        </p:spPr>
      </p:pic>
      <p:sp>
        <p:nvSpPr>
          <p:cNvPr id="2" name="Title 1"/>
          <p:cNvSpPr>
            <a:spLocks noGrp="1"/>
          </p:cNvSpPr>
          <p:nvPr>
            <p:ph type="ctrTitle"/>
          </p:nvPr>
        </p:nvSpPr>
        <p:spPr>
          <a:xfrm>
            <a:off x="0" y="9884"/>
            <a:ext cx="3657600" cy="675916"/>
          </a:xfrm>
        </p:spPr>
        <p:txBody>
          <a:bodyPr anchor="ctr">
            <a:noAutofit/>
          </a:bodyPr>
          <a:lstStyle/>
          <a:p>
            <a:r>
              <a:rPr lang="en-US" sz="4000" b="1" cap="none" dirty="0">
                <a:ln w="0"/>
                <a:solidFill>
                  <a:schemeClr val="accent1"/>
                </a:solidFill>
                <a:effectLst/>
                <a:latin typeface="Cochocib Script Latin Pro" panose="02000503000000020003" pitchFamily="2" charset="0"/>
                <a:ea typeface="Gadugi" panose="020B0502040204020203" pitchFamily="34" charset="0"/>
              </a:rPr>
              <a:t>Just Listed</a:t>
            </a:r>
          </a:p>
        </p:txBody>
      </p:sp>
      <p:sp>
        <p:nvSpPr>
          <p:cNvPr id="5" name="Title 1">
            <a:extLst>
              <a:ext uri="{FF2B5EF4-FFF2-40B4-BE49-F238E27FC236}">
                <a16:creationId xmlns:a16="http://schemas.microsoft.com/office/drawing/2014/main" id="{B8E47628-66A1-BC2A-612C-800AEBBF17A5}"/>
              </a:ext>
            </a:extLst>
          </p:cNvPr>
          <p:cNvSpPr txBox="1">
            <a:spLocks/>
          </p:cNvSpPr>
          <p:nvPr/>
        </p:nvSpPr>
        <p:spPr>
          <a:xfrm>
            <a:off x="-13715" y="457200"/>
            <a:ext cx="3657600" cy="611084"/>
          </a:xfrm>
          <a:prstGeom prst="rect">
            <a:avLst/>
          </a:prstGeom>
        </p:spPr>
        <p:txBody>
          <a:bodyPr vert="horz" lIns="101882" tIns="50941" rIns="101882" bIns="50941" rtlCol="0" anchor="ctr">
            <a:noAutofit/>
          </a:bodyPr>
          <a:lstStyle>
            <a:lvl1pPr algn="ctr" defTabSz="740991" rtl="0" eaLnBrk="1" latinLnBrk="0" hangingPunct="1">
              <a:spcBef>
                <a:spcPct val="0"/>
              </a:spcBef>
              <a:buNone/>
              <a:defRPr sz="3564" kern="1200">
                <a:solidFill>
                  <a:schemeClr val="tx1"/>
                </a:solidFill>
                <a:latin typeface="+mj-lt"/>
                <a:ea typeface="+mj-ea"/>
                <a:cs typeface="+mj-cs"/>
              </a:defRPr>
            </a:lvl1pPr>
          </a:lstStyle>
          <a:p>
            <a:r>
              <a:rPr lang="en-US" sz="2800" b="1" dirty="0">
                <a:ln w="3175">
                  <a:noFill/>
                </a:ln>
                <a:effectLst>
                  <a:outerShdw blurRad="38100" dist="38100" dir="2700000" algn="tl">
                    <a:srgbClr val="000000">
                      <a:alpha val="43137"/>
                    </a:srgbClr>
                  </a:outerShdw>
                </a:effectLst>
                <a:latin typeface="Cochocib Script Latin Pro" panose="02000503000000020003" pitchFamily="2" charset="0"/>
                <a:ea typeface="Gadugi" panose="020B0502040204020203" pitchFamily="34" charset="0"/>
              </a:rPr>
              <a:t>Turn-key, Deepwater Property! </a:t>
            </a:r>
            <a:endParaRPr lang="en-US" sz="2800" dirty="0">
              <a:ln w="3175">
                <a:noFill/>
              </a:ln>
              <a:effectLst>
                <a:outerShdw blurRad="38100" dist="38100" dir="2700000" algn="tl">
                  <a:srgbClr val="000000">
                    <a:alpha val="43137"/>
                  </a:srgbClr>
                </a:outerShdw>
              </a:effectLst>
              <a:latin typeface="Cochocib Script Latin Pro" panose="02000503000000020003" pitchFamily="2" charset="0"/>
              <a:ea typeface="Gadugi" panose="020B0502040204020203" pitchFamily="34" charset="0"/>
            </a:endParaRPr>
          </a:p>
        </p:txBody>
      </p:sp>
    </p:spTree>
    <p:extLst>
      <p:ext uri="{BB962C8B-B14F-4D97-AF65-F5344CB8AC3E}">
        <p14:creationId xmlns:p14="http://schemas.microsoft.com/office/powerpoint/2010/main" val="270113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937</TotalTime>
  <Words>314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Cochocib Script Latin Pro</vt:lpstr>
      <vt:lpstr>Futura Bk BT</vt:lpstr>
      <vt:lpstr>Futura LtCn BT</vt:lpstr>
      <vt:lpstr>Gadugi</vt:lpstr>
      <vt:lpstr>Mesh</vt:lpstr>
      <vt:lpstr>Just Listed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96</cp:revision>
  <dcterms:created xsi:type="dcterms:W3CDTF">2006-08-16T00:00:00Z</dcterms:created>
  <dcterms:modified xsi:type="dcterms:W3CDTF">2024-02-28T17:37:45Z</dcterms:modified>
</cp:coreProperties>
</file>