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79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76" d="100"/>
          <a:sy n="76" d="100"/>
        </p:scale>
        <p:origin x="3072"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3/18/2026</a:t>
            </a:fld>
            <a:endParaRPr lang="en-US"/>
          </a:p>
        </p:txBody>
      </p:sp>
      <p:sp>
        <p:nvSpPr>
          <p:cNvPr id="4" name="Slide Image Placeholder 3"/>
          <p:cNvSpPr>
            <a:spLocks noGrp="1" noRot="1" noChangeAspect="1"/>
          </p:cNvSpPr>
          <p:nvPr>
            <p:ph type="sldImg" idx="2"/>
          </p:nvPr>
        </p:nvSpPr>
        <p:spPr>
          <a:xfrm>
            <a:off x="2027238" y="685800"/>
            <a:ext cx="2803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27238" y="685800"/>
            <a:ext cx="280352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5"/>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4" y="2251499"/>
            <a:ext cx="3637598"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4"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4"/>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4"/>
            <a:ext cx="2707482"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3/18/2026</a:t>
            </a:fld>
            <a:endParaRPr lang="en-US"/>
          </a:p>
        </p:txBody>
      </p:sp>
      <p:sp>
        <p:nvSpPr>
          <p:cNvPr id="5" name="Footer Placeholder 4"/>
          <p:cNvSpPr>
            <a:spLocks noGrp="1"/>
          </p:cNvSpPr>
          <p:nvPr>
            <p:ph type="ftr" sz="quarter" idx="3"/>
          </p:nvPr>
        </p:nvSpPr>
        <p:spPr>
          <a:xfrm>
            <a:off x="2811780" y="9322648"/>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rwillisteam@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4A8D665-800E-4BF8-A70F-19C28961CC67}"/>
              </a:ext>
            </a:extLst>
          </p:cNvPr>
          <p:cNvPicPr>
            <a:picLocks noChangeAspect="1"/>
          </p:cNvPicPr>
          <p:nvPr/>
        </p:nvPicPr>
        <p:blipFill>
          <a:blip r:embed="rId3">
            <a:extLst>
              <a:ext uri="{28A0092B-C50C-407E-A947-70E740481C1C}">
                <a14:useLocalDpi xmlns:a14="http://schemas.microsoft.com/office/drawing/2010/main" val="0"/>
              </a:ext>
            </a:extLst>
          </a:blip>
          <a:stretch/>
        </p:blipFill>
        <p:spPr>
          <a:xfrm>
            <a:off x="1683971" y="2052196"/>
            <a:ext cx="4861658" cy="3647668"/>
          </a:xfrm>
          <a:prstGeom prst="rect">
            <a:avLst/>
          </a:prstGeom>
        </p:spPr>
      </p:pic>
      <p:sp>
        <p:nvSpPr>
          <p:cNvPr id="24" name="Rectangle 23">
            <a:extLst>
              <a:ext uri="{FF2B5EF4-FFF2-40B4-BE49-F238E27FC236}">
                <a16:creationId xmlns:a16="http://schemas.microsoft.com/office/drawing/2014/main" id="{3275F52F-A094-4FA0-A4AB-6DD794879AA6}"/>
              </a:ext>
            </a:extLst>
          </p:cNvPr>
          <p:cNvSpPr/>
          <p:nvPr/>
        </p:nvSpPr>
        <p:spPr>
          <a:xfrm>
            <a:off x="-5257800" y="6079628"/>
            <a:ext cx="5257800" cy="1384995"/>
          </a:xfrm>
          <a:prstGeom prst="rect">
            <a:avLst/>
          </a:prstGeom>
          <a:effectLst/>
        </p:spPr>
        <p:txBody>
          <a:bodyPr wrap="square">
            <a:spAutoFit/>
          </a:bodyPr>
          <a:lstStyle/>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Blocks from The Crosstown</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Blocks from The Citadel</a:t>
            </a:r>
          </a:p>
          <a:p>
            <a:pPr algn="ctr"/>
            <a:r>
              <a:rPr lang="en-US" sz="28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Blocks from MUSC</a:t>
            </a:r>
            <a:endParaRPr lang="en-US" sz="4400" b="1" i="1" dirty="0">
              <a:ln w="3175">
                <a:noFill/>
              </a:ln>
              <a:solidFill>
                <a:sysClr val="windowText" lastClr="0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8" name="Rectangle 17"/>
          <p:cNvSpPr/>
          <p:nvPr/>
        </p:nvSpPr>
        <p:spPr>
          <a:xfrm rot="10800000">
            <a:off x="-1066800" y="49500"/>
            <a:ext cx="152400"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28600" y="9442848"/>
            <a:ext cx="7772400" cy="615553"/>
          </a:xfrm>
          <a:prstGeom prst="rect">
            <a:avLst/>
          </a:prstGeom>
        </p:spPr>
        <p:txBody>
          <a:bodyPr wrap="square">
            <a:spAutoFit/>
          </a:bodyPr>
          <a:lstStyle/>
          <a:p>
            <a:pPr algn="ctr"/>
            <a:r>
              <a:rPr lang="en-US" b="1" dirty="0"/>
              <a:t>Rick Willis</a:t>
            </a:r>
          </a:p>
          <a:p>
            <a:pPr algn="ctr"/>
            <a:r>
              <a:rPr lang="en-US" sz="1400" dirty="0"/>
              <a:t>843-327-3017 </a:t>
            </a:r>
            <a:r>
              <a:rPr lang="en-US" sz="1400" dirty="0">
                <a:hlinkClick r:id="rId4"/>
              </a:rPr>
              <a:t>rwillisteam@gmail.com</a:t>
            </a:r>
            <a:r>
              <a:rPr lang="en-US" sz="1400" dirty="0"/>
              <a:t> The Group, LLC  </a:t>
            </a:r>
          </a:p>
        </p:txBody>
      </p:sp>
      <p:sp>
        <p:nvSpPr>
          <p:cNvPr id="17" name="Subtitle 2"/>
          <p:cNvSpPr txBox="1">
            <a:spLocks/>
          </p:cNvSpPr>
          <p:nvPr/>
        </p:nvSpPr>
        <p:spPr>
          <a:xfrm>
            <a:off x="-6400800" y="8441324"/>
            <a:ext cx="8229600" cy="400228"/>
          </a:xfrm>
          <a:prstGeom prst="rect">
            <a:avLst/>
          </a:prstGeom>
        </p:spPr>
        <p:txBody>
          <a:bodyPr vert="horz" lIns="91440" tIns="45720" rIns="91440" bIns="45720" numCol="1" rtlCol="0" anchor="ctr">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800" b="1" dirty="0">
                <a:solidFill>
                  <a:srgbClr val="FF0000"/>
                </a:solidFill>
              </a:rPr>
              <a:t>2.5% Buyer’s Agent Commission</a:t>
            </a:r>
          </a:p>
        </p:txBody>
      </p:sp>
      <p:grpSp>
        <p:nvGrpSpPr>
          <p:cNvPr id="20" name="Group 19"/>
          <p:cNvGrpSpPr/>
          <p:nvPr/>
        </p:nvGrpSpPr>
        <p:grpSpPr>
          <a:xfrm>
            <a:off x="-2669124" y="1182535"/>
            <a:ext cx="1384578" cy="1761709"/>
            <a:chOff x="1663422" y="845259"/>
            <a:chExt cx="1384578" cy="1761709"/>
          </a:xfrm>
          <a:effectLst>
            <a:outerShdw blurRad="50800" dist="38100" dir="2700000" algn="tl" rotWithShape="0">
              <a:prstClr val="black">
                <a:alpha val="40000"/>
              </a:prstClr>
            </a:outerShdw>
          </a:effectLst>
        </p:grpSpPr>
        <p:sp>
          <p:nvSpPr>
            <p:cNvPr id="21" name="Diagonal Stripe 20"/>
            <p:cNvSpPr/>
            <p:nvPr/>
          </p:nvSpPr>
          <p:spPr>
            <a:xfrm>
              <a:off x="1663422" y="1181355"/>
              <a:ext cx="1384578" cy="1425613"/>
            </a:xfrm>
            <a:prstGeom prst="diagStrip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Rectangle 21"/>
            <p:cNvSpPr/>
            <p:nvPr/>
          </p:nvSpPr>
          <p:spPr>
            <a:xfrm rot="18811961">
              <a:off x="1309823" y="1391754"/>
              <a:ext cx="1739322" cy="646331"/>
            </a:xfrm>
            <a:prstGeom prst="rect">
              <a:avLst/>
            </a:prstGeom>
          </p:spPr>
          <p:txBody>
            <a:bodyPr wrap="none">
              <a:spAutoFit/>
            </a:bodyPr>
            <a:lstStyle/>
            <a:p>
              <a:pPr algn="ctr"/>
              <a:r>
                <a:rPr lang="en-US" sz="1800" b="1" i="1" dirty="0">
                  <a:ln w="3175">
                    <a:noFill/>
                  </a:ln>
                  <a:solidFill>
                    <a:srgbClr val="FF0000"/>
                  </a:solidFill>
                </a:rPr>
                <a:t>$40,000</a:t>
              </a:r>
            </a:p>
            <a:p>
              <a:pPr algn="ctr"/>
              <a:r>
                <a:rPr lang="en-US" sz="1800" b="1" i="1" dirty="0">
                  <a:ln w="3175">
                    <a:noFill/>
                  </a:ln>
                  <a:solidFill>
                    <a:srgbClr val="FF0000"/>
                  </a:solidFill>
                </a:rPr>
                <a:t>Price Reduction!</a:t>
              </a:r>
            </a:p>
          </p:txBody>
        </p:sp>
      </p:grpSp>
      <p:sp>
        <p:nvSpPr>
          <p:cNvPr id="6" name="Rectangle 5">
            <a:extLst>
              <a:ext uri="{FF2B5EF4-FFF2-40B4-BE49-F238E27FC236}">
                <a16:creationId xmlns:a16="http://schemas.microsoft.com/office/drawing/2014/main" id="{FA2FBEEA-E409-4609-BC17-9B686FB8DFA0}"/>
              </a:ext>
            </a:extLst>
          </p:cNvPr>
          <p:cNvSpPr/>
          <p:nvPr/>
        </p:nvSpPr>
        <p:spPr>
          <a:xfrm>
            <a:off x="8503160" y="166897"/>
            <a:ext cx="3928603" cy="894650"/>
          </a:xfrm>
          <a:prstGeom prst="rect">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414277-066C-4772-9EA1-27C8F43F5822}"/>
              </a:ext>
            </a:extLst>
          </p:cNvPr>
          <p:cNvSpPr/>
          <p:nvPr/>
        </p:nvSpPr>
        <p:spPr>
          <a:xfrm>
            <a:off x="0" y="0"/>
            <a:ext cx="8229600" cy="2123658"/>
          </a:xfrm>
          <a:prstGeom prst="rect">
            <a:avLst/>
          </a:prstGeom>
          <a:effectLst/>
        </p:spPr>
        <p:txBody>
          <a:bodyPr wrap="square">
            <a:spAutoFit/>
          </a:bodyPr>
          <a:lstStyle/>
          <a:p>
            <a:pPr algn="ctr"/>
            <a:r>
              <a:rPr lang="en-US" sz="4400" b="1" i="1" dirty="0">
                <a:ln w="3175">
                  <a:noFill/>
                </a:ln>
                <a:solidFill>
                  <a:srgbClr val="FF0000"/>
                </a:solidFill>
                <a:latin typeface="Arial" panose="020B0604020202020204" pitchFamily="34" charset="0"/>
                <a:cs typeface="Arial" panose="020B0604020202020204" pitchFamily="34" charset="0"/>
              </a:rPr>
              <a:t>1792 Breezy Bay Way McClellanville, SC 29458</a:t>
            </a:r>
          </a:p>
          <a:p>
            <a:pPr algn="ctr"/>
            <a:r>
              <a:rPr lang="en-US" sz="4400" b="1" i="1" dirty="0">
                <a:ln w="3175">
                  <a:noFill/>
                </a:ln>
                <a:solidFill>
                  <a:srgbClr val="FF0000"/>
                </a:solidFill>
                <a:latin typeface="Arial" panose="020B0604020202020204" pitchFamily="34" charset="0"/>
                <a:cs typeface="Arial" panose="020B0604020202020204" pitchFamily="34" charset="0"/>
              </a:rPr>
              <a:t>HOME &amp; LAND FOR SALE</a:t>
            </a:r>
          </a:p>
        </p:txBody>
      </p:sp>
      <p:sp>
        <p:nvSpPr>
          <p:cNvPr id="9" name="TextBox 8">
            <a:extLst>
              <a:ext uri="{FF2B5EF4-FFF2-40B4-BE49-F238E27FC236}">
                <a16:creationId xmlns:a16="http://schemas.microsoft.com/office/drawing/2014/main" id="{ECB96BE4-C6BC-9DD6-8E8D-158129B30F5A}"/>
              </a:ext>
            </a:extLst>
          </p:cNvPr>
          <p:cNvSpPr txBox="1"/>
          <p:nvPr/>
        </p:nvSpPr>
        <p:spPr>
          <a:xfrm rot="19086026">
            <a:off x="8238684" y="3326706"/>
            <a:ext cx="5480989" cy="2400657"/>
          </a:xfrm>
          <a:prstGeom prst="rect">
            <a:avLst/>
          </a:prstGeom>
          <a:noFill/>
        </p:spPr>
        <p:txBody>
          <a:bodyPr wrap="none" rtlCol="0">
            <a:spAutoFit/>
          </a:bodyPr>
          <a:lstStyle/>
          <a:p>
            <a:pPr algn="ctr"/>
            <a:r>
              <a:rPr lang="en-US" sz="15000" b="1" i="1" dirty="0">
                <a:ln>
                  <a:solidFill>
                    <a:srgbClr val="FF0000">
                      <a:alpha val="50000"/>
                    </a:srgbClr>
                  </a:solidFill>
                </a:ln>
                <a:noFill/>
                <a:effectLst>
                  <a:outerShdw blurRad="38100" dist="38100" dir="2700000" algn="tl">
                    <a:srgbClr val="000000">
                      <a:alpha val="43137"/>
                    </a:srgbClr>
                  </a:outerShdw>
                </a:effectLst>
              </a:rPr>
              <a:t>DRAFT</a:t>
            </a:r>
          </a:p>
        </p:txBody>
      </p:sp>
      <p:sp>
        <p:nvSpPr>
          <p:cNvPr id="8" name="Subtitle 2">
            <a:extLst>
              <a:ext uri="{FF2B5EF4-FFF2-40B4-BE49-F238E27FC236}">
                <a16:creationId xmlns:a16="http://schemas.microsoft.com/office/drawing/2014/main" id="{F3F9B18D-CECF-CD55-5141-74450228421F}"/>
              </a:ext>
            </a:extLst>
          </p:cNvPr>
          <p:cNvSpPr txBox="1">
            <a:spLocks/>
          </p:cNvSpPr>
          <p:nvPr/>
        </p:nvSpPr>
        <p:spPr>
          <a:xfrm>
            <a:off x="40054" y="5747522"/>
            <a:ext cx="8149492" cy="3647668"/>
          </a:xfrm>
          <a:prstGeom prst="rect">
            <a:avLst/>
          </a:prstGeom>
        </p:spPr>
        <p:txBody>
          <a:bodyPr vert="horz" lIns="91440" tIns="45720" rIns="91440" bIns="45720" numCol="1" rtlCol="0" anchor="t">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800" b="1" dirty="0">
                <a:solidFill>
                  <a:schemeClr val="tx1"/>
                </a:solidFill>
              </a:rPr>
              <a:t>Home &amp; 5 Acres		$500,000</a:t>
            </a:r>
          </a:p>
          <a:p>
            <a:r>
              <a:rPr lang="en-US" sz="1800" b="1" dirty="0">
                <a:solidFill>
                  <a:schemeClr val="tx1"/>
                </a:solidFill>
              </a:rPr>
              <a:t>Home &amp; 10 Acres		$700,000</a:t>
            </a:r>
          </a:p>
          <a:p>
            <a:r>
              <a:rPr lang="en-US" sz="1800" b="1" dirty="0">
                <a:solidFill>
                  <a:schemeClr val="tx1"/>
                </a:solidFill>
              </a:rPr>
              <a:t>5 Acres (Land only)		$400,000</a:t>
            </a:r>
          </a:p>
          <a:p>
            <a:r>
              <a:rPr lang="en-US" sz="1800" b="1" dirty="0">
                <a:solidFill>
                  <a:schemeClr val="tx1"/>
                </a:solidFill>
              </a:rPr>
              <a:t>7 Acres (Land only) 	$500,000</a:t>
            </a:r>
          </a:p>
          <a:p>
            <a:r>
              <a:rPr lang="en-US" sz="1800" b="1" dirty="0">
                <a:solidFill>
                  <a:schemeClr val="tx1"/>
                </a:solidFill>
              </a:rPr>
              <a:t>10 Acres (Land only)	$650,000</a:t>
            </a:r>
          </a:p>
          <a:p>
            <a:r>
              <a:rPr lang="en-US" sz="1400" b="1" dirty="0">
                <a:solidFill>
                  <a:schemeClr val="tx1"/>
                </a:solidFill>
              </a:rPr>
              <a:t> </a:t>
            </a:r>
          </a:p>
          <a:p>
            <a:r>
              <a:rPr lang="en-US" sz="1400" dirty="0">
                <a:solidFill>
                  <a:schemeClr val="tx1"/>
                </a:solidFill>
              </a:rPr>
              <a:t>This is the best acreage available north of Mount Pleasant; located just past the blinking light that accesses the town of McClellanville.  The land fronts on a deep-water spring-fed pond that never dries up in the hottest summer heat.  Land has been cleared of trees and is a beautiful grassy field.  There is a 3 bedroom-2bath home on the property with acreage or just land only available all of which front on the deep-water spring-fed pond.  The property is about a 35 minute from Mount Pleasant and 30 minutes to Georgetown by way of Highway 17.  McClellanville is known for its seafood and access to the coastal waterway.  The town also has some boutique shops and restaurant and does not have the hustle and bustle of other waterfront towns.  </a:t>
            </a: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6106</TotalTime>
  <Words>233</Words>
  <Application>Microsoft Office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173</cp:revision>
  <dcterms:created xsi:type="dcterms:W3CDTF">2006-08-16T00:00:00Z</dcterms:created>
  <dcterms:modified xsi:type="dcterms:W3CDTF">2026-03-18T17:14:51Z</dcterms:modified>
</cp:coreProperties>
</file>