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7" d="100"/>
          <a:sy n="57" d="100"/>
        </p:scale>
        <p:origin x="1663" y="5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7/28/2023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5081"/>
            <a:ext cx="7752080" cy="462281"/>
          </a:xfrm>
        </p:spPr>
        <p:txBody>
          <a:bodyPr>
            <a:noAutofit/>
          </a:bodyPr>
          <a:lstStyle/>
          <a:p>
            <a:r>
              <a:rPr lang="en-US" sz="2800" i="1" dirty="0">
                <a:solidFill>
                  <a:schemeClr val="bg2"/>
                </a:solidFill>
                <a:effectLst>
                  <a:outerShdw blurRad="38100" dist="38100" dir="2700000" algn="tl">
                    <a:srgbClr val="000000">
                      <a:alpha val="43137"/>
                    </a:srgbClr>
                  </a:outerShdw>
                </a:effectLst>
                <a:latin typeface="Avenir" panose="02000503040000020003" pitchFamily="2" charset="0"/>
              </a:rPr>
              <a:t>Dual Open Houses Sunday July 30</a:t>
            </a:r>
            <a:r>
              <a:rPr lang="en-US" sz="2800" i="1" baseline="30000" dirty="0">
                <a:solidFill>
                  <a:schemeClr val="bg2"/>
                </a:solidFill>
                <a:effectLst>
                  <a:outerShdw blurRad="38100" dist="38100" dir="2700000" algn="tl">
                    <a:srgbClr val="000000">
                      <a:alpha val="43137"/>
                    </a:srgbClr>
                  </a:outerShdw>
                </a:effectLst>
                <a:latin typeface="Avenir" panose="02000503040000020003" pitchFamily="2" charset="0"/>
              </a:rPr>
              <a:t>th</a:t>
            </a:r>
            <a:endParaRPr lang="en-US" sz="2800" i="1" dirty="0">
              <a:solidFill>
                <a:schemeClr val="bg2"/>
              </a:solidFill>
              <a:effectLst>
                <a:outerShdw blurRad="38100" dist="38100" dir="2700000" algn="tl">
                  <a:srgbClr val="000000">
                    <a:alpha val="43137"/>
                  </a:srgbClr>
                </a:outerShdw>
              </a:effectLst>
              <a:latin typeface="Avenir" panose="02000503040000020003" pitchFamily="2" charset="0"/>
            </a:endParaRPr>
          </a:p>
        </p:txBody>
      </p:sp>
      <p:sp>
        <p:nvSpPr>
          <p:cNvPr id="17" name="Rectangle 16"/>
          <p:cNvSpPr/>
          <p:nvPr/>
        </p:nvSpPr>
        <p:spPr>
          <a:xfrm>
            <a:off x="2455471" y="9295455"/>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virginialandon@kw.com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470071" y="9297896"/>
            <a:ext cx="643890" cy="6438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15641" y="9365467"/>
            <a:ext cx="1089658" cy="506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Keller Williams Realty | 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Ste 200 | Mt. Pleasant, SC 29464</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5639" y="7939247"/>
            <a:ext cx="1784241" cy="1188720"/>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194560" y="4026807"/>
            <a:ext cx="1783080" cy="1188720"/>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15639" y="4026807"/>
            <a:ext cx="1783080" cy="118872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37160" y="3014332"/>
            <a:ext cx="3840480" cy="1015663"/>
          </a:xfrm>
          <a:prstGeom prst="rect">
            <a:avLst/>
          </a:prstGeom>
          <a:noFill/>
        </p:spPr>
        <p:txBody>
          <a:bodyPr wrap="square" anchor="ctr">
            <a:spAutoFit/>
          </a:bodyPr>
          <a:lstStyle/>
          <a:p>
            <a:pPr algn="ctr"/>
            <a:r>
              <a:rPr lang="en-US" sz="2400" b="1" dirty="0">
                <a:solidFill>
                  <a:schemeClr val="bg1">
                    <a:lumMod val="75000"/>
                    <a:lumOff val="25000"/>
                  </a:schemeClr>
                </a:solidFill>
                <a:latin typeface="Avenir" panose="02000503040000020003" pitchFamily="2" charset="0"/>
              </a:rPr>
              <a:t>1796 Bolden Drive</a:t>
            </a:r>
          </a:p>
          <a:p>
            <a:pPr algn="ctr"/>
            <a:r>
              <a:rPr lang="en-US" sz="1800" dirty="0">
                <a:solidFill>
                  <a:schemeClr val="bg1">
                    <a:lumMod val="75000"/>
                    <a:lumOff val="25000"/>
                  </a:schemeClr>
                </a:solidFill>
                <a:latin typeface="Avenir" panose="02000503040000020003" pitchFamily="2" charset="0"/>
              </a:rPr>
              <a:t>MLS# 23015945 | $1,575,000</a:t>
            </a:r>
          </a:p>
          <a:p>
            <a:pPr algn="ctr"/>
            <a:r>
              <a:rPr lang="en-US" sz="1800" dirty="0">
                <a:solidFill>
                  <a:schemeClr val="bg1">
                    <a:lumMod val="75000"/>
                    <a:lumOff val="25000"/>
                  </a:schemeClr>
                </a:solidFill>
                <a:latin typeface="Avenir" panose="02000503040000020003" pitchFamily="2" charset="0"/>
              </a:rPr>
              <a:t>Stop by between 11a-2p</a:t>
            </a:r>
          </a:p>
        </p:txBody>
      </p:sp>
      <p:pic>
        <p:nvPicPr>
          <p:cNvPr id="29" name="Picture 28">
            <a:extLst>
              <a:ext uri="{FF2B5EF4-FFF2-40B4-BE49-F238E27FC236}">
                <a16:creationId xmlns:a16="http://schemas.microsoft.com/office/drawing/2014/main" id="{C83F46E6-4A59-484F-B40D-BE212701BF6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193400" y="7939247"/>
            <a:ext cx="1784240" cy="1188720"/>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37160" y="457200"/>
            <a:ext cx="3840480" cy="2560320"/>
          </a:xfrm>
          <a:prstGeom prst="rect">
            <a:avLst/>
          </a:prstGeom>
          <a:ln>
            <a:noFill/>
          </a:ln>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251960" y="457200"/>
            <a:ext cx="3840480" cy="2560320"/>
          </a:xfrm>
          <a:prstGeom prst="rect">
            <a:avLst/>
          </a:prstGeom>
          <a:ln>
            <a:noFill/>
          </a:ln>
          <a:effectLst/>
        </p:spPr>
      </p:pic>
      <p:sp>
        <p:nvSpPr>
          <p:cNvPr id="3" name="Subtitle 2"/>
          <p:cNvSpPr>
            <a:spLocks noGrp="1"/>
          </p:cNvSpPr>
          <p:nvPr>
            <p:ph type="subTitle" idx="1"/>
          </p:nvPr>
        </p:nvSpPr>
        <p:spPr>
          <a:xfrm>
            <a:off x="115640" y="5212339"/>
            <a:ext cx="3862000" cy="2743201"/>
          </a:xfrm>
        </p:spPr>
        <p:txBody>
          <a:bodyPr anchor="ctr">
            <a:noAutofit/>
          </a:bodyPr>
          <a:lstStyle/>
          <a:p>
            <a:r>
              <a:rPr lang="en-US" sz="1100" dirty="0">
                <a:solidFill>
                  <a:schemeClr val="bg1"/>
                </a:solidFill>
                <a:latin typeface="Avenir" panose="02000503040000020003" pitchFamily="2" charset="0"/>
              </a:rPr>
              <a:t>Nestled in the highly desirable master planned community, Riverside at Carolina Park, this exquisite lakefront 4 bedroom, 4 and a half bath home is located in the exclusive enclave steps away from Riverside's most significant amenity - Bolden Park. The extensive backyard offers some of the best lake views of this neighborhood's center piece, majestic Bolden Lake. Meticulously designed and upgraded throughout, this home offers a perfect blend of space and style. A few updates to this home include high-end white oak luxury vinyl plank flooring throughout, accent walls, custom lighting, custom closet systems, and landscape lighting in front and back yards.</a:t>
            </a:r>
          </a:p>
        </p:txBody>
      </p:sp>
      <p:sp>
        <p:nvSpPr>
          <p:cNvPr id="7" name="Rectangle 6">
            <a:extLst>
              <a:ext uri="{FF2B5EF4-FFF2-40B4-BE49-F238E27FC236}">
                <a16:creationId xmlns:a16="http://schemas.microsoft.com/office/drawing/2014/main" id="{CCACF150-312A-B07A-17A4-EA778A731293}"/>
              </a:ext>
            </a:extLst>
          </p:cNvPr>
          <p:cNvSpPr/>
          <p:nvPr/>
        </p:nvSpPr>
        <p:spPr>
          <a:xfrm>
            <a:off x="4251960" y="3014332"/>
            <a:ext cx="3840480" cy="1015663"/>
          </a:xfrm>
          <a:prstGeom prst="rect">
            <a:avLst/>
          </a:prstGeom>
          <a:noFill/>
        </p:spPr>
        <p:txBody>
          <a:bodyPr wrap="square" anchor="ctr">
            <a:spAutoFit/>
          </a:bodyPr>
          <a:lstStyle/>
          <a:p>
            <a:pPr algn="ctr"/>
            <a:r>
              <a:rPr lang="en-US" sz="2400" b="1" dirty="0">
                <a:solidFill>
                  <a:schemeClr val="bg1">
                    <a:lumMod val="75000"/>
                    <a:lumOff val="25000"/>
                  </a:schemeClr>
                </a:solidFill>
                <a:latin typeface="Avenir" panose="02000503040000020003" pitchFamily="2" charset="0"/>
              </a:rPr>
              <a:t>1891 Bolden Drive</a:t>
            </a:r>
          </a:p>
          <a:p>
            <a:pPr algn="ctr"/>
            <a:r>
              <a:rPr lang="en-US" sz="1800" dirty="0">
                <a:solidFill>
                  <a:schemeClr val="bg1">
                    <a:lumMod val="75000"/>
                    <a:lumOff val="25000"/>
                  </a:schemeClr>
                </a:solidFill>
                <a:latin typeface="Avenir" panose="02000503040000020003" pitchFamily="2" charset="0"/>
              </a:rPr>
              <a:t>MLS# 23016449 | $2,189,000</a:t>
            </a:r>
          </a:p>
          <a:p>
            <a:pPr algn="ctr"/>
            <a:r>
              <a:rPr lang="en-US" sz="1800" dirty="0">
                <a:solidFill>
                  <a:schemeClr val="bg1">
                    <a:lumMod val="75000"/>
                    <a:lumOff val="25000"/>
                  </a:schemeClr>
                </a:solidFill>
                <a:latin typeface="Avenir" panose="02000503040000020003" pitchFamily="2" charset="0"/>
              </a:rPr>
              <a:t>Stop by between 2p-5p</a:t>
            </a:r>
          </a:p>
        </p:txBody>
      </p:sp>
      <p:pic>
        <p:nvPicPr>
          <p:cNvPr id="9" name="Picture 8">
            <a:extLst>
              <a:ext uri="{FF2B5EF4-FFF2-40B4-BE49-F238E27FC236}">
                <a16:creationId xmlns:a16="http://schemas.microsoft.com/office/drawing/2014/main" id="{0E6E6549-37B7-58DE-D522-7B4EC6AAFAD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252540" y="7939247"/>
            <a:ext cx="1783080" cy="1188720"/>
          </a:xfrm>
          <a:prstGeom prst="rect">
            <a:avLst/>
          </a:prstGeom>
          <a:ln>
            <a:noFill/>
          </a:ln>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ADB9CFBB-F32A-92AD-96AF-5041AA7D5DE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309360" y="4026807"/>
            <a:ext cx="1783080" cy="1188720"/>
          </a:xfrm>
          <a:prstGeom prst="rect">
            <a:avLst/>
          </a:prstGeom>
          <a:ln>
            <a:noFill/>
          </a:ln>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F4B1C7C9-D695-6485-EE9F-ED5A99004E17}"/>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4251960" y="4027580"/>
            <a:ext cx="1783080" cy="1187174"/>
          </a:xfrm>
          <a:prstGeom prst="rect">
            <a:avLst/>
          </a:prstGeom>
          <a:ln>
            <a:noFill/>
          </a:ln>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A4A331C7-CA53-907C-32B4-332FB3A6408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6308200" y="7939634"/>
            <a:ext cx="1784240" cy="1187946"/>
          </a:xfrm>
          <a:prstGeom prst="rect">
            <a:avLst/>
          </a:prstGeom>
          <a:ln>
            <a:noFill/>
          </a:ln>
          <a:effectLst>
            <a:outerShdw blurRad="63500" sx="102000" sy="102000" algn="ctr" rotWithShape="0">
              <a:prstClr val="black">
                <a:alpha val="40000"/>
              </a:prstClr>
            </a:outerShdw>
          </a:effectLst>
        </p:spPr>
      </p:pic>
      <p:sp>
        <p:nvSpPr>
          <p:cNvPr id="24" name="Subtitle 2">
            <a:extLst>
              <a:ext uri="{FF2B5EF4-FFF2-40B4-BE49-F238E27FC236}">
                <a16:creationId xmlns:a16="http://schemas.microsoft.com/office/drawing/2014/main" id="{B17626F9-5149-CDED-024B-7209FD9DA30A}"/>
              </a:ext>
            </a:extLst>
          </p:cNvPr>
          <p:cNvSpPr txBox="1">
            <a:spLocks/>
          </p:cNvSpPr>
          <p:nvPr/>
        </p:nvSpPr>
        <p:spPr>
          <a:xfrm>
            <a:off x="4128840" y="5203374"/>
            <a:ext cx="3862000" cy="2743201"/>
          </a:xfrm>
          <a:prstGeom prst="rect">
            <a:avLst/>
          </a:prstGeom>
        </p:spPr>
        <p:txBody>
          <a:bodyPr vert="horz" lIns="101882" tIns="50941" rIns="101882" bIns="50941" rtlCol="0" anchor="ctr">
            <a:noAutofit/>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r>
              <a:rPr lang="en-US" sz="1100" dirty="0">
                <a:solidFill>
                  <a:schemeClr val="bg1"/>
                </a:solidFill>
                <a:latin typeface="Avenir" panose="02000503040000020003" pitchFamily="2" charset="0"/>
              </a:rPr>
              <a:t>Welcome to luxury lakefront living at 1891 Bolden Drive in highly sought after Riverside at Carolina Park! Custom built by Structures, one of Charleston's most acclaimed builders, the home was carefully crafted and meticulously executed, both inside and out, to take full advantage of the exceptional panoramic views of stunning Bolden Lake. Featuring over 1,000 square feet of covered porches, start your day soaking in the sunrise over Bolden Lake, while enjoying your morning coffee on one of two oversized front porches featuring a custom swing bed, copper gas lantern and lush, irrigated flower boxes. End your day enjoying a cocktail or mug of tea on the rear screened-in porch, watching stunning Carolina sunsets beyond the beautifully landscaped courtyard and sparkling saltwater pool.</a:t>
            </a:r>
          </a:p>
        </p:txBody>
      </p:sp>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308</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Dual Open Houses Sunday July 30th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69</cp:revision>
  <dcterms:created xsi:type="dcterms:W3CDTF">2006-08-16T00:00:00Z</dcterms:created>
  <dcterms:modified xsi:type="dcterms:W3CDTF">2023-07-28T15:58:52Z</dcterms:modified>
</cp:coreProperties>
</file>