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2801600"/>
  <p:notesSz cx="6858000" cy="9144000"/>
  <p:defaultTextStyle>
    <a:defPPr>
      <a:defRPr lang="en-US"/>
    </a:defPPr>
    <a:lvl1pPr marL="0" algn="l" defTabSz="1175644" rtl="0" eaLnBrk="1" latinLnBrk="0" hangingPunct="1">
      <a:defRPr sz="2300" kern="1200">
        <a:solidFill>
          <a:schemeClr val="tx1"/>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25" d="100"/>
          <a:sy n="125" d="100"/>
        </p:scale>
        <p:origin x="1375" y="-658"/>
      </p:cViewPr>
      <p:guideLst>
        <p:guide orient="horz" pos="4032"/>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976796"/>
            <a:ext cx="6606540" cy="2744046"/>
          </a:xfrm>
        </p:spPr>
        <p:txBody>
          <a:bodyPr/>
          <a:lstStyle/>
          <a:p>
            <a:r>
              <a:rPr lang="en-US"/>
              <a:t>Click to edit Master title style</a:t>
            </a:r>
          </a:p>
        </p:txBody>
      </p:sp>
      <p:sp>
        <p:nvSpPr>
          <p:cNvPr id="3" name="Subtitle 2"/>
          <p:cNvSpPr>
            <a:spLocks noGrp="1"/>
          </p:cNvSpPr>
          <p:nvPr>
            <p:ph type="subTitle" idx="1"/>
          </p:nvPr>
        </p:nvSpPr>
        <p:spPr>
          <a:xfrm>
            <a:off x="1165860" y="7254240"/>
            <a:ext cx="5440680" cy="3271520"/>
          </a:xfrm>
        </p:spPr>
        <p:txBody>
          <a:bodyPr/>
          <a:lstStyle>
            <a:lvl1pPr marL="0" indent="0" algn="ctr">
              <a:buNone/>
              <a:defRPr>
                <a:solidFill>
                  <a:schemeClr val="tx1">
                    <a:tint val="75000"/>
                  </a:schemeClr>
                </a:solidFill>
              </a:defRPr>
            </a:lvl1pPr>
            <a:lvl2pPr marL="587822" indent="0" algn="ctr">
              <a:buNone/>
              <a:defRPr>
                <a:solidFill>
                  <a:schemeClr val="tx1">
                    <a:tint val="75000"/>
                  </a:schemeClr>
                </a:solidFill>
              </a:defRPr>
            </a:lvl2pPr>
            <a:lvl3pPr marL="1175644" indent="0" algn="ctr">
              <a:buNone/>
              <a:defRPr>
                <a:solidFill>
                  <a:schemeClr val="tx1">
                    <a:tint val="75000"/>
                  </a:schemeClr>
                </a:solidFill>
              </a:defRPr>
            </a:lvl3pPr>
            <a:lvl4pPr marL="1763466" indent="0" algn="ctr">
              <a:buNone/>
              <a:defRPr>
                <a:solidFill>
                  <a:schemeClr val="tx1">
                    <a:tint val="75000"/>
                  </a:schemeClr>
                </a:solidFill>
              </a:defRPr>
            </a:lvl4pPr>
            <a:lvl5pPr marL="2351288" indent="0" algn="ctr">
              <a:buNone/>
              <a:defRPr>
                <a:solidFill>
                  <a:schemeClr val="tx1">
                    <a:tint val="75000"/>
                  </a:schemeClr>
                </a:solidFill>
              </a:defRPr>
            </a:lvl5pPr>
            <a:lvl6pPr marL="2939110" indent="0" algn="ctr">
              <a:buNone/>
              <a:defRPr>
                <a:solidFill>
                  <a:schemeClr val="tx1">
                    <a:tint val="75000"/>
                  </a:schemeClr>
                </a:solidFill>
              </a:defRPr>
            </a:lvl6pPr>
            <a:lvl7pPr marL="3526932" indent="0" algn="ctr">
              <a:buNone/>
              <a:defRPr>
                <a:solidFill>
                  <a:schemeClr val="tx1">
                    <a:tint val="75000"/>
                  </a:schemeClr>
                </a:solidFill>
              </a:defRPr>
            </a:lvl7pPr>
            <a:lvl8pPr marL="4114754" indent="0" algn="ctr">
              <a:buNone/>
              <a:defRPr>
                <a:solidFill>
                  <a:schemeClr val="tx1">
                    <a:tint val="75000"/>
                  </a:schemeClr>
                </a:solidFill>
              </a:defRPr>
            </a:lvl8pPr>
            <a:lvl9pPr marL="470257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512660"/>
            <a:ext cx="1748790" cy="1092284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512660"/>
            <a:ext cx="5116830" cy="1092284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8226214"/>
            <a:ext cx="6606540" cy="2542540"/>
          </a:xfrm>
        </p:spPr>
        <p:txBody>
          <a:bodyPr anchor="t"/>
          <a:lstStyle>
            <a:lvl1pPr algn="l">
              <a:defRPr sz="5100" b="1" cap="all"/>
            </a:lvl1pPr>
          </a:lstStyle>
          <a:p>
            <a:r>
              <a:rPr lang="en-US"/>
              <a:t>Click to edit Master title style</a:t>
            </a:r>
          </a:p>
        </p:txBody>
      </p:sp>
      <p:sp>
        <p:nvSpPr>
          <p:cNvPr id="3" name="Text Placeholder 2"/>
          <p:cNvSpPr>
            <a:spLocks noGrp="1"/>
          </p:cNvSpPr>
          <p:nvPr>
            <p:ph type="body" idx="1"/>
          </p:nvPr>
        </p:nvSpPr>
        <p:spPr>
          <a:xfrm>
            <a:off x="613966" y="5425866"/>
            <a:ext cx="6606540" cy="2800349"/>
          </a:xfrm>
        </p:spPr>
        <p:txBody>
          <a:bodyPr anchor="b"/>
          <a:lstStyle>
            <a:lvl1pPr marL="0" indent="0">
              <a:buNone/>
              <a:defRPr sz="2600">
                <a:solidFill>
                  <a:schemeClr val="tx1">
                    <a:tint val="75000"/>
                  </a:schemeClr>
                </a:solidFill>
              </a:defRPr>
            </a:lvl1pPr>
            <a:lvl2pPr marL="587822" indent="0">
              <a:buNone/>
              <a:defRPr sz="2300">
                <a:solidFill>
                  <a:schemeClr val="tx1">
                    <a:tint val="75000"/>
                  </a:schemeClr>
                </a:solidFill>
              </a:defRPr>
            </a:lvl2pPr>
            <a:lvl3pPr marL="1175644" indent="0">
              <a:buNone/>
              <a:defRPr sz="2100">
                <a:solidFill>
                  <a:schemeClr val="tx1">
                    <a:tint val="75000"/>
                  </a:schemeClr>
                </a:solidFill>
              </a:defRPr>
            </a:lvl3pPr>
            <a:lvl4pPr marL="1763466" indent="0">
              <a:buNone/>
              <a:defRPr sz="1800">
                <a:solidFill>
                  <a:schemeClr val="tx1">
                    <a:tint val="75000"/>
                  </a:schemeClr>
                </a:solidFill>
              </a:defRPr>
            </a:lvl4pPr>
            <a:lvl5pPr marL="2351288" indent="0">
              <a:buNone/>
              <a:defRPr sz="1800">
                <a:solidFill>
                  <a:schemeClr val="tx1">
                    <a:tint val="75000"/>
                  </a:schemeClr>
                </a:solidFill>
              </a:defRPr>
            </a:lvl5pPr>
            <a:lvl6pPr marL="2939110" indent="0">
              <a:buNone/>
              <a:defRPr sz="1800">
                <a:solidFill>
                  <a:schemeClr val="tx1">
                    <a:tint val="75000"/>
                  </a:schemeClr>
                </a:solidFill>
              </a:defRPr>
            </a:lvl6pPr>
            <a:lvl7pPr marL="3526932" indent="0">
              <a:buNone/>
              <a:defRPr sz="1800">
                <a:solidFill>
                  <a:schemeClr val="tx1">
                    <a:tint val="75000"/>
                  </a:schemeClr>
                </a:solidFill>
              </a:defRPr>
            </a:lvl7pPr>
            <a:lvl8pPr marL="4114754" indent="0">
              <a:buNone/>
              <a:defRPr sz="1800">
                <a:solidFill>
                  <a:schemeClr val="tx1">
                    <a:tint val="75000"/>
                  </a:schemeClr>
                </a:solidFill>
              </a:defRPr>
            </a:lvl8pPr>
            <a:lvl9pPr marL="4702576" indent="0">
              <a:buNone/>
              <a:defRPr sz="1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987042"/>
            <a:ext cx="3432810" cy="8448464"/>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987042"/>
            <a:ext cx="3432810" cy="8448464"/>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865544"/>
            <a:ext cx="3434160" cy="1194222"/>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a:t>Click to edit Master text styles</a:t>
            </a:r>
          </a:p>
        </p:txBody>
      </p:sp>
      <p:sp>
        <p:nvSpPr>
          <p:cNvPr id="4" name="Content Placeholder 3"/>
          <p:cNvSpPr>
            <a:spLocks noGrp="1"/>
          </p:cNvSpPr>
          <p:nvPr>
            <p:ph sz="half" idx="2"/>
          </p:nvPr>
        </p:nvSpPr>
        <p:spPr>
          <a:xfrm>
            <a:off x="388620" y="4059766"/>
            <a:ext cx="3434160" cy="7375738"/>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865544"/>
            <a:ext cx="3435508" cy="1194222"/>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a:t>Click to edit Master text styles</a:t>
            </a:r>
          </a:p>
        </p:txBody>
      </p:sp>
      <p:sp>
        <p:nvSpPr>
          <p:cNvPr id="6" name="Content Placeholder 5"/>
          <p:cNvSpPr>
            <a:spLocks noGrp="1"/>
          </p:cNvSpPr>
          <p:nvPr>
            <p:ph sz="quarter" idx="4"/>
          </p:nvPr>
        </p:nvSpPr>
        <p:spPr>
          <a:xfrm>
            <a:off x="3948272" y="4059766"/>
            <a:ext cx="3435508" cy="7375738"/>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509694"/>
            <a:ext cx="2557066" cy="2169160"/>
          </a:xfrm>
        </p:spPr>
        <p:txBody>
          <a:bodyPr anchor="b"/>
          <a:lstStyle>
            <a:lvl1pPr algn="l">
              <a:defRPr sz="2600" b="1"/>
            </a:lvl1pPr>
          </a:lstStyle>
          <a:p>
            <a:r>
              <a:rPr lang="en-US"/>
              <a:t>Click to edit Master title style</a:t>
            </a:r>
          </a:p>
        </p:txBody>
      </p:sp>
      <p:sp>
        <p:nvSpPr>
          <p:cNvPr id="3" name="Content Placeholder 2"/>
          <p:cNvSpPr>
            <a:spLocks noGrp="1"/>
          </p:cNvSpPr>
          <p:nvPr>
            <p:ph idx="1"/>
          </p:nvPr>
        </p:nvSpPr>
        <p:spPr>
          <a:xfrm>
            <a:off x="3038793" y="509695"/>
            <a:ext cx="4344988" cy="10925811"/>
          </a:xfrm>
        </p:spPr>
        <p:txBody>
          <a:bodyPr/>
          <a:lstStyle>
            <a:lvl1pPr>
              <a:defRPr sz="4100"/>
            </a:lvl1pPr>
            <a:lvl2pPr>
              <a:defRPr sz="3600"/>
            </a:lvl2pPr>
            <a:lvl3pPr>
              <a:defRPr sz="31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678855"/>
            <a:ext cx="2557066" cy="8756651"/>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8961121"/>
            <a:ext cx="4663440" cy="1057911"/>
          </a:xfrm>
        </p:spPr>
        <p:txBody>
          <a:bodyPr anchor="b"/>
          <a:lstStyle>
            <a:lvl1pPr algn="l">
              <a:defRPr sz="2600" b="1"/>
            </a:lvl1pPr>
          </a:lstStyle>
          <a:p>
            <a:r>
              <a:rPr lang="en-US"/>
              <a:t>Click to edit Master title style</a:t>
            </a:r>
          </a:p>
        </p:txBody>
      </p:sp>
      <p:sp>
        <p:nvSpPr>
          <p:cNvPr id="3" name="Picture Placeholder 2"/>
          <p:cNvSpPr>
            <a:spLocks noGrp="1"/>
          </p:cNvSpPr>
          <p:nvPr>
            <p:ph type="pic" idx="1"/>
          </p:nvPr>
        </p:nvSpPr>
        <p:spPr>
          <a:xfrm>
            <a:off x="1523445" y="1143846"/>
            <a:ext cx="4663440" cy="7680960"/>
          </a:xfrm>
        </p:spPr>
        <p:txBody>
          <a:bodyPr/>
          <a:lstStyle>
            <a:lvl1pPr marL="0" indent="0">
              <a:buNone/>
              <a:defRPr sz="4100"/>
            </a:lvl1pPr>
            <a:lvl2pPr marL="587822" indent="0">
              <a:buNone/>
              <a:defRPr sz="3600"/>
            </a:lvl2pPr>
            <a:lvl3pPr marL="1175644" indent="0">
              <a:buNone/>
              <a:defRPr sz="3100"/>
            </a:lvl3pPr>
            <a:lvl4pPr marL="1763466" indent="0">
              <a:buNone/>
              <a:defRPr sz="2600"/>
            </a:lvl4pPr>
            <a:lvl5pPr marL="2351288" indent="0">
              <a:buNone/>
              <a:defRPr sz="2600"/>
            </a:lvl5pPr>
            <a:lvl6pPr marL="2939110" indent="0">
              <a:buNone/>
              <a:defRPr sz="2600"/>
            </a:lvl6pPr>
            <a:lvl7pPr marL="3526932" indent="0">
              <a:buNone/>
              <a:defRPr sz="2600"/>
            </a:lvl7pPr>
            <a:lvl8pPr marL="4114754" indent="0">
              <a:buNone/>
              <a:defRPr sz="2600"/>
            </a:lvl8pPr>
            <a:lvl9pPr marL="4702576" indent="0">
              <a:buNone/>
              <a:defRPr sz="2600"/>
            </a:lvl9pPr>
          </a:lstStyle>
          <a:p>
            <a:endParaRPr lang="en-US"/>
          </a:p>
        </p:txBody>
      </p:sp>
      <p:sp>
        <p:nvSpPr>
          <p:cNvPr id="4" name="Text Placeholder 3"/>
          <p:cNvSpPr>
            <a:spLocks noGrp="1"/>
          </p:cNvSpPr>
          <p:nvPr>
            <p:ph type="body" sz="half" idx="2"/>
          </p:nvPr>
        </p:nvSpPr>
        <p:spPr>
          <a:xfrm>
            <a:off x="1523445" y="10019032"/>
            <a:ext cx="4663440" cy="1502409"/>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512658"/>
            <a:ext cx="6995160" cy="2133600"/>
          </a:xfrm>
          <a:prstGeom prst="rect">
            <a:avLst/>
          </a:prstGeom>
        </p:spPr>
        <p:txBody>
          <a:bodyPr vert="horz" lIns="117564" tIns="58782" rIns="117564" bIns="58782" rtlCol="0" anchor="ctr">
            <a:normAutofit/>
          </a:bodyPr>
          <a:lstStyle/>
          <a:p>
            <a:r>
              <a:rPr lang="en-US"/>
              <a:t>Click to edit Master title style</a:t>
            </a:r>
          </a:p>
        </p:txBody>
      </p:sp>
      <p:sp>
        <p:nvSpPr>
          <p:cNvPr id="3" name="Text Placeholder 2"/>
          <p:cNvSpPr>
            <a:spLocks noGrp="1"/>
          </p:cNvSpPr>
          <p:nvPr>
            <p:ph type="body" idx="1"/>
          </p:nvPr>
        </p:nvSpPr>
        <p:spPr>
          <a:xfrm>
            <a:off x="388620" y="2987042"/>
            <a:ext cx="6995160" cy="8448464"/>
          </a:xfrm>
          <a:prstGeom prst="rect">
            <a:avLst/>
          </a:prstGeom>
        </p:spPr>
        <p:txBody>
          <a:bodyPr vert="horz" lIns="117564" tIns="58782" rIns="117564" bIns="5878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11865188"/>
            <a:ext cx="1813560" cy="681566"/>
          </a:xfrm>
          <a:prstGeom prst="rect">
            <a:avLst/>
          </a:prstGeom>
        </p:spPr>
        <p:txBody>
          <a:bodyPr vert="horz" lIns="117564" tIns="58782" rIns="117564" bIns="58782" rtlCol="0" anchor="ctr"/>
          <a:lstStyle>
            <a:lvl1pPr algn="l">
              <a:defRPr sz="1500">
                <a:solidFill>
                  <a:schemeClr val="tx1">
                    <a:tint val="75000"/>
                  </a:schemeClr>
                </a:solidFill>
              </a:defRPr>
            </a:lvl1pPr>
          </a:lstStyle>
          <a:p>
            <a:fld id="{1D8BD707-D9CF-40AE-B4C6-C98DA3205C09}" type="datetimeFigureOut">
              <a:rPr lang="en-US" smtClean="0"/>
              <a:pPr/>
              <a:t>12/9/2022</a:t>
            </a:fld>
            <a:endParaRPr lang="en-US"/>
          </a:p>
        </p:txBody>
      </p:sp>
      <p:sp>
        <p:nvSpPr>
          <p:cNvPr id="5" name="Footer Placeholder 4"/>
          <p:cNvSpPr>
            <a:spLocks noGrp="1"/>
          </p:cNvSpPr>
          <p:nvPr>
            <p:ph type="ftr" sz="quarter" idx="3"/>
          </p:nvPr>
        </p:nvSpPr>
        <p:spPr>
          <a:xfrm>
            <a:off x="2655570" y="11865188"/>
            <a:ext cx="2461260" cy="681566"/>
          </a:xfrm>
          <a:prstGeom prst="rect">
            <a:avLst/>
          </a:prstGeom>
        </p:spPr>
        <p:txBody>
          <a:bodyPr vert="horz" lIns="117564" tIns="58782" rIns="117564" bIns="58782"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11865188"/>
            <a:ext cx="1813560" cy="681566"/>
          </a:xfrm>
          <a:prstGeom prst="rect">
            <a:avLst/>
          </a:prstGeom>
        </p:spPr>
        <p:txBody>
          <a:bodyPr vert="horz" lIns="117564" tIns="58782" rIns="117564" bIns="58782" rtlCol="0" anchor="ctr"/>
          <a:lstStyle>
            <a:lvl1pPr algn="r">
              <a:defRPr sz="15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75644" rtl="0" eaLnBrk="1" latinLnBrk="0" hangingPunct="1">
        <a:spcBef>
          <a:spcPct val="0"/>
        </a:spcBef>
        <a:buNone/>
        <a:defRPr sz="5700" kern="1200">
          <a:solidFill>
            <a:schemeClr val="tx1"/>
          </a:solidFill>
          <a:latin typeface="+mj-lt"/>
          <a:ea typeface="+mj-ea"/>
          <a:cs typeface="+mj-cs"/>
        </a:defRPr>
      </a:lvl1pPr>
    </p:titleStyle>
    <p:bodyStyle>
      <a:lvl1pPr marL="440867" indent="-440867" algn="l" defTabSz="1175644" rtl="0" eaLnBrk="1" latinLnBrk="0" hangingPunct="1">
        <a:spcBef>
          <a:spcPct val="20000"/>
        </a:spcBef>
        <a:buFont typeface="Arial" pitchFamily="34" charset="0"/>
        <a:buChar char="•"/>
        <a:defRPr sz="4100" kern="1200">
          <a:solidFill>
            <a:schemeClr val="tx1"/>
          </a:solidFill>
          <a:latin typeface="+mn-lt"/>
          <a:ea typeface="+mn-ea"/>
          <a:cs typeface="+mn-cs"/>
        </a:defRPr>
      </a:lvl1pPr>
      <a:lvl2pPr marL="955211" indent="-367389" algn="l" defTabSz="1175644" rtl="0" eaLnBrk="1" latinLnBrk="0" hangingPunct="1">
        <a:spcBef>
          <a:spcPct val="20000"/>
        </a:spcBef>
        <a:buFont typeface="Arial" pitchFamily="34" charset="0"/>
        <a:buChar char="–"/>
        <a:defRPr sz="3600" kern="1200">
          <a:solidFill>
            <a:schemeClr val="tx1"/>
          </a:solidFill>
          <a:latin typeface="+mn-lt"/>
          <a:ea typeface="+mn-ea"/>
          <a:cs typeface="+mn-cs"/>
        </a:defRPr>
      </a:lvl2pPr>
      <a:lvl3pPr marL="1469555" indent="-293911" algn="l" defTabSz="1175644" rtl="0" eaLnBrk="1" latinLnBrk="0" hangingPunct="1">
        <a:spcBef>
          <a:spcPct val="20000"/>
        </a:spcBef>
        <a:buFont typeface="Arial" pitchFamily="34" charset="0"/>
        <a:buChar char="•"/>
        <a:defRPr sz="3100" kern="1200">
          <a:solidFill>
            <a:schemeClr val="tx1"/>
          </a:solidFill>
          <a:latin typeface="+mn-lt"/>
          <a:ea typeface="+mn-ea"/>
          <a:cs typeface="+mn-cs"/>
        </a:defRPr>
      </a:lvl3pPr>
      <a:lvl4pPr marL="2057377"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645199"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3233021"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20843"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08665"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96487"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en-US"/>
      </a:defPPr>
      <a:lvl1pPr marL="0" algn="l" defTabSz="1175644" rtl="0" eaLnBrk="1" latinLnBrk="0" hangingPunct="1">
        <a:defRPr sz="2300" kern="1200">
          <a:solidFill>
            <a:schemeClr val="tx1"/>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hyperlink" Target="mailto:verna@mattoneillteam.com" TargetMode="External"/><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54"/>
            <a:ext cx="7772400" cy="51782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0" y="4398059"/>
            <a:ext cx="7772400" cy="838200"/>
          </a:xfrm>
          <a:prstGeom prst="rect">
            <a:avLst/>
          </a:prstGeom>
          <a:gradFill>
            <a:gsLst>
              <a:gs pos="0">
                <a:schemeClr val="bg1">
                  <a:alpha val="0"/>
                </a:schemeClr>
              </a:gs>
              <a:gs pos="23000">
                <a:schemeClr val="bg1">
                  <a:alpha val="96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50000"/>
                  </a:schemeClr>
                </a:solidFill>
                <a:latin typeface="Palatino Linotype" panose="02040502050505030304" pitchFamily="18" charset="0"/>
              </a:rPr>
              <a:t>1799 Bolden Drive</a:t>
            </a:r>
          </a:p>
          <a:p>
            <a:pPr algn="ctr"/>
            <a:r>
              <a:rPr lang="en-US" sz="1800" dirty="0">
                <a:solidFill>
                  <a:schemeClr val="bg2">
                    <a:lumMod val="50000"/>
                  </a:schemeClr>
                </a:solidFill>
                <a:latin typeface="Palatino Linotype" panose="02040502050505030304" pitchFamily="18" charset="0"/>
              </a:rPr>
              <a:t>Carolina Park ~ Mount Pleasant, SC 29466 ~ MLS# 22027195 ~ $1,224,000</a:t>
            </a:r>
          </a:p>
        </p:txBody>
      </p:sp>
      <p:sp>
        <p:nvSpPr>
          <p:cNvPr id="5" name="Rectangle 4"/>
          <p:cNvSpPr/>
          <p:nvPr/>
        </p:nvSpPr>
        <p:spPr>
          <a:xfrm>
            <a:off x="0" y="28575"/>
            <a:ext cx="7696200" cy="523220"/>
          </a:xfrm>
          <a:prstGeom prst="rect">
            <a:avLst/>
          </a:prstGeom>
          <a:effectLst>
            <a:outerShdw blurRad="50800" dist="38100" dir="720000" algn="ctr" rotWithShape="0">
              <a:schemeClr val="bg1">
                <a:lumMod val="50000"/>
              </a:schemeClr>
            </a:outerShdw>
          </a:effectLst>
        </p:spPr>
        <p:txBody>
          <a:bodyPr wrap="square">
            <a:spAutoFit/>
          </a:bodyPr>
          <a:lstStyle/>
          <a:p>
            <a:pPr algn="ctr"/>
            <a:r>
              <a:rPr lang="en-US" sz="2800" b="1" i="1" dirty="0">
                <a:ln w="3175">
                  <a:noFill/>
                </a:ln>
                <a:solidFill>
                  <a:schemeClr val="bg1"/>
                </a:solidFill>
                <a:latin typeface="Palatino Linotype" panose="02040502050505030304" pitchFamily="18" charset="0"/>
                <a:cs typeface="Times New Roman" panose="02020603050405020304" pitchFamily="18" charset="0"/>
              </a:rPr>
              <a:t>Price Refreshed! Move-in Ready!</a:t>
            </a:r>
          </a:p>
        </p:txBody>
      </p:sp>
      <p:sp>
        <p:nvSpPr>
          <p:cNvPr id="7" name="Right Brace 6"/>
          <p:cNvSpPr/>
          <p:nvPr/>
        </p:nvSpPr>
        <p:spPr>
          <a:xfrm rot="16200000">
            <a:off x="10906627" y="1771445"/>
            <a:ext cx="228599" cy="3601453"/>
          </a:xfrm>
          <a:prstGeom prst="rightBrace">
            <a:avLst>
              <a:gd name="adj1" fmla="val 37151"/>
              <a:gd name="adj2" fmla="val 50000"/>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p:cNvSpPr/>
          <p:nvPr/>
        </p:nvSpPr>
        <p:spPr>
          <a:xfrm>
            <a:off x="0" y="12435840"/>
            <a:ext cx="77724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Palatino Linotype" panose="02040502050505030304" pitchFamily="18" charset="0"/>
              </a:rPr>
              <a:t>Verna </a:t>
            </a:r>
            <a:r>
              <a:rPr lang="en-US" sz="1600" dirty="0" err="1">
                <a:solidFill>
                  <a:schemeClr val="tx1"/>
                </a:solidFill>
                <a:latin typeface="Palatino Linotype" panose="02040502050505030304" pitchFamily="18" charset="0"/>
              </a:rPr>
              <a:t>Bunao</a:t>
            </a:r>
            <a:r>
              <a:rPr lang="en-US" sz="1600" dirty="0">
                <a:solidFill>
                  <a:schemeClr val="tx1"/>
                </a:solidFill>
                <a:latin typeface="Palatino Linotype" panose="02040502050505030304" pitchFamily="18" charset="0"/>
              </a:rPr>
              <a:t>-Weeks     </a:t>
            </a:r>
            <a:r>
              <a:rPr lang="en-US" sz="1600" dirty="0">
                <a:solidFill>
                  <a:schemeClr val="tx1"/>
                </a:solidFill>
                <a:latin typeface="Palatino Linotype" panose="02040502050505030304" pitchFamily="18" charset="0"/>
                <a:hlinkClick r:id="rId3"/>
              </a:rPr>
              <a:t>verna@mattoneillteam.com</a:t>
            </a:r>
            <a:r>
              <a:rPr lang="en-US" sz="1600" dirty="0">
                <a:solidFill>
                  <a:schemeClr val="tx1"/>
                </a:solidFill>
                <a:latin typeface="Palatino Linotype" panose="02040502050505030304" pitchFamily="18" charset="0"/>
              </a:rPr>
              <a:t>    (843) 364-2447</a:t>
            </a:r>
            <a:endParaRPr lang="en-US" sz="1600" u="sng" dirty="0">
              <a:solidFill>
                <a:schemeClr val="tx1"/>
              </a:solidFill>
              <a:latin typeface="Palatino Linotype" panose="02040502050505030304" pitchFamily="18" charset="0"/>
            </a:endParaRPr>
          </a:p>
        </p:txBody>
      </p:sp>
      <p:sp>
        <p:nvSpPr>
          <p:cNvPr id="2" name="Rectangle 1"/>
          <p:cNvSpPr/>
          <p:nvPr/>
        </p:nvSpPr>
        <p:spPr>
          <a:xfrm>
            <a:off x="-2514600" y="914400"/>
            <a:ext cx="2234907" cy="523220"/>
          </a:xfrm>
          <a:prstGeom prst="rect">
            <a:avLst/>
          </a:prstGeom>
        </p:spPr>
        <p:txBody>
          <a:bodyPr wrap="none">
            <a:spAutoFit/>
          </a:bodyPr>
          <a:lstStyle/>
          <a:p>
            <a:r>
              <a:rPr lang="en-US" sz="2800" b="1" i="1" dirty="0">
                <a:ln w="3175">
                  <a:noFill/>
                </a:ln>
                <a:solidFill>
                  <a:schemeClr val="tx2">
                    <a:lumMod val="75000"/>
                  </a:schemeClr>
                </a:solidFill>
                <a:effectLst>
                  <a:outerShdw blurRad="50800" dist="38100" dir="5400000" algn="t" rotWithShape="0">
                    <a:prstClr val="black">
                      <a:alpha val="40000"/>
                    </a:prstClr>
                  </a:outerShdw>
                  <a:reflection blurRad="6350" stA="55000" endA="50" endPos="85000" dist="60007" dir="5400000" sy="-100000" algn="bl" rotWithShape="0"/>
                </a:effectLst>
                <a:latin typeface="Palatino Linotype" panose="02040502050505030304" pitchFamily="18" charset="0"/>
                <a:cs typeface="Times New Roman" panose="02020603050405020304" pitchFamily="18" charset="0"/>
              </a:rPr>
              <a:t>NEW PRICE</a:t>
            </a:r>
            <a:endParaRPr lang="en-US" sz="2800" b="1" i="1" dirty="0">
              <a:ln w="3175">
                <a:noFill/>
              </a:ln>
              <a:solidFill>
                <a:schemeClr val="tx2">
                  <a:lumMod val="75000"/>
                </a:schemeClr>
              </a:solidFill>
              <a:effectLst>
                <a:outerShdw blurRad="50800" dist="38100" dir="5400000" algn="t" rotWithShape="0">
                  <a:prstClr val="black">
                    <a:alpha val="40000"/>
                  </a:prstClr>
                </a:outerShdw>
                <a:reflection blurRad="6350" stA="55000" endA="50" endPos="85000" dist="60007" dir="5400000" sy="-100000" algn="bl" rotWithShape="0"/>
              </a:effectLst>
              <a:latin typeface="Palatino Linotype" panose="02040502050505030304" pitchFamily="18" charset="0"/>
            </a:endParaRPr>
          </a:p>
        </p:txBody>
      </p:sp>
      <p:sp>
        <p:nvSpPr>
          <p:cNvPr id="8" name="Rectangle 7"/>
          <p:cNvSpPr/>
          <p:nvPr/>
        </p:nvSpPr>
        <p:spPr>
          <a:xfrm>
            <a:off x="1828801" y="5432462"/>
            <a:ext cx="4114800" cy="6717223"/>
          </a:xfrm>
          <a:prstGeom prst="rect">
            <a:avLst/>
          </a:prstGeom>
        </p:spPr>
        <p:txBody>
          <a:bodyPr wrap="square" numCol="1" anchor="ctr">
            <a:spAutoFit/>
          </a:bodyPr>
          <a:lstStyle/>
          <a:p>
            <a:pPr algn="ctr"/>
            <a:r>
              <a:rPr lang="en-US" sz="1050" dirty="0">
                <a:solidFill>
                  <a:schemeClr val="bg2">
                    <a:lumMod val="25000"/>
                  </a:schemeClr>
                </a:solidFill>
                <a:latin typeface="Palatino Linotype" panose="02040502050505030304" pitchFamily="18" charset="0"/>
                <a:cs typeface="Times New Roman" panose="02020603050405020304" pitchFamily="18" charset="0"/>
              </a:rPr>
              <a:t>Just in time for the holiday season! This stunning Riverside floor plan was completed in 2022 and comes with PLENTY OF UPGRADES. It sits on a massive 0.36 acre lot with a detached 2-car garage with a FINISHED ROOM OVER THE GARAGE with a kitchenette, full bathroom and a closet. The main house has a front porch that greets you as you enter the home to wonderful features including an open floor plan, great natural light, crown molding, plantation shutters, shiplap accents, and engineered hardwood flooring throughout. The family room offers a cozy fireplace and access to the roomy screened side porch. The kitchen has everything a chef could ask for; stunning countertops, sleek grey cabinets, a decorative backsplash, an island with a breakfast bar and a </a:t>
            </a:r>
            <a:r>
              <a:rPr lang="en-US" sz="1050" dirty="0" err="1">
                <a:solidFill>
                  <a:schemeClr val="bg2">
                    <a:lumMod val="25000"/>
                  </a:schemeClr>
                </a:solidFill>
                <a:latin typeface="Palatino Linotype" panose="02040502050505030304" pitchFamily="18" charset="0"/>
                <a:cs typeface="Times New Roman" panose="02020603050405020304" pitchFamily="18" charset="0"/>
              </a:rPr>
              <a:t>farmhous</a:t>
            </a:r>
            <a:r>
              <a:rPr lang="en-US" sz="1050" dirty="0">
                <a:solidFill>
                  <a:schemeClr val="bg2">
                    <a:lumMod val="25000"/>
                  </a:schemeClr>
                </a:solidFill>
                <a:latin typeface="Palatino Linotype" panose="02040502050505030304" pitchFamily="18" charset="0"/>
                <a:cs typeface="Times New Roman" panose="02020603050405020304" pitchFamily="18" charset="0"/>
              </a:rPr>
              <a:t> sink, and stainless steel appliances including a gas cooktop with a vent hood, double ovens, a built-in microwave, and a dishwasher. Just off the kitchen, you'll find the dining space with lots of windows to let the light pour in. A convenient mud room offers a built-in drop zone for bags and coasts as well as access to the laundry room and the walk-in pantry. The first floor owner's suite is sure to WOW you with access to the screened porch as well as an exquisite </a:t>
            </a:r>
            <a:r>
              <a:rPr lang="en-US" sz="1050" dirty="0" err="1">
                <a:solidFill>
                  <a:schemeClr val="bg2">
                    <a:lumMod val="25000"/>
                  </a:schemeClr>
                </a:solidFill>
                <a:latin typeface="Palatino Linotype" panose="02040502050505030304" pitchFamily="18" charset="0"/>
                <a:cs typeface="Times New Roman" panose="02020603050405020304" pitchFamily="18" charset="0"/>
              </a:rPr>
              <a:t>en</a:t>
            </a:r>
            <a:r>
              <a:rPr lang="en-US" sz="1050" dirty="0">
                <a:solidFill>
                  <a:schemeClr val="bg2">
                    <a:lumMod val="25000"/>
                  </a:schemeClr>
                </a:solidFill>
                <a:latin typeface="Palatino Linotype" panose="02040502050505030304" pitchFamily="18" charset="0"/>
                <a:cs typeface="Times New Roman" panose="02020603050405020304" pitchFamily="18" charset="0"/>
              </a:rPr>
              <a:t>-suite bath with two separate vanities with lots of built-in storage, a frameless step-in shower, and a walk-in closet with a custom closet system. The main level also has a powder room and storage under the staircase. The screened porch off the family room will be one of your favorite spots in the home with an exterior fireplace and plenty of space to entertain. Head to the second level to find three additional bedrooms, one of which has a private full bathroom while the other two share a Jack n' Jill bathroom. The front bedroom has a view of the beautiful Bolden Lake. The detached 2-car garage has an incredible FROG/bonus space that includes a kitchenette with wine cooler and a full bathroom....perfect as a bedroom, a guest space, a flex space, or whatever suits your needs. The backyard is large and is a lovely spot to enjoy the outdoors. The remarkable community of Carolina Park has a zero-entry swimming pool, a club house, a pavilion, a 20 acre lake, a fenced-in park, and walking trails. This home is 7.9 miles to the shopping and dining at Mt Pleasant Towne Centre, 11.2 miles to Isle of Palms, 14 miles to Sullivan's Island, and 15 miles to downtown Charleston. Book your showing today!</a:t>
            </a:r>
          </a:p>
          <a:p>
            <a:pPr algn="ctr"/>
            <a:endParaRPr lang="en-US" sz="1050" dirty="0">
              <a:solidFill>
                <a:schemeClr val="bg2">
                  <a:lumMod val="25000"/>
                </a:schemeClr>
              </a:solidFill>
              <a:latin typeface="Palatino Linotype" panose="02040502050505030304" pitchFamily="18" charset="0"/>
              <a:cs typeface="Times New Roman" panose="02020603050405020304" pitchFamily="18" charset="0"/>
            </a:endParaRPr>
          </a:p>
          <a:p>
            <a:pPr algn="ctr"/>
            <a:r>
              <a:rPr lang="en-US" sz="1050" b="1" i="1" dirty="0">
                <a:solidFill>
                  <a:schemeClr val="bg2">
                    <a:lumMod val="25000"/>
                  </a:schemeClr>
                </a:solidFill>
                <a:latin typeface="Palatino Linotype" panose="02040502050505030304" pitchFamily="18" charset="0"/>
                <a:cs typeface="Times New Roman" panose="02020603050405020304" pitchFamily="18" charset="0"/>
              </a:rPr>
              <a:t>Book your showing today!</a:t>
            </a:r>
          </a:p>
        </p:txBody>
      </p:sp>
      <p:pic>
        <p:nvPicPr>
          <p:cNvPr id="15" name="Picture 14"/>
          <p:cNvPicPr>
            <a:picLocks/>
          </p:cNvPicPr>
          <p:nvPr/>
        </p:nvPicPr>
        <p:blipFill>
          <a:blip r:embed="rId4" cstate="print">
            <a:extLst>
              <a:ext uri="{28A0092B-C50C-407E-A947-70E740481C1C}">
                <a14:useLocalDpi xmlns:a14="http://schemas.microsoft.com/office/drawing/2010/main" val="0"/>
              </a:ext>
            </a:extLst>
          </a:blip>
          <a:srcRect/>
          <a:stretch/>
        </p:blipFill>
        <p:spPr>
          <a:xfrm>
            <a:off x="1692" y="5377179"/>
            <a:ext cx="1825415" cy="1216152"/>
          </a:xfrm>
          <a:prstGeom prst="rect">
            <a:avLst/>
          </a:prstGeom>
        </p:spPr>
      </p:pic>
      <p:pic>
        <p:nvPicPr>
          <p:cNvPr id="16" name="Picture 15"/>
          <p:cNvPicPr>
            <a:picLocks/>
          </p:cNvPicPr>
          <p:nvPr/>
        </p:nvPicPr>
        <p:blipFill>
          <a:blip r:embed="rId5" cstate="print">
            <a:extLst>
              <a:ext uri="{28A0092B-C50C-407E-A947-70E740481C1C}">
                <a14:useLocalDpi xmlns:a14="http://schemas.microsoft.com/office/drawing/2010/main" val="0"/>
              </a:ext>
            </a:extLst>
          </a:blip>
          <a:srcRect/>
          <a:stretch/>
        </p:blipFill>
        <p:spPr>
          <a:xfrm>
            <a:off x="2880" y="9620949"/>
            <a:ext cx="1823040" cy="1216152"/>
          </a:xfrm>
          <a:prstGeom prst="rect">
            <a:avLst/>
          </a:prstGeom>
        </p:spPr>
      </p:pic>
      <p:pic>
        <p:nvPicPr>
          <p:cNvPr id="17" name="Picture 16"/>
          <p:cNvPicPr>
            <a:picLocks/>
          </p:cNvPicPr>
          <p:nvPr/>
        </p:nvPicPr>
        <p:blipFill>
          <a:blip r:embed="rId6" cstate="print">
            <a:extLst>
              <a:ext uri="{28A0092B-C50C-407E-A947-70E740481C1C}">
                <a14:useLocalDpi xmlns:a14="http://schemas.microsoft.com/office/drawing/2010/main" val="0"/>
              </a:ext>
            </a:extLst>
          </a:blip>
          <a:srcRect/>
          <a:stretch/>
        </p:blipFill>
        <p:spPr>
          <a:xfrm>
            <a:off x="5945886" y="8206360"/>
            <a:ext cx="1824228" cy="1216152"/>
          </a:xfrm>
          <a:prstGeom prst="rect">
            <a:avLst/>
          </a:prstGeom>
        </p:spPr>
      </p:pic>
      <p:pic>
        <p:nvPicPr>
          <p:cNvPr id="18" name="Picture 17"/>
          <p:cNvPicPr>
            <a:picLocks/>
          </p:cNvPicPr>
          <p:nvPr/>
        </p:nvPicPr>
        <p:blipFill>
          <a:blip r:embed="rId7" cstate="print">
            <a:extLst>
              <a:ext uri="{28A0092B-C50C-407E-A947-70E740481C1C}">
                <a14:useLocalDpi xmlns:a14="http://schemas.microsoft.com/office/drawing/2010/main" val="0"/>
              </a:ext>
            </a:extLst>
          </a:blip>
          <a:srcRect/>
          <a:stretch/>
        </p:blipFill>
        <p:spPr>
          <a:xfrm>
            <a:off x="5945886" y="9620951"/>
            <a:ext cx="1824228" cy="1216152"/>
          </a:xfrm>
          <a:prstGeom prst="rect">
            <a:avLst/>
          </a:prstGeom>
        </p:spPr>
      </p:pic>
      <p:pic>
        <p:nvPicPr>
          <p:cNvPr id="13" name="Picture 12"/>
          <p:cNvPicPr>
            <a:picLocks/>
          </p:cNvPicPr>
          <p:nvPr/>
        </p:nvPicPr>
        <p:blipFill>
          <a:blip r:embed="rId8" cstate="print">
            <a:extLst>
              <a:ext uri="{28A0092B-C50C-407E-A947-70E740481C1C}">
                <a14:useLocalDpi xmlns:a14="http://schemas.microsoft.com/office/drawing/2010/main" val="0"/>
              </a:ext>
            </a:extLst>
          </a:blip>
          <a:srcRect/>
          <a:stretch/>
        </p:blipFill>
        <p:spPr>
          <a:xfrm>
            <a:off x="2286" y="8206359"/>
            <a:ext cx="1824228" cy="1216152"/>
          </a:xfrm>
          <a:prstGeom prst="rect">
            <a:avLst/>
          </a:prstGeom>
        </p:spPr>
      </p:pic>
      <p:pic>
        <p:nvPicPr>
          <p:cNvPr id="14" name="Picture 13"/>
          <p:cNvPicPr>
            <a:picLocks/>
          </p:cNvPicPr>
          <p:nvPr/>
        </p:nvPicPr>
        <p:blipFill>
          <a:blip r:embed="rId9" cstate="print">
            <a:extLst>
              <a:ext uri="{28A0092B-C50C-407E-A947-70E740481C1C}">
                <a14:useLocalDpi xmlns:a14="http://schemas.microsoft.com/office/drawing/2010/main" val="0"/>
              </a:ext>
            </a:extLst>
          </a:blip>
          <a:srcRect/>
          <a:stretch/>
        </p:blipFill>
        <p:spPr>
          <a:xfrm>
            <a:off x="5945886" y="11035541"/>
            <a:ext cx="1824228" cy="1216152"/>
          </a:xfrm>
          <a:prstGeom prst="rect">
            <a:avLst/>
          </a:prstGeom>
        </p:spPr>
      </p:pic>
      <p:pic>
        <p:nvPicPr>
          <p:cNvPr id="19" name="Picture 18"/>
          <p:cNvPicPr>
            <a:picLocks/>
          </p:cNvPicPr>
          <p:nvPr/>
        </p:nvPicPr>
        <p:blipFill>
          <a:blip r:embed="rId10" cstate="print">
            <a:extLst>
              <a:ext uri="{28A0092B-C50C-407E-A947-70E740481C1C}">
                <a14:useLocalDpi xmlns:a14="http://schemas.microsoft.com/office/drawing/2010/main" val="0"/>
              </a:ext>
            </a:extLst>
          </a:blip>
          <a:srcRect/>
          <a:stretch/>
        </p:blipFill>
        <p:spPr>
          <a:xfrm>
            <a:off x="5945886" y="5377179"/>
            <a:ext cx="1824228" cy="1216152"/>
          </a:xfrm>
          <a:prstGeom prst="rect">
            <a:avLst/>
          </a:prstGeom>
        </p:spPr>
      </p:pic>
      <p:pic>
        <p:nvPicPr>
          <p:cNvPr id="20" name="Picture 19"/>
          <p:cNvPicPr>
            <a:picLocks/>
          </p:cNvPicPr>
          <p:nvPr/>
        </p:nvPicPr>
        <p:blipFill>
          <a:blip r:embed="rId11" cstate="print">
            <a:extLst>
              <a:ext uri="{28A0092B-C50C-407E-A947-70E740481C1C}">
                <a14:useLocalDpi xmlns:a14="http://schemas.microsoft.com/office/drawing/2010/main" val="0"/>
              </a:ext>
            </a:extLst>
          </a:blip>
          <a:srcRect/>
          <a:stretch/>
        </p:blipFill>
        <p:spPr>
          <a:xfrm>
            <a:off x="2286" y="11035541"/>
            <a:ext cx="1824228" cy="1216152"/>
          </a:xfrm>
          <a:prstGeom prst="rect">
            <a:avLst/>
          </a:prstGeom>
        </p:spPr>
      </p:pic>
      <p:pic>
        <p:nvPicPr>
          <p:cNvPr id="21" name="Picture 20"/>
          <p:cNvPicPr>
            <a:picLocks/>
          </p:cNvPicPr>
          <p:nvPr/>
        </p:nvPicPr>
        <p:blipFill>
          <a:blip r:embed="rId12" cstate="print">
            <a:extLst>
              <a:ext uri="{28A0092B-C50C-407E-A947-70E740481C1C}">
                <a14:useLocalDpi xmlns:a14="http://schemas.microsoft.com/office/drawing/2010/main" val="0"/>
              </a:ext>
            </a:extLst>
          </a:blip>
          <a:srcRect/>
          <a:stretch/>
        </p:blipFill>
        <p:spPr>
          <a:xfrm>
            <a:off x="2880" y="6791769"/>
            <a:ext cx="1823040" cy="1216152"/>
          </a:xfrm>
          <a:prstGeom prst="rect">
            <a:avLst/>
          </a:prstGeom>
        </p:spPr>
      </p:pic>
      <p:pic>
        <p:nvPicPr>
          <p:cNvPr id="22" name="Picture 21"/>
          <p:cNvPicPr>
            <a:picLocks/>
          </p:cNvPicPr>
          <p:nvPr/>
        </p:nvPicPr>
        <p:blipFill>
          <a:blip r:embed="rId13" cstate="print">
            <a:extLst>
              <a:ext uri="{28A0092B-C50C-407E-A947-70E740481C1C}">
                <a14:useLocalDpi xmlns:a14="http://schemas.microsoft.com/office/drawing/2010/main" val="0"/>
              </a:ext>
            </a:extLst>
          </a:blip>
          <a:srcRect/>
          <a:stretch/>
        </p:blipFill>
        <p:spPr>
          <a:xfrm>
            <a:off x="5943600" y="6797693"/>
            <a:ext cx="1828800" cy="1204303"/>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F051542E-CEE1-2B5F-9D20-37DACEDB6BF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1000" y="3792496"/>
            <a:ext cx="1219200" cy="605563"/>
          </a:xfrm>
          <a:prstGeom prst="rect">
            <a:avLst/>
          </a:prstGeom>
        </p:spPr>
      </p:pic>
    </p:spTree>
    <p:extLst>
      <p:ext uri="{BB962C8B-B14F-4D97-AF65-F5344CB8AC3E}">
        <p14:creationId xmlns:p14="http://schemas.microsoft.com/office/powerpoint/2010/main" val="2188055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668</TotalTime>
  <Words>520</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Palatino Linotype</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62</cp:revision>
  <dcterms:created xsi:type="dcterms:W3CDTF">2006-08-16T00:00:00Z</dcterms:created>
  <dcterms:modified xsi:type="dcterms:W3CDTF">2022-12-09T18:34:40Z</dcterms:modified>
</cp:coreProperties>
</file>