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1446" y="7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5/24/2017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5/24/2017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5/24/2017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5/24/2017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5/24/2017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5/24/2017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5/24/2017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5/24/2017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5/24/2017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5/24/2017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5/24/2017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5/24/2017</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eg"/><Relationship Id="rId7" Type="http://schemas.openxmlformats.org/officeDocument/2006/relationships/image" Target="../media/image6.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png"/><Relationship Id="rId5" Type="http://schemas.openxmlformats.org/officeDocument/2006/relationships/image" Target="../media/image4.jpeg"/><Relationship Id="rId10" Type="http://schemas.openxmlformats.org/officeDocument/2006/relationships/image" Target="../media/image9.jpg"/><Relationship Id="rId4" Type="http://schemas.openxmlformats.org/officeDocument/2006/relationships/image" Target="../media/image3.jpe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 y="3452173"/>
            <a:ext cx="8000999" cy="2578157"/>
          </a:xfrm>
        </p:spPr>
        <p:txBody>
          <a:bodyPr anchor="ctr">
            <a:noAutofit/>
          </a:bodyPr>
          <a:lstStyle/>
          <a:p>
            <a:r>
              <a:rPr lang="en-US" sz="1500" b="1" dirty="0">
                <a:solidFill>
                  <a:schemeClr val="tx1">
                    <a:lumMod val="75000"/>
                    <a:lumOff val="25000"/>
                  </a:schemeClr>
                </a:solidFill>
                <a:latin typeface="Century Gothic" panose="020B0502020202020204" pitchFamily="34" charset="0"/>
              </a:rPr>
              <a:t>$15k below what it would cost to build same lake front home from builder!</a:t>
            </a:r>
          </a:p>
          <a:p>
            <a:endParaRPr lang="en-US" sz="1500" dirty="0">
              <a:solidFill>
                <a:schemeClr val="tx1">
                  <a:lumMod val="75000"/>
                  <a:lumOff val="25000"/>
                </a:schemeClr>
              </a:solidFill>
              <a:latin typeface="Century Gothic" panose="020B0502020202020204" pitchFamily="34" charset="0"/>
            </a:endParaRPr>
          </a:p>
          <a:p>
            <a:r>
              <a:rPr lang="en-US" sz="1500" dirty="0">
                <a:solidFill>
                  <a:schemeClr val="tx1">
                    <a:lumMod val="75000"/>
                    <a:lumOff val="25000"/>
                  </a:schemeClr>
                </a:solidFill>
                <a:latin typeface="Century Gothic" panose="020B0502020202020204" pitchFamily="34" charset="0"/>
              </a:rPr>
              <a:t>Tons of Upgrades and on the Lake! Gourmet kitchen, fireplace, hard wood flooring, spectacular upgraded master bathroom and over sized rooms and screened porch. This master piece in the Coves at Lakes of Cane Bay, sits on a premium water lot with direct access to a 300 acre lake from your backyard! All builder warranties and one year walk through will convey with the new owner.</a:t>
            </a:r>
          </a:p>
          <a:p>
            <a:endParaRPr lang="en-US" sz="1500" dirty="0">
              <a:solidFill>
                <a:schemeClr val="tx1">
                  <a:lumMod val="75000"/>
                  <a:lumOff val="25000"/>
                </a:schemeClr>
              </a:solidFill>
              <a:latin typeface="Century Gothic" panose="020B0502020202020204" pitchFamily="34" charset="0"/>
            </a:endParaRPr>
          </a:p>
          <a:p>
            <a:r>
              <a:rPr lang="en-US" sz="1500" i="1" dirty="0">
                <a:solidFill>
                  <a:schemeClr val="tx1">
                    <a:lumMod val="75000"/>
                    <a:lumOff val="25000"/>
                  </a:schemeClr>
                </a:solidFill>
                <a:latin typeface="Century Gothic" panose="020B0502020202020204" pitchFamily="34" charset="0"/>
              </a:rPr>
              <a:t>$3,000 realtor bonus with ratified contract by 05/31/2017 and BIC approval.</a:t>
            </a:r>
          </a:p>
        </p:txBody>
      </p:sp>
      <p:pic>
        <p:nvPicPr>
          <p:cNvPr id="8" name="Picture 7"/>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886" y="823273"/>
            <a:ext cx="3505200" cy="2628900"/>
          </a:xfrm>
          <a:prstGeom prst="rect">
            <a:avLst/>
          </a:prstGeom>
          <a:ln>
            <a:noFill/>
          </a:ln>
          <a:effectLst>
            <a:softEdge rad="112500"/>
          </a:effectLst>
        </p:spPr>
      </p:pic>
      <p:sp>
        <p:nvSpPr>
          <p:cNvPr id="2" name="Title 1"/>
          <p:cNvSpPr>
            <a:spLocks noGrp="1"/>
          </p:cNvSpPr>
          <p:nvPr>
            <p:ph type="ctrTitle"/>
          </p:nvPr>
        </p:nvSpPr>
        <p:spPr>
          <a:xfrm>
            <a:off x="0" y="0"/>
            <a:ext cx="8000998" cy="1470025"/>
          </a:xfrm>
          <a:gradFill>
            <a:gsLst>
              <a:gs pos="0">
                <a:schemeClr val="accent1">
                  <a:lumMod val="40000"/>
                  <a:lumOff val="60000"/>
                </a:schemeClr>
              </a:gs>
              <a:gs pos="100000">
                <a:schemeClr val="accent1">
                  <a:tint val="23500"/>
                  <a:satMod val="160000"/>
                  <a:alpha val="0"/>
                </a:schemeClr>
              </a:gs>
            </a:gsLst>
            <a:lin ang="5400000" scaled="0"/>
          </a:gradFill>
        </p:spPr>
        <p:txBody>
          <a:bodyPr anchor="t">
            <a:normAutofit/>
          </a:bodyPr>
          <a:lstStyle/>
          <a:p>
            <a:r>
              <a:rPr lang="en-US" sz="4000" i="1" dirty="0">
                <a:solidFill>
                  <a:schemeClr val="bg1"/>
                </a:solidFill>
                <a:effectLst>
                  <a:outerShdw blurRad="38100" dist="38100" dir="2700000" algn="tl">
                    <a:srgbClr val="000000">
                      <a:alpha val="43137"/>
                    </a:srgbClr>
                  </a:outerShdw>
                </a:effectLst>
                <a:latin typeface="Monotype Corsiva" panose="03010101010201010101" pitchFamily="66" charset="0"/>
              </a:rPr>
              <a:t>New Construction! </a:t>
            </a:r>
            <a:r>
              <a:rPr lang="en-US" sz="4000" i="1">
                <a:solidFill>
                  <a:schemeClr val="bg1"/>
                </a:solidFill>
                <a:effectLst>
                  <a:outerShdw blurRad="38100" dist="38100" dir="2700000" algn="tl">
                    <a:srgbClr val="000000">
                      <a:alpha val="43137"/>
                    </a:srgbClr>
                  </a:outerShdw>
                </a:effectLst>
                <a:latin typeface="Monotype Corsiva" panose="03010101010201010101" pitchFamily="66" charset="0"/>
              </a:rPr>
              <a:t>New Price!</a:t>
            </a:r>
            <a:endParaRPr lang="en-US" sz="4000" i="1" dirty="0">
              <a:solidFill>
                <a:schemeClr val="bg1"/>
              </a:solidFill>
              <a:effectLst>
                <a:outerShdw blurRad="38100" dist="38100" dir="2700000" algn="tl">
                  <a:srgbClr val="000000">
                    <a:alpha val="43137"/>
                  </a:srgbClr>
                </a:outerShdw>
              </a:effectLst>
              <a:latin typeface="Monotype Corsiva" panose="03010101010201010101" pitchFamily="66" charset="0"/>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001000" y="857250"/>
            <a:ext cx="1143000" cy="857250"/>
          </a:xfrm>
          <a:prstGeom prst="rect">
            <a:avLst/>
          </a:prstGeom>
          <a:ln>
            <a:solidFill>
              <a:schemeClr val="bg1"/>
            </a:solidFill>
          </a:ln>
        </p:spPr>
      </p:pic>
      <p:pic>
        <p:nvPicPr>
          <p:cNvPr id="10" name="Picture 9"/>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8001000" y="0"/>
            <a:ext cx="1143000" cy="857250"/>
          </a:xfrm>
          <a:prstGeom prst="rect">
            <a:avLst/>
          </a:prstGeom>
          <a:ln>
            <a:solidFill>
              <a:schemeClr val="bg1"/>
            </a:solidFill>
          </a:ln>
        </p:spPr>
      </p:pic>
      <p:pic>
        <p:nvPicPr>
          <p:cNvPr id="11" name="Picture 10"/>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8001000" y="3429000"/>
            <a:ext cx="1143000" cy="857250"/>
          </a:xfrm>
          <a:prstGeom prst="rect">
            <a:avLst/>
          </a:prstGeom>
          <a:ln>
            <a:solidFill>
              <a:schemeClr val="bg1"/>
            </a:solidFill>
          </a:ln>
        </p:spPr>
      </p:pic>
      <p:pic>
        <p:nvPicPr>
          <p:cNvPr id="12" name="Picture 11"/>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8001000" y="2571750"/>
            <a:ext cx="1143000" cy="857250"/>
          </a:xfrm>
          <a:prstGeom prst="rect">
            <a:avLst/>
          </a:prstGeom>
          <a:ln>
            <a:solidFill>
              <a:schemeClr val="bg1"/>
            </a:solidFill>
          </a:ln>
        </p:spPr>
      </p:pic>
      <p:pic>
        <p:nvPicPr>
          <p:cNvPr id="13" name="Picture 12"/>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8001000" y="1714500"/>
            <a:ext cx="1143000" cy="857250"/>
          </a:xfrm>
          <a:prstGeom prst="rect">
            <a:avLst/>
          </a:prstGeom>
          <a:ln>
            <a:solidFill>
              <a:schemeClr val="bg1"/>
            </a:solidFill>
          </a:ln>
        </p:spPr>
      </p:pic>
      <p:pic>
        <p:nvPicPr>
          <p:cNvPr id="15" name="Picture 14"/>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8001000" y="4286250"/>
            <a:ext cx="1143000" cy="857250"/>
          </a:xfrm>
          <a:prstGeom prst="rect">
            <a:avLst/>
          </a:prstGeom>
          <a:ln>
            <a:solidFill>
              <a:schemeClr val="bg1"/>
            </a:solidFill>
          </a:ln>
        </p:spPr>
      </p:pic>
      <p:pic>
        <p:nvPicPr>
          <p:cNvPr id="16" name="Picture 15"/>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8001000" y="5143500"/>
            <a:ext cx="1143000" cy="857250"/>
          </a:xfrm>
          <a:prstGeom prst="rect">
            <a:avLst/>
          </a:prstGeom>
          <a:ln>
            <a:solidFill>
              <a:schemeClr val="bg1"/>
            </a:solidFill>
          </a:ln>
        </p:spPr>
      </p:pic>
      <p:sp>
        <p:nvSpPr>
          <p:cNvPr id="17" name="TextBox 16"/>
          <p:cNvSpPr txBox="1"/>
          <p:nvPr/>
        </p:nvSpPr>
        <p:spPr>
          <a:xfrm>
            <a:off x="3516086" y="823273"/>
            <a:ext cx="4484914" cy="1692771"/>
          </a:xfrm>
          <a:prstGeom prst="rect">
            <a:avLst/>
          </a:prstGeom>
          <a:noFill/>
        </p:spPr>
        <p:txBody>
          <a:bodyPr wrap="square" rtlCol="0">
            <a:spAutoFit/>
          </a:bodyPr>
          <a:lstStyle/>
          <a:p>
            <a:pPr algn="ctr"/>
            <a:r>
              <a:rPr lang="en-US" sz="3200" dirty="0">
                <a:latin typeface="Century Gothic" panose="020B0502020202020204" pitchFamily="34" charset="0"/>
              </a:rPr>
              <a:t>179 Calm Water Way</a:t>
            </a:r>
          </a:p>
          <a:p>
            <a:pPr algn="ctr"/>
            <a:endParaRPr lang="en-US" sz="2400" dirty="0">
              <a:latin typeface="Century Gothic" panose="020B0502020202020204" pitchFamily="34" charset="0"/>
            </a:endParaRPr>
          </a:p>
          <a:p>
            <a:pPr algn="ctr"/>
            <a:r>
              <a:rPr lang="en-US" sz="2400" dirty="0">
                <a:latin typeface="Century Gothic" panose="020B0502020202020204" pitchFamily="34" charset="0"/>
              </a:rPr>
              <a:t>Cane Bay Plantation</a:t>
            </a:r>
          </a:p>
          <a:p>
            <a:pPr algn="ctr"/>
            <a:r>
              <a:rPr lang="en-US" sz="2400" dirty="0">
                <a:latin typeface="Century Gothic" panose="020B0502020202020204" pitchFamily="34" charset="0"/>
              </a:rPr>
              <a:t>Summerville, SC 29486</a:t>
            </a:r>
          </a:p>
        </p:txBody>
      </p:sp>
      <p:sp>
        <p:nvSpPr>
          <p:cNvPr id="18" name="Rectangle 17"/>
          <p:cNvSpPr/>
          <p:nvPr/>
        </p:nvSpPr>
        <p:spPr>
          <a:xfrm>
            <a:off x="3497942" y="2805842"/>
            <a:ext cx="4503057" cy="646331"/>
          </a:xfrm>
          <a:prstGeom prst="rect">
            <a:avLst/>
          </a:prstGeom>
        </p:spPr>
        <p:txBody>
          <a:bodyPr wrap="square">
            <a:spAutoFit/>
          </a:bodyPr>
          <a:lstStyle/>
          <a:p>
            <a:pPr algn="ctr"/>
            <a:r>
              <a:rPr lang="en-US" dirty="0">
                <a:latin typeface="Century Gothic" panose="020B0502020202020204" pitchFamily="34" charset="0"/>
              </a:rPr>
              <a:t>MLS# 17006110 | </a:t>
            </a:r>
            <a:r>
              <a:rPr lang="en-US">
                <a:latin typeface="Century Gothic" panose="020B0502020202020204" pitchFamily="34" charset="0"/>
              </a:rPr>
              <a:t>$465,000</a:t>
            </a:r>
            <a:endParaRPr lang="en-US" dirty="0">
              <a:latin typeface="Century Gothic" panose="020B0502020202020204" pitchFamily="34" charset="0"/>
            </a:endParaRPr>
          </a:p>
          <a:p>
            <a:pPr algn="ctr"/>
            <a:r>
              <a:rPr lang="en-US" dirty="0">
                <a:latin typeface="Century Gothic" panose="020B0502020202020204" pitchFamily="34" charset="0"/>
              </a:rPr>
              <a:t>4 Bed / 3½ Bath</a:t>
            </a:r>
            <a:endParaRPr lang="en-US" dirty="0"/>
          </a:p>
        </p:txBody>
      </p:sp>
      <p:sp>
        <p:nvSpPr>
          <p:cNvPr id="19" name="Rectangle 18"/>
          <p:cNvSpPr/>
          <p:nvPr/>
        </p:nvSpPr>
        <p:spPr>
          <a:xfrm>
            <a:off x="4800600" y="6045144"/>
            <a:ext cx="2645600" cy="830997"/>
          </a:xfrm>
          <a:prstGeom prst="rect">
            <a:avLst/>
          </a:prstGeom>
        </p:spPr>
        <p:txBody>
          <a:bodyPr wrap="square">
            <a:spAutoFit/>
          </a:bodyPr>
          <a:lstStyle/>
          <a:p>
            <a:pPr algn="r"/>
            <a:r>
              <a:rPr lang="en-US" sz="1200" dirty="0">
                <a:solidFill>
                  <a:schemeClr val="bg1">
                    <a:lumMod val="50000"/>
                  </a:schemeClr>
                </a:solidFill>
                <a:latin typeface="Century Gothic" panose="020B0502020202020204" pitchFamily="34" charset="0"/>
              </a:rPr>
              <a:t>Charleston Homes</a:t>
            </a:r>
          </a:p>
          <a:p>
            <a:pPr algn="r"/>
            <a:r>
              <a:rPr lang="en-US" sz="1200" dirty="0">
                <a:solidFill>
                  <a:schemeClr val="bg1">
                    <a:lumMod val="50000"/>
                  </a:schemeClr>
                </a:solidFill>
                <a:latin typeface="Century Gothic" panose="020B0502020202020204" pitchFamily="34" charset="0"/>
              </a:rPr>
              <a:t>597 Old Mt. Holly Road</a:t>
            </a:r>
          </a:p>
          <a:p>
            <a:pPr algn="r"/>
            <a:r>
              <a:rPr lang="en-US" sz="1200" dirty="0">
                <a:solidFill>
                  <a:schemeClr val="bg1">
                    <a:lumMod val="50000"/>
                  </a:schemeClr>
                </a:solidFill>
                <a:latin typeface="Century Gothic" panose="020B0502020202020204" pitchFamily="34" charset="0"/>
              </a:rPr>
              <a:t>Suite 301</a:t>
            </a:r>
          </a:p>
          <a:p>
            <a:pPr algn="r"/>
            <a:r>
              <a:rPr lang="en-US" sz="1200" dirty="0">
                <a:solidFill>
                  <a:schemeClr val="bg1">
                    <a:lumMod val="50000"/>
                  </a:schemeClr>
                </a:solidFill>
                <a:latin typeface="Century Gothic" panose="020B0502020202020204" pitchFamily="34" charset="0"/>
              </a:rPr>
              <a:t>Goose Creek, SC 29445</a:t>
            </a:r>
            <a:endParaRPr lang="en-US" sz="1200" dirty="0">
              <a:solidFill>
                <a:schemeClr val="bg1">
                  <a:lumMod val="50000"/>
                </a:schemeClr>
              </a:solidFill>
            </a:endParaRPr>
          </a:p>
        </p:txBody>
      </p:sp>
      <p:pic>
        <p:nvPicPr>
          <p:cNvPr id="20" name="Picture 19"/>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0" y="6000749"/>
            <a:ext cx="1155518" cy="875392"/>
          </a:xfrm>
          <a:prstGeom prst="rect">
            <a:avLst/>
          </a:prstGeom>
          <a:ln>
            <a:noFill/>
          </a:ln>
          <a:effectLst>
            <a:softEdge rad="112500"/>
          </a:effectLst>
        </p:spPr>
      </p:pic>
      <p:sp>
        <p:nvSpPr>
          <p:cNvPr id="21" name="Rectangle 20"/>
          <p:cNvSpPr/>
          <p:nvPr/>
        </p:nvSpPr>
        <p:spPr>
          <a:xfrm>
            <a:off x="1115604" y="6045144"/>
            <a:ext cx="3684995" cy="830997"/>
          </a:xfrm>
          <a:prstGeom prst="rect">
            <a:avLst/>
          </a:prstGeom>
        </p:spPr>
        <p:txBody>
          <a:bodyPr wrap="square">
            <a:spAutoFit/>
          </a:bodyPr>
          <a:lstStyle/>
          <a:p>
            <a:r>
              <a:rPr lang="en-US" sz="1600" b="1" dirty="0">
                <a:solidFill>
                  <a:schemeClr val="bg1">
                    <a:lumMod val="50000"/>
                  </a:schemeClr>
                </a:solidFill>
                <a:latin typeface="Century Gothic" panose="020B0502020202020204" pitchFamily="34" charset="0"/>
              </a:rPr>
              <a:t>Connie White, Broker</a:t>
            </a:r>
          </a:p>
          <a:p>
            <a:r>
              <a:rPr lang="en-US" sz="1600" dirty="0">
                <a:solidFill>
                  <a:schemeClr val="bg1">
                    <a:lumMod val="50000"/>
                  </a:schemeClr>
                </a:solidFill>
                <a:latin typeface="Century Gothic" panose="020B0502020202020204" pitchFamily="34" charset="0"/>
              </a:rPr>
              <a:t>C: 843-532-3356</a:t>
            </a:r>
          </a:p>
          <a:p>
            <a:r>
              <a:rPr lang="en-US" sz="1600" dirty="0">
                <a:solidFill>
                  <a:schemeClr val="bg1">
                    <a:lumMod val="50000"/>
                  </a:schemeClr>
                </a:solidFill>
                <a:latin typeface="Century Gothic" panose="020B0502020202020204" pitchFamily="34" charset="0"/>
              </a:rPr>
              <a:t>conniesyouragent@gmail.com</a:t>
            </a:r>
            <a:endParaRPr lang="en-US" sz="1600" dirty="0">
              <a:solidFill>
                <a:schemeClr val="bg1">
                  <a:lumMod val="50000"/>
                </a:schemeClr>
              </a:solidFill>
            </a:endParaRPr>
          </a:p>
        </p:txBody>
      </p:sp>
      <p:pic>
        <p:nvPicPr>
          <p:cNvPr id="4" name="Picture 3"/>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7446200" y="6018891"/>
            <a:ext cx="1711655" cy="857250"/>
          </a:xfrm>
          <a:prstGeom prst="rect">
            <a:avLst/>
          </a:prstGeom>
        </p:spPr>
      </p:pic>
      <p:sp>
        <p:nvSpPr>
          <p:cNvPr id="5" name="Rectangle 4"/>
          <p:cNvSpPr/>
          <p:nvPr/>
        </p:nvSpPr>
        <p:spPr>
          <a:xfrm rot="19745792">
            <a:off x="-2083359" y="2098904"/>
            <a:ext cx="1590500" cy="338554"/>
          </a:xfrm>
          <a:prstGeom prst="rect">
            <a:avLst/>
          </a:prstGeom>
          <a:noFill/>
        </p:spPr>
        <p:txBody>
          <a:bodyPr wrap="none" lIns="91440" tIns="45720" rIns="91440" bIns="45720">
            <a:spAutoFit/>
          </a:bodyPr>
          <a:lstStyle/>
          <a:p>
            <a:pPr algn="ctr"/>
            <a:r>
              <a:rPr lang="en-US" sz="800" b="1" cap="none" spc="0" dirty="0">
                <a:ln w="0">
                  <a:solidFill>
                    <a:srgbClr val="C00000"/>
                  </a:solidFill>
                </a:ln>
                <a:solidFill>
                  <a:srgbClr val="FF0000"/>
                </a:solidFill>
                <a:effectLst>
                  <a:outerShdw blurRad="50800" dist="38100" dir="5400000" algn="t" rotWithShape="0">
                    <a:prstClr val="black">
                      <a:alpha val="84000"/>
                    </a:prstClr>
                  </a:outerShdw>
                </a:effectLst>
                <a:latin typeface="Stencil" panose="040409050D0802020404" pitchFamily="82" charset="0"/>
              </a:rPr>
              <a:t>Open House Canceled!</a:t>
            </a:r>
          </a:p>
          <a:p>
            <a:pPr algn="ctr"/>
            <a:r>
              <a:rPr lang="en-US" sz="800" b="1" dirty="0">
                <a:ln w="0">
                  <a:solidFill>
                    <a:srgbClr val="C00000"/>
                  </a:solidFill>
                </a:ln>
                <a:solidFill>
                  <a:srgbClr val="FF0000"/>
                </a:solidFill>
                <a:effectLst>
                  <a:outerShdw blurRad="50800" dist="38100" dir="5400000" algn="t" rotWithShape="0">
                    <a:prstClr val="black">
                      <a:alpha val="84000"/>
                    </a:prstClr>
                  </a:outerShdw>
                </a:effectLst>
                <a:latin typeface="Stencil" panose="040409050D0802020404" pitchFamily="82" charset="0"/>
              </a:rPr>
              <a:t>Under Contract In 3 Days!</a:t>
            </a:r>
            <a:endParaRPr lang="en-US" sz="800" b="1" cap="none" spc="0" dirty="0">
              <a:ln w="0">
                <a:solidFill>
                  <a:srgbClr val="C00000"/>
                </a:solidFill>
              </a:ln>
              <a:solidFill>
                <a:srgbClr val="FF0000"/>
              </a:solidFill>
              <a:effectLst>
                <a:outerShdw blurRad="50800" dist="38100" dir="5400000" algn="t" rotWithShape="0">
                  <a:prstClr val="black">
                    <a:alpha val="84000"/>
                  </a:prstClr>
                </a:outerShdw>
              </a:effectLst>
              <a:latin typeface="Stencil" panose="040409050D0802020404" pitchFamily="82" charset="0"/>
            </a:endParaRPr>
          </a:p>
        </p:txBody>
      </p:sp>
    </p:spTree>
    <p:extLst>
      <p:ext uri="{BB962C8B-B14F-4D97-AF65-F5344CB8AC3E}">
        <p14:creationId xmlns:p14="http://schemas.microsoft.com/office/powerpoint/2010/main" val="267034542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91</TotalTime>
  <Words>165</Words>
  <Application>Microsoft Office PowerPoint</Application>
  <PresentationFormat>On-screen Show (4:3)</PresentationFormat>
  <Paragraphs>21</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Century Gothic</vt:lpstr>
      <vt:lpstr>Monotype Corsiva</vt:lpstr>
      <vt:lpstr>Stencil</vt:lpstr>
      <vt:lpstr>Office Theme</vt:lpstr>
      <vt:lpstr>New Construction! New Price!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$1,500 Agent Bonus!</dc:title>
  <dc:creator>CVH360</dc:creator>
  <cp:lastModifiedBy>A. Thomas Price</cp:lastModifiedBy>
  <cp:revision>31</cp:revision>
  <dcterms:created xsi:type="dcterms:W3CDTF">2006-08-16T00:00:00Z</dcterms:created>
  <dcterms:modified xsi:type="dcterms:W3CDTF">2017-05-24T12:33:54Z</dcterms:modified>
</cp:coreProperties>
</file>