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2" d="100"/>
          <a:sy n="62" d="100"/>
        </p:scale>
        <p:origin x="2054" y="26"/>
      </p:cViewPr>
      <p:guideLst>
        <p:guide orient="horz" pos="288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828800"/>
            <a:ext cx="822960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5/25/2021</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4442264"/>
            <a:ext cx="6400800" cy="23368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66185"/>
            <a:ext cx="2057400" cy="780203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66185"/>
            <a:ext cx="6019800" cy="780203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812800"/>
            <a:ext cx="708660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3343715"/>
            <a:ext cx="7086600" cy="2012949"/>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8555568"/>
            <a:ext cx="762000" cy="486833"/>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64067"/>
            <a:ext cx="8229600" cy="1524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2046817"/>
            <a:ext cx="4040188"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2046817"/>
            <a:ext cx="4041775"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3149601"/>
            <a:ext cx="4040188"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6" y="3149601"/>
            <a:ext cx="4041775"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5/25/2021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5/25/2021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364067"/>
            <a:ext cx="3008313" cy="154940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1" y="2032001"/>
            <a:ext cx="3008313" cy="6136217"/>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364067"/>
            <a:ext cx="5111750" cy="7804151"/>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812800"/>
            <a:ext cx="5486400" cy="696384"/>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2442633"/>
            <a:ext cx="548640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555716"/>
            <a:ext cx="5486400" cy="707136"/>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366184"/>
            <a:ext cx="822960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2133600"/>
            <a:ext cx="8229600" cy="62788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8555568"/>
            <a:ext cx="2133600" cy="486833"/>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5/25/2021</a:t>
            </a:fld>
            <a:endParaRPr lang="en-US"/>
          </a:p>
        </p:txBody>
      </p:sp>
      <p:sp>
        <p:nvSpPr>
          <p:cNvPr id="3" name="Footer Placeholder 2"/>
          <p:cNvSpPr>
            <a:spLocks noGrp="1"/>
          </p:cNvSpPr>
          <p:nvPr>
            <p:ph type="ftr" sz="quarter" idx="3"/>
          </p:nvPr>
        </p:nvSpPr>
        <p:spPr>
          <a:xfrm>
            <a:off x="3124200" y="8555568"/>
            <a:ext cx="2895600" cy="486833"/>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8555568"/>
            <a:ext cx="762000" cy="486833"/>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jpg"/><Relationship Id="rId2" Type="http://schemas.openxmlformats.org/officeDocument/2006/relationships/image" Target="../media/image2.gif"/><Relationship Id="rId1" Type="http://schemas.openxmlformats.org/officeDocument/2006/relationships/slideLayout" Target="../slideLayouts/slideLayout1.xml"/><Relationship Id="rId6" Type="http://schemas.openxmlformats.org/officeDocument/2006/relationships/image" Target="../media/image6.jpg"/><Relationship Id="rId5" Type="http://schemas.openxmlformats.org/officeDocument/2006/relationships/image" Target="../media/image5.jpg"/><Relationship Id="rId4" Type="http://schemas.openxmlformats.org/officeDocument/2006/relationships/image" Target="../media/image4.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3"/>
          <p:cNvSpPr txBox="1">
            <a:spLocks noChangeArrowheads="1" noChangeShapeType="1"/>
          </p:cNvSpPr>
          <p:nvPr/>
        </p:nvSpPr>
        <p:spPr bwMode="auto">
          <a:xfrm>
            <a:off x="0" y="1"/>
            <a:ext cx="9144000" cy="68867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3000" b="1" i="1" dirty="0">
                <a:solidFill>
                  <a:srgbClr val="FFFF00"/>
                </a:solidFill>
                <a:effectLst>
                  <a:outerShdw blurRad="50800" dist="38100" dir="5400000" algn="t" rotWithShape="0">
                    <a:prstClr val="black">
                      <a:alpha val="40000"/>
                    </a:prstClr>
                  </a:outerShdw>
                </a:effectLst>
                <a:latin typeface="Trajan Pro" panose="02020502050506020301" pitchFamily="18" charset="0"/>
                <a:cs typeface="Arial" pitchFamily="34" charset="0"/>
              </a:rPr>
              <a:t>Vacant Lot Downtown!</a:t>
            </a:r>
            <a:endParaRPr lang="en-US" sz="3000" b="1" i="1" dirty="0">
              <a:solidFill>
                <a:srgbClr val="FF0000"/>
              </a:solidFill>
              <a:effectLst>
                <a:outerShdw blurRad="50800" dist="38100" dir="5400000" algn="t" rotWithShape="0">
                  <a:prstClr val="black">
                    <a:alpha val="40000"/>
                  </a:prstClr>
                </a:outerShdw>
              </a:effectLst>
              <a:latin typeface="Trajan Pro" panose="02020502050506020301" pitchFamily="18" charset="0"/>
              <a:cs typeface="Arial" pitchFamily="34" charset="0"/>
            </a:endParaRPr>
          </a:p>
        </p:txBody>
      </p:sp>
      <p:sp>
        <p:nvSpPr>
          <p:cNvPr id="6" name="Rectangle 4"/>
          <p:cNvSpPr>
            <a:spLocks noChangeArrowheads="1"/>
          </p:cNvSpPr>
          <p:nvPr/>
        </p:nvSpPr>
        <p:spPr bwMode="auto">
          <a:xfrm>
            <a:off x="76200" y="7467600"/>
            <a:ext cx="5675869" cy="1595924"/>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endParaRPr lang="en-US"/>
          </a:p>
        </p:txBody>
      </p:sp>
      <p:sp>
        <p:nvSpPr>
          <p:cNvPr id="7" name="Text Box 9"/>
          <p:cNvSpPr txBox="1">
            <a:spLocks noChangeArrowheads="1"/>
          </p:cNvSpPr>
          <p:nvPr/>
        </p:nvSpPr>
        <p:spPr bwMode="auto">
          <a:xfrm>
            <a:off x="91974" y="5867400"/>
            <a:ext cx="6611723" cy="3276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lvl="0" algn="ctr" fontAlgn="base">
              <a:spcBef>
                <a:spcPct val="0"/>
              </a:spcBef>
              <a:spcAft>
                <a:spcPct val="0"/>
              </a:spcAft>
            </a:pPr>
            <a:r>
              <a:rPr lang="en-US" dirty="0">
                <a:latin typeface="Tw Cen MT" pitchFamily="34" charset="0"/>
                <a:cs typeface="Arial" pitchFamily="34" charset="0"/>
              </a:rPr>
              <a:t>Gorgeous views of the marsh and Ashley River with mind blowing sunsets surrounded by 100+ year Live Oaks. This exclusive SFH lot </a:t>
            </a:r>
            <a:r>
              <a:rPr lang="en-US" dirty="0" err="1">
                <a:latin typeface="Tw Cen MT" pitchFamily="34" charset="0"/>
                <a:cs typeface="Arial" pitchFamily="34" charset="0"/>
              </a:rPr>
              <a:t>lot</a:t>
            </a:r>
            <a:r>
              <a:rPr lang="en-US" dirty="0">
                <a:latin typeface="Tw Cen MT" pitchFamily="34" charset="0"/>
                <a:cs typeface="Arial" pitchFamily="34" charset="0"/>
              </a:rPr>
              <a:t> is adjacent to Lowndes Grove Plantation (current Netflix Hit TV series Outer Banks filmed) and the only one available in the highly sought after downtown area of Historic Wagener Terrace. The lot is nestled in the most peaceful and private area of downtown Charleston. A once and last in lifetime opportunity to build your Southern Charmed Dream Home in the Heart of America's #1 City and live in this private, prestigious, and historic location. Walking distance to Hampton Park and the Citadel. Easy bike to upper peninsula shops and restaurants. Won't last long in this market! Plats and house plans in documents.</a:t>
            </a:r>
            <a:endParaRPr kumimoji="0" lang="en-US" i="1" u="none" strike="noStrike" cap="none" normalizeH="0" baseline="0" dirty="0">
              <a:ln>
                <a:noFill/>
              </a:ln>
              <a:effectLst/>
              <a:latin typeface="Arial" pitchFamily="34" charset="0"/>
              <a:cs typeface="Arial" pitchFamily="34" charset="0"/>
            </a:endParaRPr>
          </a:p>
        </p:txBody>
      </p:sp>
      <p:sp>
        <p:nvSpPr>
          <p:cNvPr id="9" name="Text Box 11"/>
          <p:cNvSpPr txBox="1">
            <a:spLocks noChangeArrowheads="1" noChangeShapeType="1"/>
          </p:cNvSpPr>
          <p:nvPr/>
        </p:nvSpPr>
        <p:spPr bwMode="auto">
          <a:xfrm>
            <a:off x="7158290" y="4962854"/>
            <a:ext cx="1909510" cy="1065416"/>
          </a:xfrm>
          <a:prstGeom prst="rect">
            <a:avLst/>
          </a:prstGeom>
          <a:noFill/>
          <a:ln w="0" algn="in">
            <a:noFill/>
            <a:miter lim="800000"/>
            <a:headEnd/>
            <a:tailEnd/>
          </a:ln>
          <a:effec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1600" b="1" dirty="0">
                <a:latin typeface="Tw Cen MT" pitchFamily="34" charset="0"/>
                <a:cs typeface="Arial" pitchFamily="34" charset="0"/>
              </a:rPr>
              <a:t>Michael Dew</a:t>
            </a:r>
            <a:endParaRPr lang="en-US" sz="1100" dirty="0">
              <a:latin typeface="Tw Cen MT" pitchFamily="34" charset="0"/>
              <a:cs typeface="Arial" pitchFamily="34" charset="0"/>
            </a:endParaRPr>
          </a:p>
          <a:p>
            <a:pPr lvl="0" algn="ctr" fontAlgn="base">
              <a:spcBef>
                <a:spcPct val="0"/>
              </a:spcBef>
              <a:spcAft>
                <a:spcPct val="0"/>
              </a:spcAft>
            </a:pPr>
            <a:r>
              <a:rPr lang="pt-BR" sz="1100" dirty="0">
                <a:latin typeface="Tw Cen MT" pitchFamily="34" charset="0"/>
                <a:cs typeface="Arial" pitchFamily="34" charset="0"/>
              </a:rPr>
              <a:t>O 843-769-5100</a:t>
            </a:r>
          </a:p>
          <a:p>
            <a:pPr lvl="0" algn="ctr" fontAlgn="base">
              <a:spcBef>
                <a:spcPct val="0"/>
              </a:spcBef>
              <a:spcAft>
                <a:spcPct val="0"/>
              </a:spcAft>
            </a:pPr>
            <a:r>
              <a:rPr lang="pt-BR" sz="1100" dirty="0">
                <a:latin typeface="Tw Cen MT" pitchFamily="34" charset="0"/>
                <a:cs typeface="Arial" pitchFamily="34" charset="0"/>
              </a:rPr>
              <a:t>M 843-870-7000</a:t>
            </a:r>
          </a:p>
          <a:p>
            <a:pPr lvl="0" algn="ctr" fontAlgn="base">
              <a:spcBef>
                <a:spcPct val="0"/>
              </a:spcBef>
              <a:spcAft>
                <a:spcPct val="0"/>
              </a:spcAft>
            </a:pPr>
            <a:r>
              <a:rPr lang="pt-BR" sz="1100" dirty="0">
                <a:latin typeface="Tw Cen MT" pitchFamily="34" charset="0"/>
                <a:cs typeface="Arial" pitchFamily="34" charset="0"/>
              </a:rPr>
              <a:t>michaeledew@gmail.com</a:t>
            </a:r>
          </a:p>
          <a:p>
            <a:pPr lvl="0" algn="ctr" fontAlgn="base">
              <a:spcBef>
                <a:spcPct val="0"/>
              </a:spcBef>
              <a:spcAft>
                <a:spcPct val="0"/>
              </a:spcAft>
            </a:pPr>
            <a:r>
              <a:rPr lang="pt-BR" sz="1100" dirty="0">
                <a:latin typeface="Tw Cen MT" pitchFamily="34" charset="0"/>
                <a:cs typeface="Arial" pitchFamily="34" charset="0"/>
              </a:rPr>
              <a:t>www.michaeldewrealestate.com</a:t>
            </a:r>
            <a:endParaRPr kumimoji="0" lang="en-US" sz="1050" b="0" u="none" strike="noStrike" cap="none" normalizeH="0" baseline="0" dirty="0">
              <a:ln>
                <a:noFill/>
              </a:ln>
              <a:effectLst/>
              <a:latin typeface="Arial" pitchFamily="34" charset="0"/>
              <a:cs typeface="Arial" pitchFamily="34" charset="0"/>
            </a:endParaRPr>
          </a:p>
        </p:txBody>
      </p:sp>
      <p:grpSp>
        <p:nvGrpSpPr>
          <p:cNvPr id="4" name="Group 3"/>
          <p:cNvGrpSpPr/>
          <p:nvPr/>
        </p:nvGrpSpPr>
        <p:grpSpPr>
          <a:xfrm>
            <a:off x="7352115" y="6637446"/>
            <a:ext cx="1521860" cy="696852"/>
            <a:chOff x="7426439" y="6982836"/>
            <a:chExt cx="1521860" cy="696852"/>
          </a:xfrm>
        </p:grpSpPr>
        <p:sp>
          <p:nvSpPr>
            <p:cNvPr id="2" name="Rounded Rectangle 1"/>
            <p:cNvSpPr/>
            <p:nvPr/>
          </p:nvSpPr>
          <p:spPr>
            <a:xfrm>
              <a:off x="7498080" y="7193280"/>
              <a:ext cx="1356360" cy="27432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ounded Rectangle 18"/>
            <p:cNvSpPr/>
            <p:nvPr/>
          </p:nvSpPr>
          <p:spPr>
            <a:xfrm>
              <a:off x="7833360" y="7033260"/>
              <a:ext cx="685800" cy="6096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6" name="Picture 1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426439" y="6982836"/>
              <a:ext cx="1521860" cy="696852"/>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grpSp>
      <p:sp>
        <p:nvSpPr>
          <p:cNvPr id="12" name="Text Box 18"/>
          <p:cNvSpPr txBox="1">
            <a:spLocks noChangeArrowheads="1"/>
          </p:cNvSpPr>
          <p:nvPr/>
        </p:nvSpPr>
        <p:spPr bwMode="auto">
          <a:xfrm>
            <a:off x="7158290" y="7943473"/>
            <a:ext cx="1909510" cy="9829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AgentOwned Charleston Group</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902 Savannah Hwy</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Charleston, SC 29407</a:t>
            </a:r>
          </a:p>
          <a:p>
            <a:pPr lvl="0" algn="ctr" fontAlgn="base">
              <a:spcBef>
                <a:spcPct val="0"/>
              </a:spcBef>
              <a:spcAft>
                <a:spcPct val="0"/>
              </a:spcAft>
            </a:pPr>
            <a:r>
              <a:rPr lang="en-US" sz="900" dirty="0">
                <a:effectLst>
                  <a:outerShdw blurRad="38100" dist="38100" dir="2700000" algn="tl">
                    <a:srgbClr val="000000">
                      <a:alpha val="43137"/>
                    </a:srgbClr>
                  </a:outerShdw>
                </a:effectLst>
                <a:latin typeface="Tw Cen MT" pitchFamily="34" charset="0"/>
                <a:cs typeface="Arial" pitchFamily="34" charset="0"/>
              </a:rPr>
              <a:t>Real </a:t>
            </a: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Estate ● Mortgage</a:t>
            </a:r>
            <a:b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b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Insurance ● Business Brokerage</a:t>
            </a:r>
            <a:endParaRPr kumimoji="0" lang="en-US" sz="1200" b="0" i="0" u="none" strike="noStrike" cap="none" normalizeH="0" baseline="0" dirty="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pic>
        <p:nvPicPr>
          <p:cNvPr id="1043" name="Picture 1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800788" y="8953632"/>
            <a:ext cx="139417" cy="1903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21" name="Text Box 3"/>
          <p:cNvSpPr txBox="1">
            <a:spLocks noChangeArrowheads="1" noChangeShapeType="1"/>
          </p:cNvSpPr>
          <p:nvPr/>
        </p:nvSpPr>
        <p:spPr bwMode="auto">
          <a:xfrm>
            <a:off x="93877" y="4539039"/>
            <a:ext cx="6611724" cy="1143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3200" b="1" dirty="0">
                <a:effectLst>
                  <a:outerShdw blurRad="38100" dist="38100" dir="2700000" algn="tl">
                    <a:srgbClr val="000000">
                      <a:alpha val="43137"/>
                    </a:srgbClr>
                  </a:outerShdw>
                </a:effectLst>
                <a:latin typeface="Tw Cen MT" pitchFamily="34" charset="0"/>
                <a:cs typeface="Arial" pitchFamily="34" charset="0"/>
              </a:rPr>
              <a:t>179 3rd Avenue</a:t>
            </a:r>
          </a:p>
          <a:p>
            <a:pPr lvl="0" algn="ctr" fontAlgn="base">
              <a:spcBef>
                <a:spcPct val="0"/>
              </a:spcBef>
              <a:spcAft>
                <a:spcPct val="0"/>
              </a:spcAft>
            </a:pPr>
            <a:r>
              <a:rPr lang="en-US" sz="2000" b="1" dirty="0">
                <a:effectLst>
                  <a:outerShdw blurRad="38100" dist="38100" dir="2700000" algn="tl">
                    <a:srgbClr val="000000">
                      <a:alpha val="43137"/>
                    </a:srgbClr>
                  </a:outerShdw>
                </a:effectLst>
                <a:latin typeface="Tw Cen MT" pitchFamily="34" charset="0"/>
                <a:cs typeface="Arial" pitchFamily="34" charset="0"/>
              </a:rPr>
              <a:t>Wagener Terrace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Charleston, SC 29403</a:t>
            </a:r>
          </a:p>
          <a:p>
            <a:pPr lvl="0" algn="ctr" fontAlgn="base">
              <a:spcBef>
                <a:spcPct val="0"/>
              </a:spcBef>
              <a:spcAft>
                <a:spcPct val="0"/>
              </a:spcAft>
            </a:pPr>
            <a:r>
              <a:rPr lang="en-US" sz="2000" b="1" dirty="0">
                <a:effectLst>
                  <a:outerShdw blurRad="38100" dist="38100" dir="2700000" algn="tl">
                    <a:srgbClr val="000000">
                      <a:alpha val="43137"/>
                    </a:srgbClr>
                  </a:outerShdw>
                </a:effectLst>
                <a:latin typeface="Tw Cen MT" pitchFamily="34" charset="0"/>
                <a:cs typeface="Arial" pitchFamily="34" charset="0"/>
              </a:rPr>
              <a:t>MLS# 21013008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$499,000</a:t>
            </a:r>
            <a:endParaRPr kumimoji="0" lang="en-US" sz="1100" b="1" i="0" u="none" strike="noStrike" cap="none" normalizeH="0" baseline="0" dirty="0">
              <a:ln>
                <a:noFill/>
              </a:ln>
              <a:effectLst>
                <a:outerShdw blurRad="38100" dist="38100" dir="2700000" algn="tl">
                  <a:srgbClr val="000000">
                    <a:alpha val="43137"/>
                  </a:srgbClr>
                </a:outerShdw>
              </a:effectLst>
              <a:latin typeface="Tw Cen MT" pitchFamily="34" charset="0"/>
              <a:cs typeface="Arial" pitchFamily="34" charset="0"/>
            </a:endParaRPr>
          </a:p>
        </p:txBody>
      </p:sp>
      <p:pic>
        <p:nvPicPr>
          <p:cNvPr id="8" name="Picture 7" descr="A picture containing tree, outdoor, plant, forest&#10;&#10;Description automatically generated">
            <a:extLst>
              <a:ext uri="{FF2B5EF4-FFF2-40B4-BE49-F238E27FC236}">
                <a16:creationId xmlns:a16="http://schemas.microsoft.com/office/drawing/2014/main" id="{3EF60969-A12A-4E9B-97EB-38490560692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296400" y="1295400"/>
            <a:ext cx="2560661" cy="1920496"/>
          </a:xfrm>
          <a:prstGeom prst="rect">
            <a:avLst/>
          </a:prstGeom>
        </p:spPr>
      </p:pic>
      <p:pic>
        <p:nvPicPr>
          <p:cNvPr id="11" name="Picture 10">
            <a:extLst>
              <a:ext uri="{FF2B5EF4-FFF2-40B4-BE49-F238E27FC236}">
                <a16:creationId xmlns:a16="http://schemas.microsoft.com/office/drawing/2014/main" id="{9E0E9A05-38AC-4ED6-A2C9-8CF926E2F064}"/>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93876" y="732247"/>
            <a:ext cx="6609821" cy="3621431"/>
          </a:xfrm>
          <a:prstGeom prst="rect">
            <a:avLst/>
          </a:prstGeom>
        </p:spPr>
      </p:pic>
      <p:pic>
        <p:nvPicPr>
          <p:cNvPr id="17" name="Picture 16">
            <a:extLst>
              <a:ext uri="{FF2B5EF4-FFF2-40B4-BE49-F238E27FC236}">
                <a16:creationId xmlns:a16="http://schemas.microsoft.com/office/drawing/2014/main" id="{EB6F79CF-6646-4859-84F4-E3D92E15B243}"/>
              </a:ext>
            </a:extLst>
          </p:cNvPr>
          <p:cNvPicPr>
            <a:picLocks noChangeAspect="1"/>
          </p:cNvPicPr>
          <p:nvPr/>
        </p:nvPicPr>
        <p:blipFill>
          <a:blip r:embed="rId6">
            <a:extLst>
              <a:ext uri="{28A0092B-C50C-407E-A947-70E740481C1C}">
                <a14:useLocalDpi xmlns:a14="http://schemas.microsoft.com/office/drawing/2010/main" val="0"/>
              </a:ext>
            </a:extLst>
          </a:blip>
          <a:srcRect/>
          <a:stretch/>
        </p:blipFill>
        <p:spPr>
          <a:xfrm>
            <a:off x="6934200" y="732247"/>
            <a:ext cx="2131697" cy="1776413"/>
          </a:xfrm>
          <a:prstGeom prst="rect">
            <a:avLst/>
          </a:prstGeom>
        </p:spPr>
      </p:pic>
      <p:pic>
        <p:nvPicPr>
          <p:cNvPr id="18" name="Picture 17">
            <a:extLst>
              <a:ext uri="{FF2B5EF4-FFF2-40B4-BE49-F238E27FC236}">
                <a16:creationId xmlns:a16="http://schemas.microsoft.com/office/drawing/2014/main" id="{4AD6024E-CFBE-4A8B-B6F0-EA61249C0090}"/>
              </a:ext>
            </a:extLst>
          </p:cNvPr>
          <p:cNvPicPr>
            <a:picLocks noChangeAspect="1"/>
          </p:cNvPicPr>
          <p:nvPr/>
        </p:nvPicPr>
        <p:blipFill>
          <a:blip r:embed="rId7">
            <a:extLst>
              <a:ext uri="{28A0092B-C50C-407E-A947-70E740481C1C}">
                <a14:useLocalDpi xmlns:a14="http://schemas.microsoft.com/office/drawing/2010/main" val="0"/>
              </a:ext>
            </a:extLst>
          </a:blip>
          <a:srcRect/>
          <a:stretch/>
        </p:blipFill>
        <p:spPr>
          <a:xfrm>
            <a:off x="6934200" y="2754905"/>
            <a:ext cx="2131697" cy="1598773"/>
          </a:xfrm>
          <a:prstGeom prst="rect">
            <a:avLst/>
          </a:prstGeom>
        </p:spPr>
      </p:pic>
    </p:spTree>
    <p:extLst>
      <p:ext uri="{BB962C8B-B14F-4D97-AF65-F5344CB8AC3E}">
        <p14:creationId xmlns:p14="http://schemas.microsoft.com/office/powerpoint/2010/main" val="38590167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246</TotalTime>
  <Words>194</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vt:i4>
      </vt:variant>
    </vt:vector>
  </HeadingPairs>
  <TitlesOfParts>
    <vt:vector size="11" baseType="lpstr">
      <vt:lpstr>Arial</vt:lpstr>
      <vt:lpstr>Book Antiqua</vt:lpstr>
      <vt:lpstr>Lucida Sans</vt:lpstr>
      <vt:lpstr>Trajan Pro</vt:lpstr>
      <vt:lpstr>Trebuchet MS</vt:lpstr>
      <vt:lpstr>Tw Cen MT</vt:lpstr>
      <vt:lpstr>Wingdings</vt:lpstr>
      <vt:lpstr>Wingdings 2</vt:lpstr>
      <vt:lpstr>Wingdings 3</vt:lpstr>
      <vt:lpstr>Apex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72</cp:revision>
  <dcterms:created xsi:type="dcterms:W3CDTF">2006-08-16T00:00:00Z</dcterms:created>
  <dcterms:modified xsi:type="dcterms:W3CDTF">2021-05-25T11:57:55Z</dcterms:modified>
</cp:coreProperties>
</file>