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2054" y="58"/>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7/26/2021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7/26/2021</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g"/><Relationship Id="rId10" Type="http://schemas.openxmlformats.org/officeDocument/2006/relationships/image" Target="../media/image10.jpeg"/><Relationship Id="rId4" Type="http://schemas.openxmlformats.org/officeDocument/2006/relationships/image" Target="../media/image4.jp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noChangeShapeType="1"/>
          </p:cNvSpPr>
          <p:nvPr/>
        </p:nvSpPr>
        <p:spPr bwMode="auto">
          <a:xfrm>
            <a:off x="0" y="1"/>
            <a:ext cx="9144000" cy="688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000" b="1" i="1" dirty="0">
                <a:solidFill>
                  <a:srgbClr val="FFFF00"/>
                </a:solidFill>
                <a:effectLst>
                  <a:outerShdw blurRad="50800" dist="38100" dir="5400000" algn="t" rotWithShape="0">
                    <a:prstClr val="black">
                      <a:alpha val="40000"/>
                    </a:prstClr>
                  </a:outerShdw>
                </a:effectLst>
                <a:latin typeface="Trajan Pro" panose="02020502050506020301" pitchFamily="18" charset="0"/>
                <a:cs typeface="Arial" pitchFamily="34" charset="0"/>
              </a:rPr>
              <a:t>Downtown with River Views! </a:t>
            </a:r>
            <a:endParaRPr lang="en-US" sz="3000" b="1" i="1" dirty="0">
              <a:solidFill>
                <a:srgbClr val="FF0000"/>
              </a:solidFill>
              <a:effectLst>
                <a:outerShdw blurRad="50800" dist="38100" dir="5400000" algn="t" rotWithShape="0">
                  <a:prstClr val="black">
                    <a:alpha val="40000"/>
                  </a:prstClr>
                </a:outerShdw>
              </a:effectLst>
              <a:latin typeface="Trajan Pro" panose="02020502050506020301" pitchFamily="18" charset="0"/>
              <a:cs typeface="Arial" pitchFamily="34" charset="0"/>
            </a:endParaRP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76200" y="5682039"/>
            <a:ext cx="6627497" cy="3461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dirty="0">
                <a:latin typeface="Tw Cen MT" pitchFamily="34" charset="0"/>
                <a:cs typeface="Arial" pitchFamily="34" charset="0"/>
              </a:rPr>
              <a:t>Fantastic opportunity to own in the highly desirable Wagener Terrace neighborhood. Gorgeous views of the marsh and Ashley River with mind blowing sunsets surrounded by 100+ year Live Oaks. This property is adjacent to Lowndes Grove Plantation (current Netflix Hit TV series Outer Banks filmed). Refinished hardwood floors throughout. Interior has been freshly painted. Kitchen with breakfast bar, backsplash, new stainless steel appliances and newly painted cabinets. All light fixtures have been updated and brush nickel hardware installed. Outdoor brick building is zoned to be converted into an office or guest apartment. Property is within walking distance to Hampton Park and the Citadel. Easy bike to upper peninsula shops and restaurants. </a:t>
            </a:r>
          </a:p>
          <a:p>
            <a:pPr lvl="0" fontAlgn="base">
              <a:spcBef>
                <a:spcPct val="0"/>
              </a:spcBef>
              <a:spcAft>
                <a:spcPct val="0"/>
              </a:spcAft>
            </a:pPr>
            <a:r>
              <a:rPr lang="en-US" b="1" i="1" dirty="0">
                <a:latin typeface="Tw Cen MT" pitchFamily="34" charset="0"/>
                <a:cs typeface="Arial" pitchFamily="34" charset="0"/>
              </a:rPr>
              <a:t>Won't last long in this market!</a:t>
            </a:r>
            <a:endParaRPr kumimoji="0" lang="en-US" b="1" i="1" u="none" strike="noStrike" cap="none" normalizeH="0" baseline="0" dirty="0">
              <a:ln>
                <a:noFill/>
              </a:ln>
              <a:effectLst/>
              <a:latin typeface="Arial" pitchFamily="34" charset="0"/>
              <a:cs typeface="Arial" pitchFamily="34" charset="0"/>
            </a:endParaRPr>
          </a:p>
        </p:txBody>
      </p:sp>
      <p:sp>
        <p:nvSpPr>
          <p:cNvPr id="9" name="Text Box 11"/>
          <p:cNvSpPr txBox="1">
            <a:spLocks noChangeArrowheads="1" noChangeShapeType="1"/>
          </p:cNvSpPr>
          <p:nvPr/>
        </p:nvSpPr>
        <p:spPr bwMode="auto">
          <a:xfrm>
            <a:off x="7158290" y="4962854"/>
            <a:ext cx="1909510" cy="1065416"/>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1600" b="1" dirty="0">
                <a:latin typeface="Tw Cen MT" pitchFamily="34" charset="0"/>
                <a:cs typeface="Arial" pitchFamily="34" charset="0"/>
              </a:rPr>
              <a:t>Michael Dew</a:t>
            </a:r>
            <a:endParaRPr lang="en-US" sz="1100" dirty="0">
              <a:latin typeface="Tw Cen MT" pitchFamily="34" charset="0"/>
              <a:cs typeface="Arial" pitchFamily="34" charset="0"/>
            </a:endParaRPr>
          </a:p>
          <a:p>
            <a:pPr lvl="0" algn="ctr" fontAlgn="base">
              <a:spcBef>
                <a:spcPct val="0"/>
              </a:spcBef>
              <a:spcAft>
                <a:spcPct val="0"/>
              </a:spcAft>
            </a:pPr>
            <a:r>
              <a:rPr lang="pt-BR" sz="1100" dirty="0">
                <a:latin typeface="Tw Cen MT" pitchFamily="34" charset="0"/>
                <a:cs typeface="Arial" pitchFamily="34" charset="0"/>
              </a:rPr>
              <a:t>O 843-769-5100</a:t>
            </a:r>
          </a:p>
          <a:p>
            <a:pPr lvl="0" algn="ctr" fontAlgn="base">
              <a:spcBef>
                <a:spcPct val="0"/>
              </a:spcBef>
              <a:spcAft>
                <a:spcPct val="0"/>
              </a:spcAft>
            </a:pPr>
            <a:r>
              <a:rPr lang="pt-BR" sz="1100" dirty="0">
                <a:latin typeface="Tw Cen MT" pitchFamily="34" charset="0"/>
                <a:cs typeface="Arial" pitchFamily="34" charset="0"/>
              </a:rPr>
              <a:t>M 843-870-7000</a:t>
            </a:r>
          </a:p>
          <a:p>
            <a:pPr lvl="0" algn="ctr" fontAlgn="base">
              <a:spcBef>
                <a:spcPct val="0"/>
              </a:spcBef>
              <a:spcAft>
                <a:spcPct val="0"/>
              </a:spcAft>
            </a:pPr>
            <a:r>
              <a:rPr lang="pt-BR" sz="1100" dirty="0">
                <a:latin typeface="Tw Cen MT" pitchFamily="34" charset="0"/>
                <a:cs typeface="Arial" pitchFamily="34" charset="0"/>
              </a:rPr>
              <a:t>michaeledew@gmail.com</a:t>
            </a:r>
          </a:p>
          <a:p>
            <a:pPr lvl="0" algn="ctr" fontAlgn="base">
              <a:spcBef>
                <a:spcPct val="0"/>
              </a:spcBef>
              <a:spcAft>
                <a:spcPct val="0"/>
              </a:spcAft>
            </a:pPr>
            <a:r>
              <a:rPr lang="pt-BR" sz="1100" dirty="0">
                <a:latin typeface="Tw Cen MT" pitchFamily="34" charset="0"/>
                <a:cs typeface="Arial" pitchFamily="34" charset="0"/>
              </a:rPr>
              <a:t>www.michaeldewrealestate.com</a:t>
            </a:r>
            <a:endParaRPr kumimoji="0" lang="en-US" sz="1050" b="0" u="none" strike="noStrike" cap="none" normalizeH="0" baseline="0" dirty="0">
              <a:ln>
                <a:noFill/>
              </a:ln>
              <a:effectLst/>
              <a:latin typeface="Arial" pitchFamily="34" charset="0"/>
              <a:cs typeface="Arial" pitchFamily="34" charset="0"/>
            </a:endParaRPr>
          </a:p>
        </p:txBody>
      </p:sp>
      <p:grpSp>
        <p:nvGrpSpPr>
          <p:cNvPr id="4" name="Group 3"/>
          <p:cNvGrpSpPr/>
          <p:nvPr/>
        </p:nvGrpSpPr>
        <p:grpSpPr>
          <a:xfrm>
            <a:off x="7352115" y="6637446"/>
            <a:ext cx="1521860" cy="696852"/>
            <a:chOff x="7426439" y="6982836"/>
            <a:chExt cx="1521860" cy="696852"/>
          </a:xfrm>
        </p:grpSpPr>
        <p:sp>
          <p:nvSpPr>
            <p:cNvPr id="2" name="Rounded Rectangle 1"/>
            <p:cNvSpPr/>
            <p:nvPr/>
          </p:nvSpPr>
          <p:spPr>
            <a:xfrm>
              <a:off x="7498080" y="7193280"/>
              <a:ext cx="1356360"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833360" y="7033260"/>
              <a:ext cx="685800" cy="609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26439" y="6982836"/>
              <a:ext cx="1521860"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2" name="Text Box 18"/>
          <p:cNvSpPr txBox="1">
            <a:spLocks noChangeArrowheads="1"/>
          </p:cNvSpPr>
          <p:nvPr/>
        </p:nvSpPr>
        <p:spPr bwMode="auto">
          <a:xfrm>
            <a:off x="7158290" y="7943473"/>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AgentOwned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 name="Text Box 3"/>
          <p:cNvSpPr txBox="1">
            <a:spLocks noChangeArrowheads="1" noChangeShapeType="1"/>
          </p:cNvSpPr>
          <p:nvPr/>
        </p:nvSpPr>
        <p:spPr bwMode="auto">
          <a:xfrm>
            <a:off x="91974" y="4449783"/>
            <a:ext cx="6613627"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fontAlgn="base">
              <a:spcBef>
                <a:spcPct val="0"/>
              </a:spcBef>
              <a:spcAft>
                <a:spcPct val="0"/>
              </a:spcAft>
            </a:pPr>
            <a:r>
              <a:rPr lang="en-US" sz="3200" b="1" dirty="0">
                <a:effectLst>
                  <a:outerShdw blurRad="38100" dist="38100" dir="2700000" algn="tl">
                    <a:srgbClr val="000000">
                      <a:alpha val="43137"/>
                    </a:srgbClr>
                  </a:outerShdw>
                </a:effectLst>
                <a:latin typeface="Tw Cen MT" pitchFamily="34" charset="0"/>
                <a:cs typeface="Arial" pitchFamily="34" charset="0"/>
              </a:rPr>
              <a:t>179 3rd Avenue</a:t>
            </a:r>
          </a:p>
          <a:p>
            <a:pPr lvl="0"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Wagener Terrace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Charleston, SC 29403</a:t>
            </a:r>
          </a:p>
          <a:p>
            <a:pPr lvl="0"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MLS# 21019795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$719,000</a:t>
            </a:r>
            <a:endParaRPr kumimoji="0" lang="en-US" sz="1100" b="1" i="0" u="none" strike="noStrike" cap="none" normalizeH="0" baseline="0" dirty="0">
              <a:ln>
                <a:noFill/>
              </a:ln>
              <a:effectLst>
                <a:outerShdw blurRad="38100" dist="38100" dir="2700000" algn="tl">
                  <a:srgbClr val="000000">
                    <a:alpha val="43137"/>
                  </a:srgbClr>
                </a:outerShdw>
              </a:effectLst>
              <a:latin typeface="Tw Cen MT" pitchFamily="34" charset="0"/>
              <a:cs typeface="Arial" pitchFamily="34" charset="0"/>
            </a:endParaRPr>
          </a:p>
        </p:txBody>
      </p:sp>
      <p:pic>
        <p:nvPicPr>
          <p:cNvPr id="8" name="Picture 7" descr="A picture containing tree, outdoor, plant, forest&#10;&#10;Description automatically generated">
            <a:extLst>
              <a:ext uri="{FF2B5EF4-FFF2-40B4-BE49-F238E27FC236}">
                <a16:creationId xmlns:a16="http://schemas.microsoft.com/office/drawing/2014/main" id="{3EF60969-A12A-4E9B-97EB-3849056069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6400" y="1295400"/>
            <a:ext cx="2560661" cy="1920496"/>
          </a:xfrm>
          <a:prstGeom prst="rect">
            <a:avLst/>
          </a:prstGeom>
        </p:spPr>
      </p:pic>
      <p:pic>
        <p:nvPicPr>
          <p:cNvPr id="11" name="Picture 10">
            <a:extLst>
              <a:ext uri="{FF2B5EF4-FFF2-40B4-BE49-F238E27FC236}">
                <a16:creationId xmlns:a16="http://schemas.microsoft.com/office/drawing/2014/main" id="{9E0E9A05-38AC-4ED6-A2C9-8CF926E2F06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696782" y="739097"/>
            <a:ext cx="5750436" cy="3621431"/>
          </a:xfrm>
          <a:prstGeom prst="rect">
            <a:avLst/>
          </a:prstGeom>
        </p:spPr>
      </p:pic>
      <p:pic>
        <p:nvPicPr>
          <p:cNvPr id="17" name="Picture 16">
            <a:extLst>
              <a:ext uri="{FF2B5EF4-FFF2-40B4-BE49-F238E27FC236}">
                <a16:creationId xmlns:a16="http://schemas.microsoft.com/office/drawing/2014/main" id="{EB6F79CF-6646-4859-84F4-E3D92E15B24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1974" y="732247"/>
            <a:ext cx="1531527" cy="1020353"/>
          </a:xfrm>
          <a:prstGeom prst="rect">
            <a:avLst/>
          </a:prstGeom>
        </p:spPr>
      </p:pic>
      <p:sp>
        <p:nvSpPr>
          <p:cNvPr id="3" name="Diagonal Stripe 2">
            <a:extLst>
              <a:ext uri="{FF2B5EF4-FFF2-40B4-BE49-F238E27FC236}">
                <a16:creationId xmlns:a16="http://schemas.microsoft.com/office/drawing/2014/main" id="{49A398AE-8470-4DBC-910B-D1C6CE5EBB53}"/>
              </a:ext>
            </a:extLst>
          </p:cNvPr>
          <p:cNvSpPr/>
          <p:nvPr/>
        </p:nvSpPr>
        <p:spPr>
          <a:xfrm>
            <a:off x="-2286000" y="838200"/>
            <a:ext cx="1752600" cy="1752600"/>
          </a:xfrm>
          <a:prstGeom prst="diagStrip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D64CF78A-9730-43E8-BEAD-F9F307DCBBBB}"/>
              </a:ext>
            </a:extLst>
          </p:cNvPr>
          <p:cNvSpPr txBox="1"/>
          <p:nvPr/>
        </p:nvSpPr>
        <p:spPr>
          <a:xfrm rot="18934244">
            <a:off x="-2347235" y="1278863"/>
            <a:ext cx="1454244" cy="430887"/>
          </a:xfrm>
          <a:prstGeom prst="rect">
            <a:avLst/>
          </a:prstGeom>
          <a:noFill/>
        </p:spPr>
        <p:txBody>
          <a:bodyPr wrap="none" rtlCol="0">
            <a:spAutoFit/>
          </a:bodyPr>
          <a:lstStyle/>
          <a:p>
            <a:r>
              <a:rPr lang="en-US" sz="2200" b="1" dirty="0">
                <a:effectLst>
                  <a:outerShdw blurRad="38100" dist="38100" dir="2700000" algn="tl">
                    <a:srgbClr val="000000">
                      <a:alpha val="43137"/>
                    </a:srgbClr>
                  </a:outerShdw>
                </a:effectLst>
                <a:latin typeface="Tw Cen MT" panose="020B0602020104020603" pitchFamily="34" charset="0"/>
              </a:rPr>
              <a:t>Just Listed!</a:t>
            </a:r>
          </a:p>
        </p:txBody>
      </p:sp>
      <p:pic>
        <p:nvPicPr>
          <p:cNvPr id="20" name="Picture 19">
            <a:extLst>
              <a:ext uri="{FF2B5EF4-FFF2-40B4-BE49-F238E27FC236}">
                <a16:creationId xmlns:a16="http://schemas.microsoft.com/office/drawing/2014/main" id="{A51E0306-201A-449F-81D3-0AE306A27D1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1975" y="2032786"/>
            <a:ext cx="1531525" cy="1020353"/>
          </a:xfrm>
          <a:prstGeom prst="rect">
            <a:avLst/>
          </a:prstGeom>
        </p:spPr>
      </p:pic>
      <p:pic>
        <p:nvPicPr>
          <p:cNvPr id="22" name="Picture 21">
            <a:extLst>
              <a:ext uri="{FF2B5EF4-FFF2-40B4-BE49-F238E27FC236}">
                <a16:creationId xmlns:a16="http://schemas.microsoft.com/office/drawing/2014/main" id="{4B3783D6-9A88-4127-A43E-2F93DB4F720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91975" y="3340175"/>
            <a:ext cx="1531525" cy="1020353"/>
          </a:xfrm>
          <a:prstGeom prst="rect">
            <a:avLst/>
          </a:prstGeom>
        </p:spPr>
      </p:pic>
      <p:pic>
        <p:nvPicPr>
          <p:cNvPr id="23" name="Picture 22">
            <a:extLst>
              <a:ext uri="{FF2B5EF4-FFF2-40B4-BE49-F238E27FC236}">
                <a16:creationId xmlns:a16="http://schemas.microsoft.com/office/drawing/2014/main" id="{A3B76022-EB7A-41AF-B06F-839AC9F6728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520500" y="739097"/>
            <a:ext cx="1531525" cy="1020353"/>
          </a:xfrm>
          <a:prstGeom prst="rect">
            <a:avLst/>
          </a:prstGeom>
        </p:spPr>
      </p:pic>
      <p:pic>
        <p:nvPicPr>
          <p:cNvPr id="24" name="Picture 23">
            <a:extLst>
              <a:ext uri="{FF2B5EF4-FFF2-40B4-BE49-F238E27FC236}">
                <a16:creationId xmlns:a16="http://schemas.microsoft.com/office/drawing/2014/main" id="{EF1BD7D9-03C0-4516-B90D-8C7591C6D30F}"/>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520500" y="2039636"/>
            <a:ext cx="1531525" cy="1020353"/>
          </a:xfrm>
          <a:prstGeom prst="rect">
            <a:avLst/>
          </a:prstGeom>
        </p:spPr>
      </p:pic>
      <p:pic>
        <p:nvPicPr>
          <p:cNvPr id="25" name="Picture 24">
            <a:extLst>
              <a:ext uri="{FF2B5EF4-FFF2-40B4-BE49-F238E27FC236}">
                <a16:creationId xmlns:a16="http://schemas.microsoft.com/office/drawing/2014/main" id="{E10A5216-0C67-421E-B441-D150C13CCA27}"/>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520500" y="3340175"/>
            <a:ext cx="1531525" cy="1020353"/>
          </a:xfrm>
          <a:prstGeom prst="rect">
            <a:avLst/>
          </a:prstGeom>
        </p:spPr>
      </p:pic>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258</TotalTime>
  <Words>191</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Book Antiqua</vt:lpstr>
      <vt:lpstr>Lucida Sans</vt:lpstr>
      <vt:lpstr>Trajan Pro</vt:lpstr>
      <vt:lpstr>Trebuchet MS</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76</cp:revision>
  <dcterms:created xsi:type="dcterms:W3CDTF">2006-08-16T00:00:00Z</dcterms:created>
  <dcterms:modified xsi:type="dcterms:W3CDTF">2021-07-26T15:45:34Z</dcterms:modified>
</cp:coreProperties>
</file>