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11/6/2019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11/6/2019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11/6/2019</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7772400" cy="5163634"/>
          </a:xfrm>
          <a:prstGeom prst="rect">
            <a:avLst/>
          </a:prstGeom>
          <a:ln>
            <a:noFill/>
          </a:ln>
          <a:effectLst>
            <a:softEdge rad="112500"/>
          </a:effectLst>
        </p:spPr>
      </p:pic>
      <p:sp>
        <p:nvSpPr>
          <p:cNvPr id="21" name="Rectangle 20"/>
          <p:cNvSpPr/>
          <p:nvPr/>
        </p:nvSpPr>
        <p:spPr>
          <a:xfrm>
            <a:off x="0" y="89293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163634"/>
            <a:ext cx="7770569" cy="2236442"/>
          </a:xfrm>
        </p:spPr>
        <p:txBody>
          <a:bodyPr anchor="ctr">
            <a:noAutofit/>
          </a:bodyPr>
          <a:lstStyle/>
          <a:p>
            <a:r>
              <a:rPr lang="en-US" sz="12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Great Opportunity to purchase the "Castle" in Wild Dunes--Ocean Views and short walk to the beach. Unique home on one of the largest lots in Wild Dunes!! Even Better...this property has just been approved for a partition (subdivided) for two lots, with conditions that must be met and each one being </a:t>
            </a:r>
            <a:r>
              <a:rPr lang="en-US" sz="125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approx</a:t>
            </a:r>
            <a:r>
              <a:rPr lang="en-US" sz="12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1/2 acre. A proposed survey has been completed and can be deeded separately and recorded once the conditions are met. The lot is also one of the highest elevations in Wild Dunes and possibly the highest on the Isle of Palms. This is a unique property with many options and won't last long! </a:t>
            </a:r>
          </a:p>
          <a:p>
            <a:r>
              <a:rPr lang="en-US" sz="12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The main residence has 8 bedrooms, 5 full baths and 3 1/2 baths, a Great Room, dining area off the kitchen with great views of the Atlantic Ocean! Large pool with bathhouse--an ideal setting for entertaining! The impressive main residence with many grand features has approximately 4100 square feet and the guest cottage over 1000 sq. ft. This home features an updated kitchen with granite counter tops and custom cabinetry. One of a kind in Wild Dunes!</a:t>
            </a:r>
          </a:p>
        </p:txBody>
      </p:sp>
      <p:sp>
        <p:nvSpPr>
          <p:cNvPr id="2" name="Title 1"/>
          <p:cNvSpPr>
            <a:spLocks noGrp="1"/>
          </p:cNvSpPr>
          <p:nvPr>
            <p:ph type="ctrTitle"/>
          </p:nvPr>
        </p:nvSpPr>
        <p:spPr>
          <a:xfrm>
            <a:off x="0" y="73164"/>
            <a:ext cx="7772400" cy="707886"/>
          </a:xfrm>
        </p:spPr>
        <p:txBody>
          <a:bodyPr anchor="t">
            <a:noAutofit/>
            <a:scene3d>
              <a:camera prst="orthographicFront"/>
              <a:lightRig rig="soft" dir="t">
                <a:rot lat="0" lon="0" rev="17220000"/>
              </a:lightRig>
            </a:scene3d>
            <a:sp3d prstMaterial="softEdge"/>
          </a:bodyPr>
          <a:lstStyle/>
          <a:p>
            <a:r>
              <a:rPr lang="en-US" sz="2000" cap="none" dirty="0">
                <a:ln w="10541" cmpd="sng">
                  <a:noFill/>
                  <a:prstDash val="solid"/>
                </a:ln>
                <a:solidFill>
                  <a:schemeClr val="bg1"/>
                </a:solidFill>
                <a:effectLst/>
                <a:latin typeface="Century Gothic" panose="020B0502020202020204" pitchFamily="34" charset="0"/>
              </a:rPr>
              <a:t>17 W Beachwood West</a:t>
            </a:r>
            <a:br>
              <a:rPr lang="en-US" sz="2000" cap="none" dirty="0">
                <a:ln w="10541" cmpd="sng">
                  <a:noFill/>
                  <a:prstDash val="solid"/>
                </a:ln>
                <a:solidFill>
                  <a:schemeClr val="bg1"/>
                </a:solidFill>
                <a:effectLst/>
                <a:latin typeface="Century Gothic" panose="020B0502020202020204" pitchFamily="34" charset="0"/>
              </a:rPr>
            </a:br>
            <a:r>
              <a:rPr lang="en-US" sz="1600" cap="none" dirty="0">
                <a:ln w="10541" cmpd="sng">
                  <a:noFill/>
                  <a:prstDash val="solid"/>
                </a:ln>
                <a:solidFill>
                  <a:schemeClr val="bg1"/>
                </a:solidFill>
                <a:effectLst/>
                <a:latin typeface="Century Gothic" panose="020B0502020202020204" pitchFamily="34" charset="0"/>
              </a:rPr>
              <a:t>Wild Dunes | Isle of Palms, SC 29451 | MLS# 19009304 | $1,800,000</a:t>
            </a:r>
            <a:endParaRPr lang="en-US" sz="1200" i="1" cap="none" dirty="0">
              <a:ln w="10541" cmpd="sng">
                <a:noFill/>
                <a:prstDash val="solid"/>
              </a:ln>
              <a:solidFill>
                <a:schemeClr val="bg1"/>
              </a:solidFill>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Darlene Smith</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Office - (843) 886-8110</a:t>
            </a:r>
          </a:p>
          <a:p>
            <a:pPr algn="ctr"/>
            <a:r>
              <a:rPr lang="en-US" sz="1100" dirty="0">
                <a:solidFill>
                  <a:srgbClr val="10253F"/>
                </a:solidFill>
                <a:latin typeface="Century Gothic" panose="020B0502020202020204" pitchFamily="34" charset="0"/>
              </a:rPr>
              <a:t>Mobile - (843) 696-7824</a:t>
            </a:r>
          </a:p>
          <a:p>
            <a:pPr algn="ctr"/>
            <a:r>
              <a:rPr lang="en-US" sz="1100" dirty="0">
                <a:solidFill>
                  <a:srgbClr val="10253F"/>
                </a:solidFill>
                <a:latin typeface="Century Gothic" panose="020B0502020202020204" pitchFamily="34" charset="0"/>
              </a:rPr>
              <a:t>darlenesmith@carolinaone.com</a:t>
            </a:r>
          </a:p>
          <a:p>
            <a:pPr algn="ctr"/>
            <a:r>
              <a:rPr lang="en-US" sz="1100" dirty="0">
                <a:solidFill>
                  <a:srgbClr val="10253F"/>
                </a:solidFill>
                <a:latin typeface="Century Gothic" panose="020B0502020202020204" pitchFamily="34" charset="0"/>
              </a:rPr>
              <a:t>DarleneSmithTeam.com</a:t>
            </a:r>
          </a:p>
        </p:txBody>
      </p:sp>
      <p:grpSp>
        <p:nvGrpSpPr>
          <p:cNvPr id="24" name="Group 23"/>
          <p:cNvGrpSpPr/>
          <p:nvPr/>
        </p:nvGrpSpPr>
        <p:grpSpPr>
          <a:xfrm>
            <a:off x="9144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rgbClr val="10253F"/>
                  </a:solidFill>
                  <a:latin typeface="Century Gothic" panose="020B0502020202020204" pitchFamily="34" charset="0"/>
                </a:rPr>
                <a:t>Carolina One Real Estate</a:t>
              </a:r>
            </a:p>
            <a:p>
              <a:pPr algn="ctr"/>
              <a:r>
                <a:rPr lang="en-US" sz="700" dirty="0">
                  <a:solidFill>
                    <a:srgbClr val="10253F"/>
                  </a:solidFill>
                  <a:latin typeface="Century Gothic" panose="020B0502020202020204" pitchFamily="34" charset="0"/>
                </a:rPr>
                <a:t>1503 Palm Blvd </a:t>
              </a:r>
              <a:r>
                <a:rPr lang="en-US" sz="700" dirty="0" err="1">
                  <a:solidFill>
                    <a:srgbClr val="10253F"/>
                  </a:solidFill>
                  <a:latin typeface="Century Gothic" panose="020B0502020202020204" pitchFamily="34" charset="0"/>
                </a:rPr>
                <a:t>Ste</a:t>
              </a:r>
              <a:endParaRPr lang="en-US" sz="700" dirty="0">
                <a:solidFill>
                  <a:srgbClr val="10253F"/>
                </a:solidFill>
                <a:latin typeface="Century Gothic" panose="020B0502020202020204" pitchFamily="34" charset="0"/>
              </a:endParaRPr>
            </a:p>
            <a:p>
              <a:pPr algn="ctr"/>
              <a:r>
                <a:rPr lang="en-US" sz="700" dirty="0">
                  <a:solidFill>
                    <a:srgbClr val="10253F"/>
                  </a:solidFill>
                  <a:latin typeface="Century Gothic" panose="020B0502020202020204" pitchFamily="34" charset="0"/>
                </a:rPr>
                <a:t>Isle of Palms, SC 29451</a:t>
              </a:r>
            </a:p>
          </p:txBody>
        </p:sp>
      </p:grpSp>
      <p:sp>
        <p:nvSpPr>
          <p:cNvPr id="30" name="Rectangle 29"/>
          <p:cNvSpPr/>
          <p:nvPr/>
        </p:nvSpPr>
        <p:spPr>
          <a:xfrm>
            <a:off x="-6258" y="3810000"/>
            <a:ext cx="7770569" cy="1015663"/>
          </a:xfrm>
          <a:prstGeom prst="rect">
            <a:avLst/>
          </a:prstGeom>
          <a:noFill/>
        </p:spPr>
        <p:txBody>
          <a:bodyPr wrap="square">
            <a:spAutoFit/>
          </a:bodyPr>
          <a:lstStyle/>
          <a:p>
            <a:pPr algn="ctr"/>
            <a:r>
              <a:rPr lang="en-US" b="1" i="1" dirty="0">
                <a:solidFill>
                  <a:schemeClr val="bg1"/>
                </a:solidFill>
                <a:effectLst>
                  <a:outerShdw blurRad="50800" dist="38100" dir="5400000" algn="t" rotWithShape="0">
                    <a:schemeClr val="tx2">
                      <a:lumMod val="50000"/>
                      <a:alpha val="40000"/>
                    </a:schemeClr>
                  </a:outerShdw>
                  <a:reflection blurRad="6350" stA="60000" endA="900" endPos="60000" dist="29997" dir="5400000" sy="-100000" algn="bl" rotWithShape="0"/>
                </a:effectLst>
              </a:rPr>
              <a:t>Ocean Views, Pool &amp; Guest House</a:t>
            </a:r>
          </a:p>
          <a:p>
            <a:pPr algn="ctr"/>
            <a:r>
              <a:rPr lang="en-US" b="1" i="1" dirty="0">
                <a:solidFill>
                  <a:schemeClr val="bg1"/>
                </a:solidFill>
                <a:effectLst>
                  <a:outerShdw blurRad="50800" dist="38100" dir="5400000" algn="t" rotWithShape="0">
                    <a:schemeClr val="tx2">
                      <a:lumMod val="50000"/>
                      <a:alpha val="40000"/>
                    </a:schemeClr>
                  </a:outerShdw>
                  <a:reflection blurRad="6350" stA="60000" endA="900" endPos="60000" dist="29997" dir="5400000" sy="-100000" algn="bl" rotWithShape="0"/>
                </a:effectLst>
              </a:rPr>
              <a:t>1 Acre Lot Can Be Subdivided</a:t>
            </a:r>
          </a:p>
          <a:p>
            <a:pPr algn="ctr"/>
            <a:r>
              <a:rPr lang="en-US" b="1" i="1" dirty="0">
                <a:solidFill>
                  <a:schemeClr val="bg1"/>
                </a:solidFill>
                <a:effectLst>
                  <a:outerShdw blurRad="50800" dist="38100" dir="5400000" algn="t" rotWithShape="0">
                    <a:schemeClr val="tx2">
                      <a:lumMod val="50000"/>
                      <a:alpha val="40000"/>
                    </a:schemeClr>
                  </a:outerShdw>
                  <a:reflection blurRad="6350" stA="60000" endA="900" endPos="60000" dist="29997" dir="5400000" sy="-100000" algn="bl" rotWithShape="0"/>
                </a:effectLst>
              </a:rPr>
              <a:t>Into 2 Lots With Conditions</a:t>
            </a:r>
            <a:endParaRPr lang="en-US" b="1" i="1" dirty="0">
              <a:solidFill>
                <a:schemeClr val="bg1"/>
              </a:solidFill>
              <a:effectLst>
                <a:outerShdw blurRad="50800" dist="38100" dir="5400000" algn="t" rotWithShape="0">
                  <a:schemeClr val="tx2">
                    <a:lumMod val="50000"/>
                    <a:alpha val="40000"/>
                  </a:schemeClr>
                </a:outerShdw>
                <a:reflection blurRad="6350" stA="60000" endA="900" endPos="60000" dist="29997" dir="5400000" sy="-100000" algn="bl" rotWithShape="0"/>
              </a:effectLst>
              <a:highlight>
                <a:srgbClr val="FFFF00"/>
              </a:highlight>
            </a:endParaRP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847945" y="7467601"/>
            <a:ext cx="1828800" cy="1217510"/>
          </a:xfrm>
          <a:prstGeom prst="rect">
            <a:avLst/>
          </a:prstGeom>
          <a:ln>
            <a:noFill/>
          </a:ln>
          <a:effectLst>
            <a:outerShdw blurRad="50800" dist="38100" dir="2700000" algn="tl" rotWithShape="0">
              <a:prstClr val="black">
                <a:alpha val="40000"/>
              </a:prstClr>
            </a:outerShdw>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905000" y="6547994"/>
            <a:ext cx="1504562" cy="1000263"/>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905000" y="5392639"/>
            <a:ext cx="1507971" cy="999759"/>
          </a:xfrm>
          <a:prstGeom prst="rect">
            <a:avLst/>
          </a:prstGeom>
          <a:ln>
            <a:solidFill>
              <a:schemeClr val="bg1"/>
            </a:solid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6200" y="7467600"/>
            <a:ext cx="1828800" cy="1214141"/>
          </a:xfrm>
          <a:prstGeom prst="rect">
            <a:avLst/>
          </a:prstGeom>
          <a:ln>
            <a:noFill/>
          </a:ln>
          <a:effectLst>
            <a:outerShdw blurRad="50800" dist="38100" dir="2700000" algn="tl" rotWithShape="0">
              <a:prstClr val="black">
                <a:alpha val="40000"/>
              </a:prstClr>
            </a:outerShdw>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929915" y="1507090"/>
            <a:ext cx="1504579" cy="1003053"/>
          </a:xfrm>
          <a:prstGeom prst="rect">
            <a:avLst/>
          </a:prstGeom>
          <a:ln>
            <a:solidFill>
              <a:schemeClr val="bg1"/>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905000" y="7733946"/>
            <a:ext cx="1503529" cy="1000963"/>
          </a:xfrm>
          <a:prstGeom prst="rect">
            <a:avLst/>
          </a:prstGeom>
          <a:ln>
            <a:solidFill>
              <a:schemeClr val="bg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905000" y="4235126"/>
            <a:ext cx="1501713" cy="1001142"/>
          </a:xfrm>
          <a:prstGeom prst="rect">
            <a:avLst/>
          </a:prstGeom>
          <a:ln>
            <a:solidFill>
              <a:schemeClr val="bg1"/>
            </a:solidFill>
          </a:ln>
          <a:effectLst>
            <a:outerShdw blurRad="63500" sx="102000" sy="102000" algn="ctr" rotWithShape="0">
              <a:prstClr val="black">
                <a:alpha val="40000"/>
              </a:prstClr>
            </a:outerShdw>
          </a:effectLst>
        </p:spPr>
      </p:pic>
      <p:pic>
        <p:nvPicPr>
          <p:cNvPr id="26" name="Picture 25">
            <a:extLst>
              <a:ext uri="{FF2B5EF4-FFF2-40B4-BE49-F238E27FC236}">
                <a16:creationId xmlns:a16="http://schemas.microsoft.com/office/drawing/2014/main" id="{5E82648F-9EE4-48A7-8EE2-2F88018775A9}"/>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000115" y="7467600"/>
            <a:ext cx="1828800" cy="1219200"/>
          </a:xfrm>
          <a:prstGeom prst="rect">
            <a:avLst/>
          </a:prstGeom>
          <a:ln>
            <a:noFill/>
          </a:ln>
          <a:effectLst>
            <a:outerShdw blurRad="50800" dist="38100" dir="2700000" algn="tl" rotWithShape="0">
              <a:prstClr val="black">
                <a:alpha val="40000"/>
              </a:prstClr>
            </a:outerShdw>
          </a:effectLst>
        </p:spPr>
      </p:pic>
      <p:sp>
        <p:nvSpPr>
          <p:cNvPr id="4" name="Rectangle 3">
            <a:extLst>
              <a:ext uri="{FF2B5EF4-FFF2-40B4-BE49-F238E27FC236}">
                <a16:creationId xmlns:a16="http://schemas.microsoft.com/office/drawing/2014/main" id="{BD5F38D1-3C09-476C-9544-C12C023A5A70}"/>
              </a:ext>
            </a:extLst>
          </p:cNvPr>
          <p:cNvSpPr/>
          <p:nvPr/>
        </p:nvSpPr>
        <p:spPr>
          <a:xfrm>
            <a:off x="2293077" y="2659695"/>
            <a:ext cx="3071675" cy="461665"/>
          </a:xfrm>
          <a:prstGeom prst="rect">
            <a:avLst/>
          </a:prstGeom>
        </p:spPr>
        <p:txBody>
          <a:bodyPr wrap="none">
            <a:spAutoFit/>
          </a:bodyPr>
          <a:lstStyle/>
          <a:p>
            <a:r>
              <a:rPr lang="en-US" sz="2400" b="1" dirty="0">
                <a:ln w="10541" cmpd="sng">
                  <a:noFill/>
                  <a:prstDash val="solid"/>
                </a:ln>
                <a:solidFill>
                  <a:srgbClr val="FF0000"/>
                </a:solidFill>
                <a:effectLst>
                  <a:outerShdw blurRad="50800" dist="38100" dir="2700000" algn="tl" rotWithShape="0">
                    <a:prstClr val="black">
                      <a:alpha val="40000"/>
                    </a:prstClr>
                  </a:outerShdw>
                </a:effectLst>
                <a:highlight>
                  <a:srgbClr val="FFFF00"/>
                </a:highlight>
                <a:latin typeface="Century Gothic" panose="020B0502020202020204" pitchFamily="34" charset="0"/>
              </a:rPr>
              <a:t>OWNER MOTIVATED</a:t>
            </a:r>
            <a:endParaRPr lang="en-US" sz="2400" b="1" dirty="0">
              <a:solidFill>
                <a:srgbClr val="FF0000"/>
              </a:solidFill>
              <a:effectLst>
                <a:outerShdw blurRad="50800" dist="38100" dir="2700000" algn="tl" rotWithShape="0">
                  <a:prstClr val="black">
                    <a:alpha val="40000"/>
                  </a:prstClr>
                </a:outerShdw>
              </a:effectLst>
              <a:highlight>
                <a:srgbClr val="FFFF00"/>
              </a:highlight>
            </a:endParaRPr>
          </a:p>
        </p:txBody>
      </p:sp>
      <p:pic>
        <p:nvPicPr>
          <p:cNvPr id="27" name="Picture 26">
            <a:extLst>
              <a:ext uri="{FF2B5EF4-FFF2-40B4-BE49-F238E27FC236}">
                <a16:creationId xmlns:a16="http://schemas.microsoft.com/office/drawing/2014/main" id="{06AB4266-2235-4377-8E2D-03E878AFD139}"/>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3924030" y="7469828"/>
            <a:ext cx="1828800" cy="1214972"/>
          </a:xfrm>
          <a:prstGeom prst="rect">
            <a:avLst/>
          </a:prstGeom>
          <a:ln>
            <a:no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251</TotalTime>
  <Words>248</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17 W Beachwood West Wild Dunes | Isle of Palms, SC 29451 | MLS# 19009304 | $1,800,000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76</cp:revision>
  <dcterms:created xsi:type="dcterms:W3CDTF">2006-08-16T00:00:00Z</dcterms:created>
  <dcterms:modified xsi:type="dcterms:W3CDTF">2019-11-06T18:24:04Z</dcterms:modified>
</cp:coreProperties>
</file>