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55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666" y="-66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4/26/2017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4/26/2017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4/26/2017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4/26/2017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4/26/2017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4/26/2017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hyperlink" Target="http://www.riflerangehouses.com/" TargetMode="External"/><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17340" y="136718"/>
            <a:ext cx="5539037" cy="4154278"/>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157754" y="4290995"/>
            <a:ext cx="6058208" cy="46319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defTabSz="914400" eaLnBrk="0" fontAlgn="base" hangingPunct="0">
              <a:spcBef>
                <a:spcPct val="0"/>
              </a:spcBef>
              <a:spcAft>
                <a:spcPct val="0"/>
              </a:spcAft>
            </a:pPr>
            <a:r>
              <a:rPr lang="en-US" altLang="en-US" sz="1200" dirty="0">
                <a:solidFill>
                  <a:srgbClr val="000000"/>
                </a:solidFill>
                <a:latin typeface="Leelawadee UI" panose="020B0502040204020203" pitchFamily="34" charset="-34"/>
                <a:cs typeface="Leelawadee UI" panose="020B0502040204020203" pitchFamily="34" charset="-34"/>
              </a:rPr>
              <a:t>Brand New Construction – Ready in June!  At 3,237 sf, this 5 bedroom, 3 ½ bath carefully crafted home on estate-sized wooded home site is the epitome of Mount Pleasant style and luxury with over $50,000 in extras – IT’S ALL INCLUDED!  Located inside the Isle of Palms Connector and just steps from Seaside, it is minutes to the beaches and easy access to Downtown.  Extraordinary attention in planning and detail has been given to this custom residence which boasts DUAL MASTER SUITES with opulent shower and baths; downstairs and up, and offers multiple options for flexible living and a thoughtful open floor plan.  A few of this home’s luxury finishes are:</a:t>
            </a:r>
          </a:p>
          <a:p>
            <a:pPr lvl="0" defTabSz="914400" eaLnBrk="0" fontAlgn="base" hangingPunct="0">
              <a:spcBef>
                <a:spcPct val="0"/>
              </a:spcBef>
              <a:spcAft>
                <a:spcPct val="0"/>
              </a:spcAft>
            </a:pPr>
            <a:endParaRPr lang="en-US" altLang="en-US" sz="1200" dirty="0">
              <a:solidFill>
                <a:srgbClr val="000000"/>
              </a:solidFill>
              <a:latin typeface="Leelawadee UI" panose="020B0502040204020203" pitchFamily="34" charset="-34"/>
              <a:cs typeface="Leelawadee UI" panose="020B0502040204020203" pitchFamily="34" charset="-34"/>
            </a:endParaRP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Side-Entry Garage</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err="1">
                <a:solidFill>
                  <a:srgbClr val="000000"/>
                </a:solidFill>
                <a:latin typeface="Leelawadee UI" panose="020B0502040204020203" pitchFamily="34" charset="-34"/>
                <a:cs typeface="Leelawadee UI" panose="020B0502040204020203" pitchFamily="34" charset="-34"/>
              </a:rPr>
              <a:t>Hardiplank</a:t>
            </a:r>
            <a:r>
              <a:rPr lang="en-US" altLang="en-US" sz="1200" dirty="0">
                <a:solidFill>
                  <a:srgbClr val="000000"/>
                </a:solidFill>
                <a:latin typeface="Leelawadee UI" panose="020B0502040204020203" pitchFamily="34" charset="-34"/>
                <a:cs typeface="Leelawadee UI" panose="020B0502040204020203" pitchFamily="34" charset="-34"/>
              </a:rPr>
              <a:t> Siding</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Andersen </a:t>
            </a:r>
            <a:r>
              <a:rPr lang="en-US" altLang="en-US" sz="1200" dirty="0" err="1">
                <a:solidFill>
                  <a:srgbClr val="000000"/>
                </a:solidFill>
                <a:latin typeface="Leelawadee UI" panose="020B0502040204020203" pitchFamily="34" charset="-34"/>
                <a:cs typeface="Leelawadee UI" panose="020B0502040204020203" pitchFamily="34" charset="-34"/>
              </a:rPr>
              <a:t>Silverline</a:t>
            </a:r>
            <a:r>
              <a:rPr lang="en-US" altLang="en-US" sz="1200" dirty="0">
                <a:solidFill>
                  <a:srgbClr val="000000"/>
                </a:solidFill>
                <a:latin typeface="Leelawadee UI" panose="020B0502040204020203" pitchFamily="34" charset="-34"/>
                <a:cs typeface="Leelawadee UI" panose="020B0502040204020203" pitchFamily="34" charset="-34"/>
              </a:rPr>
              <a:t> Impact Rated Low-E Windows</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Deluxe Trim Package</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High Ceilings and 8’ Interior Doors on First Floor</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Fireplace with Stone Surround</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Beautiful Hardwoods Downstairs</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Custom 42” Shaker Cabinets with soft-close features</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Granite Countertops in Kitchen and Baths</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Upgraded Tile Floors and Showers in All Bathrooms</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Screened Porch AND Patio</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Downstairs Master Suite Easily Converted to Legal Guest Suite</a:t>
            </a:r>
          </a:p>
          <a:p>
            <a:pPr marL="171450" lvl="0" indent="-171450" defTabSz="914400" eaLnBrk="0" fontAlgn="base" hangingPunct="0">
              <a:spcBef>
                <a:spcPct val="0"/>
              </a:spcBef>
              <a:spcAft>
                <a:spcPct val="0"/>
              </a:spcAft>
              <a:buFont typeface="Arial" panose="020B0604020202020204" pitchFamily="34" charset="0"/>
              <a:buChar char="•"/>
            </a:pPr>
            <a:r>
              <a:rPr lang="en-US" altLang="en-US" sz="1200" dirty="0">
                <a:solidFill>
                  <a:srgbClr val="000000"/>
                </a:solidFill>
                <a:latin typeface="Leelawadee UI" panose="020B0502040204020203" pitchFamily="34" charset="-34"/>
                <a:cs typeface="Leelawadee UI" panose="020B0502040204020203" pitchFamily="34" charset="-34"/>
              </a:rPr>
              <a:t>Wooded, Sodded, Fenced Yard</a:t>
            </a:r>
          </a:p>
          <a:p>
            <a:pPr lvl="0" algn="ctr" defTabSz="914400" eaLnBrk="0" fontAlgn="base" hangingPunct="0">
              <a:spcBef>
                <a:spcPct val="0"/>
              </a:spcBef>
              <a:spcAft>
                <a:spcPct val="0"/>
              </a:spcAft>
            </a:pPr>
            <a:endParaRPr lang="en-US" altLang="en-US" sz="1200" dirty="0">
              <a:solidFill>
                <a:srgbClr val="000000"/>
              </a:solidFill>
              <a:latin typeface="Leelawadee UI" panose="020B0502040204020203" pitchFamily="34" charset="-34"/>
              <a:cs typeface="Leelawadee UI" panose="020B0502040204020203" pitchFamily="34" charset="-34"/>
            </a:endParaRPr>
          </a:p>
          <a:p>
            <a:pPr lvl="0" algn="ctr" defTabSz="914400" eaLnBrk="0" fontAlgn="base" hangingPunct="0">
              <a:spcBef>
                <a:spcPct val="0"/>
              </a:spcBef>
              <a:spcAft>
                <a:spcPct val="0"/>
              </a:spcAft>
            </a:pPr>
            <a:r>
              <a:rPr lang="en-US" altLang="en-US" sz="1200" i="1" dirty="0">
                <a:latin typeface="Leelawadee UI" panose="020B0502040204020203" pitchFamily="34" charset="-34"/>
                <a:cs typeface="Leelawadee UI" panose="020B0502040204020203" pitchFamily="34" charset="-34"/>
              </a:rPr>
              <a:t>See more floorplans at </a:t>
            </a:r>
            <a:r>
              <a:rPr lang="en-US" altLang="en-US" sz="1200" i="1" dirty="0">
                <a:latin typeface="Leelawadee UI" panose="020B0502040204020203" pitchFamily="34" charset="-34"/>
                <a:cs typeface="Leelawadee UI" panose="020B0502040204020203" pitchFamily="34" charset="-34"/>
                <a:hlinkClick r:id="rId3"/>
              </a:rPr>
              <a:t>www.riflerangehouses.com</a:t>
            </a:r>
            <a:endParaRPr lang="en-US" altLang="en-US" sz="1200" i="1" dirty="0">
              <a:latin typeface="Leelawadee UI" panose="020B0502040204020203" pitchFamily="34" charset="-34"/>
              <a:cs typeface="Leelawadee UI" panose="020B0502040204020203" pitchFamily="34" charset="-34"/>
            </a:endParaRPr>
          </a:p>
          <a:p>
            <a:pPr algn="ctr" defTabSz="914400" eaLnBrk="0" fontAlgn="base" hangingPunct="0">
              <a:spcBef>
                <a:spcPct val="0"/>
              </a:spcBef>
              <a:spcAft>
                <a:spcPct val="0"/>
              </a:spcAft>
            </a:pPr>
            <a:r>
              <a:rPr lang="en-US" altLang="en-US" sz="900" i="1" dirty="0">
                <a:solidFill>
                  <a:schemeClr val="tx1">
                    <a:lumMod val="65000"/>
                    <a:lumOff val="35000"/>
                  </a:schemeClr>
                </a:solidFill>
                <a:latin typeface="Leelawadee UI" panose="020B0502040204020203" pitchFamily="34" charset="-34"/>
                <a:cs typeface="Leelawadee UI" panose="020B0502040204020203" pitchFamily="34" charset="-34"/>
              </a:rPr>
              <a:t>Photos are of a similar home for representational purposes only.</a:t>
            </a:r>
            <a:endParaRPr lang="en-US" sz="1100" i="1" dirty="0">
              <a:solidFill>
                <a:schemeClr val="tx1">
                  <a:lumMod val="65000"/>
                  <a:lumOff val="35000"/>
                </a:schemeClr>
              </a:solidFill>
              <a:latin typeface="Leelawadee UI" panose="020B0502040204020203" pitchFamily="34" charset="-34"/>
              <a:cs typeface="Leelawadee UI" panose="020B0502040204020203" pitchFamily="34" charset="-34"/>
            </a:endParaRPr>
          </a:p>
        </p:txBody>
      </p:sp>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906083" y="9061756"/>
            <a:ext cx="609175" cy="8528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712631" y="928090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6" name="Text Box 12"/>
          <p:cNvSpPr txBox="1">
            <a:spLocks noChangeArrowheads="1"/>
          </p:cNvSpPr>
          <p:nvPr/>
        </p:nvSpPr>
        <p:spPr bwMode="auto">
          <a:xfrm>
            <a:off x="3906731" y="9030979"/>
            <a:ext cx="2309231"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dirty="0">
                <a:solidFill>
                  <a:srgbClr val="000000"/>
                </a:solidFill>
                <a:latin typeface="Leelawadee UI" panose="020B0502040204020203" pitchFamily="34" charset="-34"/>
                <a:cs typeface="Leelawadee UI" panose="020B0502040204020203" pitchFamily="34" charset="-34"/>
              </a:rPr>
              <a:t>Carrie Newbern</a:t>
            </a:r>
            <a:endParaRPr kumimoji="0" lang="en-US" altLang="en-US" sz="1000" b="0" i="1" u="none" strike="noStrike" cap="none" normalizeH="0" baseline="0" dirty="0">
              <a:ln>
                <a:noFill/>
              </a:ln>
              <a:solidFill>
                <a:srgbClr val="000000"/>
              </a:solidFill>
              <a:effectLst/>
              <a:latin typeface="Leelawadee UI" panose="020B0502040204020203" pitchFamily="34" charset="-34"/>
              <a:cs typeface="Leelawadee UI" panose="020B0502040204020203" pitchFamily="34" charset="-34"/>
            </a:endParaRPr>
          </a:p>
          <a:p>
            <a:pPr lvl="0" algn="ctr" defTabSz="914400" eaLnBrk="0" fontAlgn="base" hangingPunct="0">
              <a:spcBef>
                <a:spcPct val="0"/>
              </a:spcBef>
              <a:spcAft>
                <a:spcPct val="0"/>
              </a:spcAft>
            </a:pPr>
            <a:r>
              <a:rPr lang="en-US" altLang="en-US" sz="1000" dirty="0">
                <a:solidFill>
                  <a:srgbClr val="000000"/>
                </a:solidFill>
                <a:latin typeface="Leelawadee UI" panose="020B0502040204020203" pitchFamily="34" charset="-34"/>
                <a:cs typeface="Leelawadee UI" panose="020B0502040204020203" pitchFamily="34" charset="-34"/>
              </a:rPr>
              <a:t>(843) 557-9001</a:t>
            </a:r>
          </a:p>
          <a:p>
            <a:pPr lvl="0" algn="ctr" defTabSz="914400" eaLnBrk="0" fontAlgn="base" hangingPunct="0">
              <a:spcBef>
                <a:spcPct val="0"/>
              </a:spcBef>
              <a:spcAft>
                <a:spcPct val="0"/>
              </a:spcAft>
            </a:pPr>
            <a:r>
              <a:rPr lang="en-US" altLang="en-US" sz="1000" dirty="0">
                <a:solidFill>
                  <a:srgbClr val="000000"/>
                </a:solidFill>
                <a:latin typeface="Leelawadee UI" panose="020B0502040204020203" pitchFamily="34" charset="-34"/>
                <a:cs typeface="Leelawadee UI" panose="020B0502040204020203" pitchFamily="34" charset="-34"/>
              </a:rPr>
              <a:t>carrienewbern@gmail.com</a:t>
            </a:r>
          </a:p>
        </p:txBody>
      </p:sp>
      <p:sp>
        <p:nvSpPr>
          <p:cNvPr id="7" name="Text Box 13"/>
          <p:cNvSpPr txBox="1">
            <a:spLocks noChangeArrowheads="1"/>
          </p:cNvSpPr>
          <p:nvPr/>
        </p:nvSpPr>
        <p:spPr bwMode="auto">
          <a:xfrm>
            <a:off x="157754" y="9030979"/>
            <a:ext cx="235685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err="1">
                <a:solidFill>
                  <a:srgbClr val="000000"/>
                </a:solidFill>
                <a:latin typeface="Leelawadee UI" panose="020B0502040204020203" pitchFamily="34" charset="-34"/>
                <a:cs typeface="Leelawadee UI" panose="020B0502040204020203" pitchFamily="34" charset="-34"/>
              </a:rPr>
              <a:t>Wilcat</a:t>
            </a:r>
            <a:r>
              <a:rPr lang="en-US" altLang="en-US" sz="1050" dirty="0">
                <a:solidFill>
                  <a:srgbClr val="000000"/>
                </a:solidFill>
                <a:latin typeface="Leelawadee UI" panose="020B0502040204020203" pitchFamily="34" charset="-34"/>
                <a:cs typeface="Leelawadee UI" panose="020B0502040204020203" pitchFamily="34" charset="-34"/>
              </a:rPr>
              <a:t> Realty</a:t>
            </a:r>
          </a:p>
          <a:p>
            <a:pPr lvl="0" algn="ctr" defTabSz="914400" eaLnBrk="0" fontAlgn="base" hangingPunct="0">
              <a:spcBef>
                <a:spcPct val="0"/>
              </a:spcBef>
              <a:spcAft>
                <a:spcPct val="0"/>
              </a:spcAft>
            </a:pPr>
            <a:r>
              <a:rPr lang="en-US" altLang="en-US" sz="1050" dirty="0">
                <a:solidFill>
                  <a:srgbClr val="000000"/>
                </a:solidFill>
                <a:latin typeface="Leelawadee UI" panose="020B0502040204020203" pitchFamily="34" charset="-34"/>
                <a:cs typeface="Leelawadee UI" panose="020B0502040204020203" pitchFamily="34" charset="-34"/>
              </a:rPr>
              <a:t>PO Box 897</a:t>
            </a:r>
          </a:p>
          <a:p>
            <a:pPr lvl="0" algn="ctr" defTabSz="914400" eaLnBrk="0" fontAlgn="base" hangingPunct="0">
              <a:spcBef>
                <a:spcPct val="0"/>
              </a:spcBef>
              <a:spcAft>
                <a:spcPct val="0"/>
              </a:spcAft>
            </a:pPr>
            <a:r>
              <a:rPr lang="en-US" altLang="en-US" sz="1050" dirty="0">
                <a:solidFill>
                  <a:srgbClr val="000000"/>
                </a:solidFill>
                <a:latin typeface="Leelawadee UI" panose="020B0502040204020203" pitchFamily="34" charset="-34"/>
                <a:cs typeface="Leelawadee UI" panose="020B0502040204020203" pitchFamily="34" charset="-34"/>
              </a:rPr>
              <a:t>Mt Pleasant, SC 29465</a:t>
            </a:r>
            <a:endParaRPr kumimoji="0" lang="en-US" altLang="en-US" sz="1400" b="0" i="0" u="none" strike="noStrike" cap="none" normalizeH="0" baseline="0" dirty="0">
              <a:ln>
                <a:noFill/>
              </a:ln>
              <a:solidFill>
                <a:schemeClr val="tx1"/>
              </a:solidFill>
              <a:effectLst/>
              <a:latin typeface="Leelawadee UI" panose="020B0502040204020203" pitchFamily="34" charset="-34"/>
              <a:cs typeface="Leelawadee UI" panose="020B0502040204020203" pitchFamily="34" charset="-34"/>
            </a:endParaRPr>
          </a:p>
        </p:txBody>
      </p:sp>
      <p:sp>
        <p:nvSpPr>
          <p:cNvPr id="9" name="Rectangle 8"/>
          <p:cNvSpPr/>
          <p:nvPr/>
        </p:nvSpPr>
        <p:spPr>
          <a:xfrm>
            <a:off x="417340" y="139399"/>
            <a:ext cx="5539037" cy="830997"/>
          </a:xfrm>
          <a:prstGeom prst="rect">
            <a:avLst/>
          </a:prstGeom>
        </p:spPr>
        <p:txBody>
          <a:bodyPr wrap="square">
            <a:spAutoFit/>
          </a:bodyPr>
          <a:lstStyle/>
          <a:p>
            <a:r>
              <a:rPr lang="en-US" sz="2400" i="1" dirty="0">
                <a:ln w="0">
                  <a:noFill/>
                </a:ln>
                <a:solidFill>
                  <a:srgbClr val="BE5569"/>
                </a:solidFill>
                <a:effectLst>
                  <a:outerShdw blurRad="50800" dist="38100" dir="5400000" algn="t" rotWithShape="0">
                    <a:prstClr val="black">
                      <a:alpha val="40000"/>
                    </a:prstClr>
                  </a:outerShdw>
                </a:effectLst>
                <a:latin typeface="Leelawadee UI" panose="020B0502040204020203" pitchFamily="34" charset="-34"/>
                <a:cs typeface="Leelawadee UI" panose="020B0502040204020203" pitchFamily="34" charset="-34"/>
              </a:rPr>
              <a:t>High Quality New Construction</a:t>
            </a:r>
            <a:br>
              <a:rPr lang="en-US" sz="2400" i="1" dirty="0">
                <a:ln w="0">
                  <a:noFill/>
                </a:ln>
                <a:solidFill>
                  <a:srgbClr val="BE5569"/>
                </a:solidFill>
                <a:effectLst>
                  <a:outerShdw blurRad="50800" dist="38100" dir="5400000" algn="t" rotWithShape="0">
                    <a:prstClr val="black">
                      <a:alpha val="40000"/>
                    </a:prstClr>
                  </a:outerShdw>
                </a:effectLst>
                <a:latin typeface="Leelawadee UI" panose="020B0502040204020203" pitchFamily="34" charset="-34"/>
                <a:cs typeface="Leelawadee UI" panose="020B0502040204020203" pitchFamily="34" charset="-34"/>
              </a:rPr>
            </a:br>
            <a:r>
              <a:rPr lang="en-US" sz="2400" i="1" dirty="0">
                <a:ln w="0">
                  <a:noFill/>
                </a:ln>
                <a:solidFill>
                  <a:srgbClr val="BE5569"/>
                </a:solidFill>
                <a:effectLst>
                  <a:outerShdw blurRad="50800" dist="38100" dir="5400000" algn="t" rotWithShape="0">
                    <a:prstClr val="black">
                      <a:alpha val="40000"/>
                    </a:prstClr>
                  </a:outerShdw>
                </a:effectLst>
                <a:latin typeface="Leelawadee UI" panose="020B0502040204020203" pitchFamily="34" charset="-34"/>
                <a:cs typeface="Leelawadee UI" panose="020B0502040204020203" pitchFamily="34" charset="-34"/>
              </a:rPr>
              <a:t>in South Mt Pleasant</a:t>
            </a:r>
          </a:p>
        </p:txBody>
      </p:sp>
      <p:sp>
        <p:nvSpPr>
          <p:cNvPr id="19" name="Rectangle 18"/>
          <p:cNvSpPr/>
          <p:nvPr/>
        </p:nvSpPr>
        <p:spPr>
          <a:xfrm>
            <a:off x="66822" y="3603484"/>
            <a:ext cx="6240073" cy="677108"/>
          </a:xfrm>
          <a:prstGeom prst="rect">
            <a:avLst/>
          </a:prstGeom>
        </p:spPr>
        <p:txBody>
          <a:bodyPr wrap="square">
            <a:spAutoFit/>
          </a:bodyPr>
          <a:lstStyle/>
          <a:p>
            <a:pPr algn="ctr"/>
            <a:r>
              <a:rPr lang="en-US" sz="2000" b="1" dirty="0">
                <a:ln w="0">
                  <a:noFill/>
                </a:ln>
                <a:solidFill>
                  <a:schemeClr val="bg1"/>
                </a:solidFill>
                <a:effectLst>
                  <a:outerShdw blurRad="38100" dist="38100" dir="2700000" algn="tl">
                    <a:srgbClr val="000000">
                      <a:alpha val="43137"/>
                    </a:srgbClr>
                  </a:outerShdw>
                </a:effectLst>
                <a:latin typeface="Leelawadee UI" panose="020B0502040204020203" pitchFamily="34" charset="-34"/>
                <a:cs typeface="Leelawadee UI" panose="020B0502040204020203" pitchFamily="34" charset="-34"/>
              </a:rPr>
              <a:t>1805 Rifle Range Road</a:t>
            </a:r>
          </a:p>
          <a:p>
            <a:pPr algn="ctr"/>
            <a:r>
              <a:rPr lang="en-US" dirty="0">
                <a:ln w="0">
                  <a:noFill/>
                </a:ln>
                <a:solidFill>
                  <a:schemeClr val="bg1"/>
                </a:solidFill>
                <a:effectLst>
                  <a:outerShdw blurRad="38100" dist="38100" dir="2700000" algn="tl">
                    <a:srgbClr val="000000">
                      <a:alpha val="43137"/>
                    </a:srgbClr>
                  </a:outerShdw>
                </a:effectLst>
                <a:latin typeface="Leelawadee UI" panose="020B0502040204020203" pitchFamily="34" charset="-34"/>
                <a:cs typeface="Leelawadee UI" panose="020B0502040204020203" pitchFamily="34" charset="-34"/>
              </a:rPr>
              <a:t>Mt Pleasant ~ MLS# 17009113 ~ $544,900</a:t>
            </a:r>
          </a:p>
        </p:txBody>
      </p:sp>
      <p:pic>
        <p:nvPicPr>
          <p:cNvPr id="1033" name="Picture 9"/>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382148" y="1128615"/>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034" name="Picture 10"/>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382148" y="3111901"/>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038" name="Picture 14"/>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6382148" y="136972"/>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7" name="Picture 9"/>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382148" y="2120258"/>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1" name="Picture 14"/>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6382148" y="4103544"/>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18" name="Picture 9"/>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6382148" y="7078474"/>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0" name="Picture 10"/>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382148" y="8070117"/>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3" name="Picture 9"/>
          <p:cNvPicPr>
            <a:picLocks noChangeAspect="1" noChangeArrowheads="1"/>
          </p:cNvPicPr>
          <p:nvPr/>
        </p:nvPicPr>
        <p:blipFill>
          <a:blip r:embed="rId13">
            <a:extLst>
              <a:ext uri="{28A0092B-C50C-407E-A947-70E740481C1C}">
                <a14:useLocalDpi xmlns:a14="http://schemas.microsoft.com/office/drawing/2010/main" val="0"/>
              </a:ext>
            </a:extLst>
          </a:blip>
          <a:stretch>
            <a:fillRect/>
          </a:stretch>
        </p:blipFill>
        <p:spPr bwMode="auto">
          <a:xfrm>
            <a:off x="6382148" y="5095187"/>
            <a:ext cx="1280160" cy="852847"/>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4" name="Picture 9"/>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6382148" y="6086831"/>
            <a:ext cx="1280160" cy="852846"/>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2" name="Picture 10"/>
          <p:cNvPicPr>
            <a:picLocks noChangeAspect="1" noChangeArrowheads="1"/>
          </p:cNvPicPr>
          <p:nvPr/>
        </p:nvPicPr>
        <p:blipFill>
          <a:blip r:embed="rId15">
            <a:extLst>
              <a:ext uri="{28A0092B-C50C-407E-A947-70E740481C1C}">
                <a14:useLocalDpi xmlns:a14="http://schemas.microsoft.com/office/drawing/2010/main" val="0"/>
              </a:ext>
            </a:extLst>
          </a:blip>
          <a:stretch>
            <a:fillRect/>
          </a:stretch>
        </p:blipFill>
        <p:spPr bwMode="auto">
          <a:xfrm>
            <a:off x="6382147" y="9061756"/>
            <a:ext cx="1280160" cy="852847"/>
          </a:xfrm>
          <a:prstGeom prst="rect">
            <a:avLst/>
          </a:prstGeom>
          <a:ln>
            <a:noFill/>
          </a:ln>
          <a:effectLst>
            <a:outerShdw blurRad="762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TotalTime>
  <Words>244</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Leelawadee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2016-10-21T14:02:21Z</dcterms:created>
  <dcterms:modified xsi:type="dcterms:W3CDTF">2017-04-26T11:44:25Z</dcterms:modified>
</cp:coreProperties>
</file>