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AF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7" d="100"/>
          <a:sy n="57" d="100"/>
        </p:scale>
        <p:origin x="2966" y="4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2/13/2024</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hyperlink" Target="https://charleston-real-estate-media.aryeo.com/videos/8ff3ce27-a668-4be5-a8e3-344bc8a940fa" TargetMode="External"/><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3799" y="46166"/>
            <a:ext cx="4401185" cy="984885"/>
          </a:xfrm>
          <a:prstGeom prst="rect">
            <a:avLst/>
          </a:prstGeom>
        </p:spPr>
        <p:txBody>
          <a:bodyPr wrap="square" lIns="0" tIns="0" rIns="0" bIns="0" anchor="ctr">
            <a:spAutoFit/>
          </a:bodyPr>
          <a:lstStyle/>
          <a:p>
            <a:pPr algn="r"/>
            <a:r>
              <a:rPr lang="en-US" sz="1600" b="1" dirty="0">
                <a:latin typeface="Century Gothic" panose="020B0502020202020204" pitchFamily="34" charset="0"/>
              </a:rPr>
              <a:t>Debbie Cromer</a:t>
            </a:r>
            <a:endParaRPr lang="en-US" sz="1600" dirty="0">
              <a:latin typeface="Century Gothic" panose="020B0502020202020204" pitchFamily="34" charset="0"/>
            </a:endParaRPr>
          </a:p>
          <a:p>
            <a:pPr algn="r"/>
            <a:r>
              <a:rPr lang="en-US" sz="1200" dirty="0">
                <a:latin typeface="Century Gothic" panose="020B0502020202020204" pitchFamily="34" charset="0"/>
              </a:rPr>
              <a:t>ABR, RSPS, REALTOR, CRS</a:t>
            </a:r>
          </a:p>
          <a:p>
            <a:pPr algn="r"/>
            <a:r>
              <a:rPr lang="en-US" sz="1200" dirty="0">
                <a:latin typeface="Century Gothic" panose="020B0502020202020204" pitchFamily="34" charset="0"/>
              </a:rPr>
              <a:t>(843) 437-6342</a:t>
            </a:r>
          </a:p>
          <a:p>
            <a:pPr algn="r"/>
            <a:r>
              <a:rPr lang="en-US" sz="1200" dirty="0">
                <a:latin typeface="Century Gothic" panose="020B0502020202020204" pitchFamily="34" charset="0"/>
              </a:rPr>
              <a:t>debbie@debbiecromer.com</a:t>
            </a:r>
          </a:p>
          <a:p>
            <a:pPr algn="r"/>
            <a:r>
              <a:rPr lang="en-US" sz="1200" dirty="0">
                <a:latin typeface="Century Gothic" panose="020B0502020202020204" pitchFamily="34" charset="0"/>
              </a:rPr>
              <a:t>www.debbiecromer.com</a:t>
            </a:r>
          </a:p>
        </p:txBody>
      </p:sp>
      <p:sp>
        <p:nvSpPr>
          <p:cNvPr id="3" name="Subtitle 2"/>
          <p:cNvSpPr>
            <a:spLocks noGrp="1"/>
          </p:cNvSpPr>
          <p:nvPr>
            <p:ph type="subTitle" idx="1"/>
          </p:nvPr>
        </p:nvSpPr>
        <p:spPr>
          <a:xfrm>
            <a:off x="228599" y="5403922"/>
            <a:ext cx="7772401" cy="3282878"/>
          </a:xfrm>
        </p:spPr>
        <p:txBody>
          <a:bodyPr anchor="ctr">
            <a:noAutofit/>
          </a:bodyPr>
          <a:lstStyle/>
          <a:p>
            <a:r>
              <a:rPr lang="en-US" sz="1200" dirty="0">
                <a:latin typeface="Century Gothic" panose="020B0502020202020204" pitchFamily="34" charset="0"/>
              </a:rPr>
              <a:t>Welcome to your dream home in the heart of Pimlico! This river-adjacent gem offers a delightful blend of comfort and elegance. Step inside to discover gleaming wood floors and a sun-soaked formal dining room. The adjacent flexible space is the perfect third bedroom or home office. The great room, with its cozy wood-burning fireplace, invites relaxation and warmth. The kitchen features ample storage and a convenient breakfast bar. The spacious master bedroom is a sanctuary with three walk-in closets and a serene sitting area. The guest bedroom at the front offers quiet comfort. Outside, the massive screened porch provides a tranquil outdoor living space overlooking the above-ground pool, deck, charming fairy garden, and handy storage shed in the expansive backyard.</a:t>
            </a:r>
          </a:p>
          <a:p>
            <a:endParaRPr lang="en-US" sz="1200" dirty="0">
              <a:latin typeface="Century Gothic" panose="020B0502020202020204" pitchFamily="34" charset="0"/>
            </a:endParaRPr>
          </a:p>
          <a:p>
            <a:r>
              <a:rPr lang="en-US" sz="1200" dirty="0">
                <a:latin typeface="Century Gothic" panose="020B0502020202020204" pitchFamily="34" charset="0"/>
              </a:rPr>
              <a:t>The 2-car garage boasts a workroom and extra storage. Don't miss the community dock and boat ramp. This home truly caters to every need, making it an ideal haven for anyone seeking comfort, convenience, and natural beauty.</a:t>
            </a:r>
          </a:p>
          <a:p>
            <a:endParaRPr lang="en-US" sz="1200" dirty="0">
              <a:latin typeface="Century Gothic" panose="020B0502020202020204" pitchFamily="34" charset="0"/>
              <a:hlinkClick r:id="rId2"/>
            </a:endParaRPr>
          </a:p>
          <a:p>
            <a:r>
              <a:rPr lang="en-US" sz="1200" dirty="0">
                <a:latin typeface="Century Gothic" panose="020B0502020202020204" pitchFamily="34" charset="0"/>
                <a:hlinkClick r:id="rId2"/>
              </a:rPr>
              <a:t>Video Tour</a:t>
            </a:r>
            <a:endParaRPr lang="en-US" sz="1200" dirty="0">
              <a:latin typeface="Century Gothic" panose="020B0502020202020204" pitchFamily="34" charset="0"/>
            </a:endParaRPr>
          </a:p>
        </p:txBody>
      </p:sp>
      <p:sp>
        <p:nvSpPr>
          <p:cNvPr id="6" name="Rectangle 5"/>
          <p:cNvSpPr/>
          <p:nvPr/>
        </p:nvSpPr>
        <p:spPr>
          <a:xfrm>
            <a:off x="0" y="1066800"/>
            <a:ext cx="8229600" cy="587752"/>
          </a:xfrm>
          <a:prstGeom prst="rect">
            <a:avLst/>
          </a:prstGeom>
          <a:solidFill>
            <a:srgbClr val="BEAF8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1052901"/>
            <a:ext cx="8229600" cy="615553"/>
          </a:xfrm>
          <a:prstGeom prst="rect">
            <a:avLst/>
          </a:prstGeom>
          <a:ln>
            <a:noFill/>
          </a:ln>
        </p:spPr>
        <p:txBody>
          <a:bodyPr wrap="square" anchor="ctr">
            <a:spAutoFit/>
          </a:bodyPr>
          <a:lstStyle/>
          <a:p>
            <a:pPr algn="ctr"/>
            <a:r>
              <a:rPr lang="en-US" sz="1800" b="1" dirty="0">
                <a:solidFill>
                  <a:schemeClr val="bg1"/>
                </a:solidFill>
                <a:effectLst>
                  <a:outerShdw blurRad="38100" dist="38100" dir="2700000" algn="tl">
                    <a:srgbClr val="000000">
                      <a:alpha val="43137"/>
                    </a:srgbClr>
                  </a:outerShdw>
                </a:effectLst>
                <a:latin typeface="Century Gothic" panose="020B0502020202020204" pitchFamily="34" charset="0"/>
              </a:rPr>
              <a:t>1805 Fishing Island Road</a:t>
            </a:r>
          </a:p>
          <a:p>
            <a:pPr algn="ctr"/>
            <a:r>
              <a:rPr lang="en-US" sz="1600" dirty="0">
                <a:solidFill>
                  <a:schemeClr val="bg1"/>
                </a:solidFill>
                <a:effectLst>
                  <a:outerShdw blurRad="38100" dist="38100" dir="2700000" algn="tl">
                    <a:srgbClr val="000000">
                      <a:alpha val="43137"/>
                    </a:srgbClr>
                  </a:outerShdw>
                </a:effectLst>
                <a:latin typeface="Century Gothic" panose="020B0502020202020204" pitchFamily="34" charset="0"/>
              </a:rPr>
              <a:t>Pimlico | Moncks Corner, SC 29461 | MLS# 23026184 </a:t>
            </a:r>
            <a:r>
              <a:rPr lang="en-US" sz="1600">
                <a:solidFill>
                  <a:schemeClr val="bg1"/>
                </a:solidFill>
                <a:effectLst>
                  <a:outerShdw blurRad="38100" dist="38100" dir="2700000" algn="tl">
                    <a:srgbClr val="000000">
                      <a:alpha val="43137"/>
                    </a:srgbClr>
                  </a:outerShdw>
                </a:effectLst>
                <a:latin typeface="Century Gothic" panose="020B0502020202020204" pitchFamily="34" charset="0"/>
              </a:rPr>
              <a:t>| $395,000</a:t>
            </a:r>
            <a:endParaRPr lang="en-US" sz="1600"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13" name="Rectangle 12"/>
          <p:cNvSpPr/>
          <p:nvPr/>
        </p:nvSpPr>
        <p:spPr>
          <a:xfrm>
            <a:off x="1111509" y="41049"/>
            <a:ext cx="5043367" cy="1015663"/>
          </a:xfrm>
          <a:prstGeom prst="rect">
            <a:avLst/>
          </a:prstGeom>
        </p:spPr>
        <p:txBody>
          <a:bodyPr wrap="square">
            <a:spAutoFit/>
          </a:bodyPr>
          <a:lstStyle/>
          <a:p>
            <a:r>
              <a:rPr lang="en-US" sz="3000" dirty="0">
                <a:solidFill>
                  <a:srgbClr val="C00000"/>
                </a:solidFill>
                <a:latin typeface="Gabriola" panose="04040605051002020D02" pitchFamily="82" charset="0"/>
                <a:ea typeface="Adobe Fan Heiti Std B" panose="020B0700000000000000" pitchFamily="34" charset="-128"/>
              </a:rPr>
              <a:t>Open House Saturday</a:t>
            </a:r>
          </a:p>
          <a:p>
            <a:r>
              <a:rPr lang="en-US" sz="3000" dirty="0">
                <a:solidFill>
                  <a:srgbClr val="C00000"/>
                </a:solidFill>
                <a:latin typeface="Gabriola" panose="04040605051002020D02" pitchFamily="82" charset="0"/>
                <a:ea typeface="Adobe Fan Heiti Std B" panose="020B0700000000000000" pitchFamily="34" charset="-128"/>
              </a:rPr>
              <a:t>Feb. 17</a:t>
            </a:r>
            <a:r>
              <a:rPr lang="en-US" sz="3000" baseline="30000" dirty="0">
                <a:solidFill>
                  <a:srgbClr val="C00000"/>
                </a:solidFill>
                <a:latin typeface="Gabriola" panose="04040605051002020D02" pitchFamily="82" charset="0"/>
                <a:ea typeface="Adobe Fan Heiti Std B" panose="020B0700000000000000" pitchFamily="34" charset="-128"/>
              </a:rPr>
              <a:t>th</a:t>
            </a:r>
            <a:r>
              <a:rPr lang="en-US" sz="3000" dirty="0">
                <a:solidFill>
                  <a:srgbClr val="C00000"/>
                </a:solidFill>
                <a:latin typeface="Gabriola" panose="04040605051002020D02" pitchFamily="82" charset="0"/>
                <a:ea typeface="Adobe Fan Heiti Std B" panose="020B0700000000000000" pitchFamily="34" charset="-128"/>
              </a:rPr>
              <a:t> from 10:30-12</a:t>
            </a: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49179" y="92626"/>
            <a:ext cx="929022" cy="1122764"/>
          </a:xfrm>
          <a:prstGeom prst="rect">
            <a:avLst/>
          </a:prstGeom>
          <a:noFill/>
          <a:ln w="28575">
            <a:solidFill>
              <a:schemeClr val="bg2">
                <a:lumMod val="90000"/>
              </a:schemeClr>
            </a:solidFill>
          </a:ln>
          <a:extLst>
            <a:ext uri="{909E8E84-426E-40DD-AFC4-6F175D3DCCD1}">
              <a14:hiddenFill xmlns:a14="http://schemas.microsoft.com/office/drawing/2010/main">
                <a:solidFill>
                  <a:srgbClr val="FFFFFF"/>
                </a:solidFill>
              </a14:hiddenFill>
            </a:ext>
          </a:extLst>
        </p:spPr>
      </p:pic>
      <p:pic>
        <p:nvPicPr>
          <p:cNvPr id="22" name="Picture 21"/>
          <p:cNvPicPr>
            <a:picLocks/>
          </p:cNvPicPr>
          <p:nvPr/>
        </p:nvPicPr>
        <p:blipFill>
          <a:blip r:embed="rId4" cstate="print">
            <a:extLst>
              <a:ext uri="{28A0092B-C50C-407E-A947-70E740481C1C}">
                <a14:useLocalDpi xmlns:a14="http://schemas.microsoft.com/office/drawing/2010/main" val="0"/>
              </a:ext>
            </a:extLst>
          </a:blip>
          <a:srcRect/>
          <a:stretch/>
        </p:blipFill>
        <p:spPr>
          <a:xfrm>
            <a:off x="1831073" y="4507830"/>
            <a:ext cx="1371600" cy="914400"/>
          </a:xfrm>
          <a:prstGeom prst="rect">
            <a:avLst/>
          </a:prstGeom>
          <a:ln>
            <a:noFill/>
          </a:ln>
          <a:effectLst/>
        </p:spPr>
      </p:pic>
      <p:pic>
        <p:nvPicPr>
          <p:cNvPr id="23" name="Picture 22"/>
          <p:cNvPicPr>
            <a:picLocks/>
          </p:cNvPicPr>
          <p:nvPr/>
        </p:nvPicPr>
        <p:blipFill>
          <a:blip r:embed="rId5" cstate="print">
            <a:extLst>
              <a:ext uri="{28A0092B-C50C-407E-A947-70E740481C1C}">
                <a14:useLocalDpi xmlns:a14="http://schemas.microsoft.com/office/drawing/2010/main" val="0"/>
              </a:ext>
            </a:extLst>
          </a:blip>
          <a:srcRect/>
          <a:stretch/>
        </p:blipFill>
        <p:spPr>
          <a:xfrm>
            <a:off x="5036019" y="4507830"/>
            <a:ext cx="1371600" cy="914400"/>
          </a:xfrm>
          <a:prstGeom prst="rect">
            <a:avLst/>
          </a:prstGeom>
          <a:ln>
            <a:noFill/>
          </a:ln>
          <a:effectLst/>
        </p:spPr>
      </p:pic>
      <p:pic>
        <p:nvPicPr>
          <p:cNvPr id="25" name="Picture 24"/>
          <p:cNvPicPr>
            <a:picLocks/>
          </p:cNvPicPr>
          <p:nvPr/>
        </p:nvPicPr>
        <p:blipFill>
          <a:blip r:embed="rId6" cstate="print">
            <a:extLst>
              <a:ext uri="{28A0092B-C50C-407E-A947-70E740481C1C}">
                <a14:useLocalDpi xmlns:a14="http://schemas.microsoft.com/office/drawing/2010/main" val="0"/>
              </a:ext>
            </a:extLst>
          </a:blip>
          <a:srcRect/>
          <a:stretch/>
        </p:blipFill>
        <p:spPr>
          <a:xfrm>
            <a:off x="228600" y="8701618"/>
            <a:ext cx="1371600" cy="914400"/>
          </a:xfrm>
          <a:prstGeom prst="rect">
            <a:avLst/>
          </a:prstGeom>
          <a:ln>
            <a:noFill/>
          </a:ln>
          <a:effectLst/>
        </p:spPr>
      </p:pic>
      <p:pic>
        <p:nvPicPr>
          <p:cNvPr id="32" name="Picture 31"/>
          <p:cNvPicPr>
            <a:picLocks/>
          </p:cNvPicPr>
          <p:nvPr/>
        </p:nvPicPr>
        <p:blipFill>
          <a:blip r:embed="rId7" cstate="print">
            <a:extLst>
              <a:ext uri="{28A0092B-C50C-407E-A947-70E740481C1C}">
                <a14:useLocalDpi xmlns:a14="http://schemas.microsoft.com/office/drawing/2010/main" val="0"/>
              </a:ext>
            </a:extLst>
          </a:blip>
          <a:srcRect/>
          <a:stretch/>
        </p:blipFill>
        <p:spPr>
          <a:xfrm>
            <a:off x="6638491" y="4507830"/>
            <a:ext cx="1371600" cy="914400"/>
          </a:xfrm>
          <a:prstGeom prst="rect">
            <a:avLst/>
          </a:prstGeom>
          <a:ln>
            <a:noFill/>
          </a:ln>
          <a:effectLst/>
        </p:spPr>
      </p:pic>
      <p:pic>
        <p:nvPicPr>
          <p:cNvPr id="34" name="Picture 33">
            <a:extLst>
              <a:ext uri="{FF2B5EF4-FFF2-40B4-BE49-F238E27FC236}">
                <a16:creationId xmlns:a16="http://schemas.microsoft.com/office/drawing/2014/main" id="{22B73E9F-D68C-45AE-99E3-3BBD12094132}"/>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228600" y="4507830"/>
            <a:ext cx="1371600" cy="914400"/>
          </a:xfrm>
          <a:prstGeom prst="rect">
            <a:avLst/>
          </a:prstGeom>
          <a:ln>
            <a:noFill/>
          </a:ln>
          <a:effectLst/>
        </p:spPr>
      </p:pic>
      <p:pic>
        <p:nvPicPr>
          <p:cNvPr id="27" name="Picture 26">
            <a:extLst>
              <a:ext uri="{FF2B5EF4-FFF2-40B4-BE49-F238E27FC236}">
                <a16:creationId xmlns:a16="http://schemas.microsoft.com/office/drawing/2014/main" id="{02633C23-5478-4DA3-A5A6-8D019572A742}"/>
              </a:ext>
            </a:extLst>
          </p:cNvPr>
          <p:cNvPicPr>
            <a:picLocks/>
          </p:cNvPicPr>
          <p:nvPr/>
        </p:nvPicPr>
        <p:blipFill>
          <a:blip r:embed="rId9" cstate="print">
            <a:extLst>
              <a:ext uri="{28A0092B-C50C-407E-A947-70E740481C1C}">
                <a14:useLocalDpi xmlns:a14="http://schemas.microsoft.com/office/drawing/2010/main" val="0"/>
              </a:ext>
            </a:extLst>
          </a:blip>
          <a:srcRect/>
          <a:stretch/>
        </p:blipFill>
        <p:spPr>
          <a:xfrm>
            <a:off x="5036019" y="8701618"/>
            <a:ext cx="1371600" cy="914400"/>
          </a:xfrm>
          <a:prstGeom prst="rect">
            <a:avLst/>
          </a:prstGeom>
          <a:ln>
            <a:noFill/>
          </a:ln>
          <a:effectLst/>
        </p:spPr>
      </p:pic>
      <p:pic>
        <p:nvPicPr>
          <p:cNvPr id="30" name="Picture 29">
            <a:extLst>
              <a:ext uri="{FF2B5EF4-FFF2-40B4-BE49-F238E27FC236}">
                <a16:creationId xmlns:a16="http://schemas.microsoft.com/office/drawing/2014/main" id="{CFEFDB92-D4D6-4103-A5E7-FE6E5CB98738}"/>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6638491" y="8701618"/>
            <a:ext cx="1371600" cy="914400"/>
          </a:xfrm>
          <a:prstGeom prst="rect">
            <a:avLst/>
          </a:prstGeom>
          <a:ln>
            <a:noFill/>
          </a:ln>
          <a:effectLst/>
        </p:spPr>
      </p:pic>
      <p:pic>
        <p:nvPicPr>
          <p:cNvPr id="33" name="Picture 32">
            <a:extLst>
              <a:ext uri="{FF2B5EF4-FFF2-40B4-BE49-F238E27FC236}">
                <a16:creationId xmlns:a16="http://schemas.microsoft.com/office/drawing/2014/main" id="{9E7196DD-0F67-4E97-859C-436764631886}"/>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3433546" y="4507830"/>
            <a:ext cx="1371600" cy="914400"/>
          </a:xfrm>
          <a:prstGeom prst="rect">
            <a:avLst/>
          </a:prstGeom>
          <a:ln>
            <a:noFill/>
          </a:ln>
          <a:effectLst/>
        </p:spPr>
      </p:pic>
      <p:pic>
        <p:nvPicPr>
          <p:cNvPr id="35" name="Picture 34">
            <a:extLst>
              <a:ext uri="{FF2B5EF4-FFF2-40B4-BE49-F238E27FC236}">
                <a16:creationId xmlns:a16="http://schemas.microsoft.com/office/drawing/2014/main" id="{3DC3AF27-1E71-477F-8725-631A4384AC2D}"/>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3433546" y="8701618"/>
            <a:ext cx="1371600" cy="914400"/>
          </a:xfrm>
          <a:prstGeom prst="rect">
            <a:avLst/>
          </a:prstGeom>
          <a:ln>
            <a:noFill/>
          </a:ln>
          <a:effectLst/>
        </p:spPr>
      </p:pic>
      <p:pic>
        <p:nvPicPr>
          <p:cNvPr id="36" name="Picture 35">
            <a:extLst>
              <a:ext uri="{FF2B5EF4-FFF2-40B4-BE49-F238E27FC236}">
                <a16:creationId xmlns:a16="http://schemas.microsoft.com/office/drawing/2014/main" id="{E249EEDF-F261-4ACA-9F84-5C12D2C0E052}"/>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1831073" y="8701618"/>
            <a:ext cx="1371600" cy="914400"/>
          </a:xfrm>
          <a:prstGeom prst="rect">
            <a:avLst/>
          </a:prstGeom>
          <a:ln>
            <a:noFill/>
          </a:ln>
          <a:effectLst/>
        </p:spPr>
      </p:pic>
      <p:sp>
        <p:nvSpPr>
          <p:cNvPr id="24" name="Rectangle 23">
            <a:extLst>
              <a:ext uri="{FF2B5EF4-FFF2-40B4-BE49-F238E27FC236}">
                <a16:creationId xmlns:a16="http://schemas.microsoft.com/office/drawing/2014/main" id="{BDF408B4-4F12-4DD5-B1AF-D0A7785D28C5}"/>
              </a:ext>
            </a:extLst>
          </p:cNvPr>
          <p:cNvSpPr/>
          <p:nvPr/>
        </p:nvSpPr>
        <p:spPr>
          <a:xfrm>
            <a:off x="0" y="9753600"/>
            <a:ext cx="8229600" cy="274320"/>
          </a:xfrm>
          <a:prstGeom prst="rect">
            <a:avLst/>
          </a:prstGeom>
          <a:solidFill>
            <a:srgbClr val="BEA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Century Gothic" panose="020B0502020202020204" pitchFamily="34" charset="0"/>
                <a:ea typeface="Open Sans" panose="020B0606030504020204" pitchFamily="34" charset="0"/>
                <a:cs typeface="Microsoft Sans Serif" panose="020B0604020202020204" pitchFamily="34" charset="0"/>
              </a:rPr>
              <a:t>Century 21 Properties Plus | 1090 Park West Blvd; Ste 103 | Mount Pleasant, SC 29466</a:t>
            </a:r>
          </a:p>
        </p:txBody>
      </p:sp>
      <p:pic>
        <p:nvPicPr>
          <p:cNvPr id="26" name="Picture 2">
            <a:extLst>
              <a:ext uri="{FF2B5EF4-FFF2-40B4-BE49-F238E27FC236}">
                <a16:creationId xmlns:a16="http://schemas.microsoft.com/office/drawing/2014/main" id="{D4B8056A-ADDD-421E-AFBA-A7891F6B874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1753573" y="7703904"/>
            <a:ext cx="1685499" cy="54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rcRect l="1636" r="1636"/>
          <a:stretch/>
        </p:blipFill>
        <p:spPr>
          <a:xfrm>
            <a:off x="228600" y="1803887"/>
            <a:ext cx="3657600" cy="2442213"/>
          </a:xfrm>
          <a:prstGeom prst="rect">
            <a:avLst/>
          </a:prstGeom>
        </p:spPr>
      </p:pic>
      <p:pic>
        <p:nvPicPr>
          <p:cNvPr id="28" name="Picture 27">
            <a:extLst>
              <a:ext uri="{FF2B5EF4-FFF2-40B4-BE49-F238E27FC236}">
                <a16:creationId xmlns:a16="http://schemas.microsoft.com/office/drawing/2014/main" id="{16749EC2-9CBF-4760-96A4-46FA66C48B4B}"/>
              </a:ext>
            </a:extLst>
          </p:cNvPr>
          <p:cNvPicPr>
            <a:picLocks noChangeAspect="1"/>
          </p:cNvPicPr>
          <p:nvPr/>
        </p:nvPicPr>
        <p:blipFill>
          <a:blip r:embed="rId16" cstate="print">
            <a:extLst>
              <a:ext uri="{28A0092B-C50C-407E-A947-70E740481C1C}">
                <a14:useLocalDpi xmlns:a14="http://schemas.microsoft.com/office/drawing/2010/main" val="0"/>
              </a:ext>
            </a:extLst>
          </a:blip>
          <a:srcRect l="50" r="50"/>
          <a:stretch/>
        </p:blipFill>
        <p:spPr>
          <a:xfrm>
            <a:off x="4352490" y="1803887"/>
            <a:ext cx="3657601" cy="2442213"/>
          </a:xfrm>
          <a:prstGeom prst="rect">
            <a:avLst/>
          </a:prstGeom>
        </p:spPr>
      </p:pic>
    </p:spTree>
    <p:extLst>
      <p:ext uri="{BB962C8B-B14F-4D97-AF65-F5344CB8AC3E}">
        <p14:creationId xmlns:p14="http://schemas.microsoft.com/office/powerpoint/2010/main" val="3084365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247</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Gabriola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51</cp:revision>
  <dcterms:created xsi:type="dcterms:W3CDTF">2006-08-16T00:00:00Z</dcterms:created>
  <dcterms:modified xsi:type="dcterms:W3CDTF">2024-02-13T11:20:16Z</dcterms:modified>
</cp:coreProperties>
</file>