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36" y="162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2/17/2015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2/17/2015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2/17/2015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2/17/2015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5" Type="http://schemas.openxmlformats.org/officeDocument/2006/relationships/image" Target="../media/image15.gif"/><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tile tx="0" ty="0" sx="100000" sy="100000" flip="none" algn="tl"/>
        </a:blip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3">
            <a:extLst>
              <a:ext uri="{28A0092B-C50C-407E-A947-70E740481C1C}">
                <a14:useLocalDpi xmlns:a14="http://schemas.microsoft.com/office/drawing/2010/main" val="0"/>
              </a:ext>
            </a:extLst>
          </a:blip>
          <a:srcRect b="4859"/>
          <a:stretch/>
        </p:blipFill>
        <p:spPr>
          <a:xfrm>
            <a:off x="0" y="0"/>
            <a:ext cx="7772400" cy="5216608"/>
          </a:xfrm>
          <a:prstGeom prst="rect">
            <a:avLst/>
          </a:prstGeom>
          <a:ln>
            <a:noFill/>
          </a:ln>
        </p:spPr>
      </p:pic>
      <p:sp>
        <p:nvSpPr>
          <p:cNvPr id="2" name="Title 1"/>
          <p:cNvSpPr>
            <a:spLocks noGrp="1"/>
          </p:cNvSpPr>
          <p:nvPr>
            <p:ph type="ctrTitle"/>
          </p:nvPr>
        </p:nvSpPr>
        <p:spPr>
          <a:xfrm>
            <a:off x="10160" y="15240"/>
            <a:ext cx="7752080" cy="670560"/>
          </a:xfrm>
        </p:spPr>
        <p:txBody>
          <a:bodyPr>
            <a:noAutofit/>
          </a:bodyPr>
          <a:lstStyle/>
          <a:p>
            <a:r>
              <a:rPr lang="en-US" sz="3200" i="1" dirty="0">
                <a:solidFill>
                  <a:schemeClr val="tx2">
                    <a:lumMod val="10000"/>
                  </a:schemeClr>
                </a:solidFill>
                <a:effectLst>
                  <a:outerShdw blurRad="38100" dist="38100" dir="2700000" algn="tl">
                    <a:srgbClr val="000000">
                      <a:alpha val="43137"/>
                    </a:srgbClr>
                  </a:outerShdw>
                </a:effectLst>
                <a:latin typeface="IncognitoMeridies" panose="00000400000000000000" pitchFamily="2" charset="0"/>
              </a:rPr>
              <a:t>Serenity on Lake </a:t>
            </a:r>
            <a:r>
              <a:rPr lang="en-US" sz="3200" i="1" dirty="0" err="1">
                <a:solidFill>
                  <a:schemeClr val="tx2">
                    <a:lumMod val="10000"/>
                  </a:schemeClr>
                </a:solidFill>
                <a:effectLst>
                  <a:outerShdw blurRad="38100" dist="38100" dir="2700000" algn="tl">
                    <a:srgbClr val="000000">
                      <a:alpha val="43137"/>
                    </a:srgbClr>
                  </a:outerShdw>
                </a:effectLst>
                <a:latin typeface="IncognitoMeridies" panose="00000400000000000000" pitchFamily="2" charset="0"/>
              </a:rPr>
              <a:t>Hastieon</a:t>
            </a:r>
            <a:endParaRPr lang="en-US" sz="3200" i="1" dirty="0">
              <a:solidFill>
                <a:schemeClr val="tx2">
                  <a:lumMod val="10000"/>
                </a:schemeClr>
              </a:solidFill>
              <a:effectLst>
                <a:outerShdw blurRad="38100" dist="38100" dir="2700000" algn="tl">
                  <a:srgbClr val="000000">
                    <a:alpha val="43137"/>
                  </a:srgbClr>
                </a:outerShdw>
              </a:effectLst>
              <a:latin typeface="IncognitoMeridies" panose="00000400000000000000" pitchFamily="2" charset="0"/>
            </a:endParaRPr>
          </a:p>
        </p:txBody>
      </p:sp>
      <p:sp>
        <p:nvSpPr>
          <p:cNvPr id="3" name="Subtitle 2"/>
          <p:cNvSpPr>
            <a:spLocks noGrp="1"/>
          </p:cNvSpPr>
          <p:nvPr>
            <p:ph type="subTitle" idx="1"/>
          </p:nvPr>
        </p:nvSpPr>
        <p:spPr>
          <a:xfrm>
            <a:off x="0" y="6410324"/>
            <a:ext cx="7772400" cy="1438276"/>
          </a:xfrm>
        </p:spPr>
        <p:txBody>
          <a:bodyPr anchor="ctr">
            <a:noAutofit/>
          </a:bodyPr>
          <a:lstStyle/>
          <a:p>
            <a:r>
              <a:rPr lang="en-US" sz="1200" dirty="0">
                <a:solidFill>
                  <a:schemeClr val="tx2">
                    <a:lumMod val="10000"/>
                  </a:schemeClr>
                </a:solidFill>
                <a:latin typeface="Baskerville Old Face" panose="02020602080505020303" pitchFamily="18" charset="0"/>
              </a:rPr>
              <a:t>Delightful Lake Hastie home in </a:t>
            </a:r>
            <a:r>
              <a:rPr lang="en-US" sz="1200" dirty="0" err="1">
                <a:solidFill>
                  <a:schemeClr val="tx2">
                    <a:lumMod val="10000"/>
                  </a:schemeClr>
                </a:solidFill>
                <a:latin typeface="Baskerville Old Face" panose="02020602080505020303" pitchFamily="18" charset="0"/>
              </a:rPr>
              <a:t>Pimlico</a:t>
            </a:r>
            <a:r>
              <a:rPr lang="en-US" sz="1200" dirty="0">
                <a:solidFill>
                  <a:schemeClr val="tx2">
                    <a:lumMod val="10000"/>
                  </a:schemeClr>
                </a:solidFill>
                <a:latin typeface="Baskerville Old Face" panose="02020602080505020303" pitchFamily="18" charset="0"/>
              </a:rPr>
              <a:t> subdivision, Moncks Corner. Across the river from Mepkin Abbey, 15 min. to Bushy Park and Tail Race Canal. Impeccably cared for home with delightful sun room, spacious frog, formal dining room, big kitchen overlooking lake, and extra Great room featuring a beautiful fireplace made from historic local rice plantation bricks. Walk out the sun room or the garage onto the large patio. Part of the yard is fenced in for dogs and kids, there are mature trees, and a shed with a workshop. Stroll down to the dock where you can relax, fish or put your kayak/canoe in for a ride. The neighborhood has a small community park, and boat launch onto the river.</a:t>
            </a:r>
            <a:endParaRPr lang="en-US" sz="1200" dirty="0">
              <a:solidFill>
                <a:schemeClr val="tx2">
                  <a:lumMod val="10000"/>
                </a:schemeClr>
              </a:solidFill>
              <a:latin typeface="Baskerville Old Face" panose="02020602080505020303" pitchFamily="18" charset="0"/>
            </a:endParaRPr>
          </a:p>
        </p:txBody>
      </p:sp>
      <p:sp>
        <p:nvSpPr>
          <p:cNvPr id="16" name="Rectangle 15"/>
          <p:cNvSpPr/>
          <p:nvPr/>
        </p:nvSpPr>
        <p:spPr>
          <a:xfrm>
            <a:off x="0" y="3965138"/>
            <a:ext cx="7772400" cy="1292662"/>
          </a:xfrm>
          <a:prstGeom prst="rect">
            <a:avLst/>
          </a:prstGeom>
          <a:gradFill flip="none" rotWithShape="1">
            <a:gsLst>
              <a:gs pos="68000">
                <a:schemeClr val="tx1">
                  <a:alpha val="50000"/>
                </a:schemeClr>
              </a:gs>
              <a:gs pos="0">
                <a:schemeClr val="tx1"/>
              </a:gs>
              <a:gs pos="100000">
                <a:schemeClr val="tx1">
                  <a:alpha val="0"/>
                </a:schemeClr>
              </a:gs>
            </a:gsLst>
            <a:lin ang="16200000" scaled="1"/>
            <a:tileRect/>
          </a:gradFill>
        </p:spPr>
        <p:txBody>
          <a:bodyPr wrap="square" anchor="b">
            <a:spAutoFit/>
          </a:bodyPr>
          <a:lstStyle/>
          <a:p>
            <a:pPr algn="ctr"/>
            <a:endParaRPr lang="en-US" sz="2400" b="1" dirty="0" smtClean="0">
              <a:solidFill>
                <a:schemeClr val="tx2">
                  <a:lumMod val="10000"/>
                </a:schemeClr>
              </a:solidFill>
              <a:effectLst>
                <a:outerShdw blurRad="38100" dist="38100" dir="2700000" algn="tl">
                  <a:srgbClr val="000000">
                    <a:alpha val="43137"/>
                  </a:srgbClr>
                </a:outerShdw>
              </a:effectLst>
              <a:latin typeface="Baskerville Old Face" panose="02020602080505020303" pitchFamily="18" charset="0"/>
            </a:endParaRPr>
          </a:p>
          <a:p>
            <a:pPr algn="ctr"/>
            <a:r>
              <a:rPr lang="en-US" sz="2400" b="1" dirty="0" smtClean="0">
                <a:solidFill>
                  <a:schemeClr val="tx2">
                    <a:lumMod val="10000"/>
                  </a:schemeClr>
                </a:solidFill>
                <a:effectLst>
                  <a:outerShdw blurRad="38100" dist="38100" dir="2700000" algn="tl">
                    <a:srgbClr val="000000">
                      <a:alpha val="43137"/>
                    </a:srgbClr>
                  </a:outerShdw>
                </a:effectLst>
                <a:latin typeface="Baskerville Old Face" panose="02020602080505020303" pitchFamily="18" charset="0"/>
              </a:rPr>
              <a:t>1807 </a:t>
            </a:r>
            <a:r>
              <a:rPr lang="en-US" sz="2400" b="1" dirty="0">
                <a:solidFill>
                  <a:schemeClr val="tx2">
                    <a:lumMod val="10000"/>
                  </a:schemeClr>
                </a:solidFill>
                <a:effectLst>
                  <a:outerShdw blurRad="38100" dist="38100" dir="2700000" algn="tl">
                    <a:srgbClr val="000000">
                      <a:alpha val="43137"/>
                    </a:srgbClr>
                  </a:outerShdw>
                </a:effectLst>
                <a:latin typeface="Baskerville Old Face" panose="02020602080505020303" pitchFamily="18" charset="0"/>
              </a:rPr>
              <a:t>Albert Storm Avenue</a:t>
            </a:r>
          </a:p>
          <a:p>
            <a:pPr algn="ctr"/>
            <a:endParaRPr lang="en-US" sz="1400" b="1" dirty="0" smtClean="0">
              <a:solidFill>
                <a:schemeClr val="tx2">
                  <a:lumMod val="10000"/>
                </a:schemeClr>
              </a:solidFill>
              <a:effectLst>
                <a:outerShdw blurRad="38100" dist="38100" dir="2700000" algn="tl">
                  <a:srgbClr val="000000">
                    <a:alpha val="43137"/>
                  </a:srgbClr>
                </a:outerShdw>
              </a:effectLst>
              <a:latin typeface="Baskerville Old Face" panose="02020602080505020303" pitchFamily="18" charset="0"/>
            </a:endParaRPr>
          </a:p>
          <a:p>
            <a:pPr algn="ctr"/>
            <a:r>
              <a:rPr lang="en-US" sz="1600" dirty="0" err="1" smtClean="0">
                <a:solidFill>
                  <a:schemeClr val="tx2">
                    <a:lumMod val="10000"/>
                  </a:schemeClr>
                </a:solidFill>
                <a:effectLst>
                  <a:outerShdw blurRad="38100" dist="38100" dir="2700000" algn="tl">
                    <a:srgbClr val="000000">
                      <a:alpha val="43137"/>
                    </a:srgbClr>
                  </a:outerShdw>
                </a:effectLst>
                <a:latin typeface="Baskerville Old Face" panose="02020602080505020303" pitchFamily="18" charset="0"/>
              </a:rPr>
              <a:t>Pimlico</a:t>
            </a:r>
            <a:r>
              <a:rPr lang="en-US" sz="1600" dirty="0" smtClean="0">
                <a:solidFill>
                  <a:schemeClr val="tx2">
                    <a:lumMod val="10000"/>
                  </a:schemeClr>
                </a:solidFill>
                <a:effectLst>
                  <a:outerShdw blurRad="38100" dist="38100" dir="2700000" algn="tl">
                    <a:srgbClr val="000000">
                      <a:alpha val="43137"/>
                    </a:srgbClr>
                  </a:outerShdw>
                </a:effectLst>
                <a:latin typeface="Baskerville Old Face" panose="02020602080505020303" pitchFamily="18" charset="0"/>
              </a:rPr>
              <a:t> - Moncks </a:t>
            </a:r>
            <a:r>
              <a:rPr lang="en-US" sz="1600" dirty="0">
                <a:solidFill>
                  <a:schemeClr val="tx2">
                    <a:lumMod val="10000"/>
                  </a:schemeClr>
                </a:solidFill>
                <a:effectLst>
                  <a:outerShdw blurRad="38100" dist="38100" dir="2700000" algn="tl">
                    <a:srgbClr val="000000">
                      <a:alpha val="43137"/>
                    </a:srgbClr>
                  </a:outerShdw>
                </a:effectLst>
                <a:latin typeface="Baskerville Old Face" panose="02020602080505020303" pitchFamily="18" charset="0"/>
              </a:rPr>
              <a:t>Corner, SC </a:t>
            </a:r>
            <a:r>
              <a:rPr lang="en-US" sz="1600" dirty="0" smtClean="0">
                <a:solidFill>
                  <a:schemeClr val="tx2">
                    <a:lumMod val="10000"/>
                  </a:schemeClr>
                </a:solidFill>
                <a:effectLst>
                  <a:outerShdw blurRad="38100" dist="38100" dir="2700000" algn="tl">
                    <a:srgbClr val="000000">
                      <a:alpha val="43137"/>
                    </a:srgbClr>
                  </a:outerShdw>
                </a:effectLst>
                <a:latin typeface="Baskerville Old Face" panose="02020602080505020303" pitchFamily="18" charset="0"/>
              </a:rPr>
              <a:t>29461 - MLS</a:t>
            </a:r>
            <a:r>
              <a:rPr lang="en-US" sz="1600" dirty="0">
                <a:solidFill>
                  <a:schemeClr val="tx2">
                    <a:lumMod val="10000"/>
                  </a:schemeClr>
                </a:solidFill>
                <a:effectLst>
                  <a:outerShdw blurRad="38100" dist="38100" dir="2700000" algn="tl">
                    <a:srgbClr val="000000">
                      <a:alpha val="43137"/>
                    </a:srgbClr>
                  </a:outerShdw>
                </a:effectLst>
                <a:latin typeface="Baskerville Old Face" panose="02020602080505020303" pitchFamily="18" charset="0"/>
              </a:rPr>
              <a:t># </a:t>
            </a:r>
            <a:r>
              <a:rPr lang="en-US" sz="1600" dirty="0" smtClean="0">
                <a:solidFill>
                  <a:schemeClr val="tx2">
                    <a:lumMod val="10000"/>
                  </a:schemeClr>
                </a:solidFill>
                <a:effectLst>
                  <a:outerShdw blurRad="38100" dist="38100" dir="2700000" algn="tl">
                    <a:srgbClr val="000000">
                      <a:alpha val="43137"/>
                    </a:srgbClr>
                  </a:outerShdw>
                </a:effectLst>
                <a:latin typeface="Baskerville Old Face" panose="02020602080505020303" pitchFamily="18" charset="0"/>
              </a:rPr>
              <a:t>15000057 - $</a:t>
            </a:r>
            <a:r>
              <a:rPr lang="en-US" sz="1600" dirty="0">
                <a:solidFill>
                  <a:schemeClr val="tx2">
                    <a:lumMod val="10000"/>
                  </a:schemeClr>
                </a:solidFill>
                <a:effectLst>
                  <a:outerShdw blurRad="38100" dist="38100" dir="2700000" algn="tl">
                    <a:srgbClr val="000000">
                      <a:alpha val="43137"/>
                    </a:srgbClr>
                  </a:outerShdw>
                </a:effectLst>
                <a:latin typeface="Baskerville Old Face" panose="02020602080505020303" pitchFamily="18" charset="0"/>
              </a:rPr>
              <a:t>339,899</a:t>
            </a:r>
            <a:endParaRPr lang="en-US" sz="1600" dirty="0">
              <a:solidFill>
                <a:schemeClr val="tx2">
                  <a:lumMod val="10000"/>
                </a:schemeClr>
              </a:solidFill>
              <a:effectLst>
                <a:outerShdw blurRad="38100" dist="38100" dir="2700000" algn="tl">
                  <a:srgbClr val="000000">
                    <a:alpha val="43137"/>
                  </a:srgbClr>
                </a:outerShdw>
              </a:effectLst>
              <a:latin typeface="Baskerville Old Face" panose="02020602080505020303" pitchFamily="18" charset="0"/>
            </a:endParaRPr>
          </a:p>
        </p:txBody>
      </p:sp>
      <p:sp>
        <p:nvSpPr>
          <p:cNvPr id="17" name="Rectangle 16"/>
          <p:cNvSpPr/>
          <p:nvPr/>
        </p:nvSpPr>
        <p:spPr>
          <a:xfrm>
            <a:off x="0" y="8991600"/>
            <a:ext cx="7772400" cy="1046440"/>
          </a:xfrm>
          <a:prstGeom prst="rect">
            <a:avLst/>
          </a:prstGeom>
        </p:spPr>
        <p:txBody>
          <a:bodyPr wrap="square">
            <a:spAutoFit/>
          </a:bodyPr>
          <a:lstStyle/>
          <a:p>
            <a:pPr algn="ctr"/>
            <a:r>
              <a:rPr lang="en-US" sz="1400" b="1" dirty="0" smtClean="0">
                <a:solidFill>
                  <a:schemeClr val="tx2">
                    <a:lumMod val="10000"/>
                  </a:schemeClr>
                </a:solidFill>
                <a:latin typeface="Baskerville Old Face" panose="02020602080505020303" pitchFamily="18" charset="0"/>
              </a:rPr>
              <a:t>Holly Wagner</a:t>
            </a:r>
            <a:endParaRPr lang="en-US" sz="1400" b="1" dirty="0" smtClean="0">
              <a:solidFill>
                <a:schemeClr val="tx2">
                  <a:lumMod val="10000"/>
                </a:schemeClr>
              </a:solidFill>
              <a:latin typeface="Baskerville Old Face" panose="02020602080505020303" pitchFamily="18" charset="0"/>
            </a:endParaRPr>
          </a:p>
          <a:p>
            <a:pPr algn="ctr"/>
            <a:r>
              <a:rPr lang="en-US" sz="1400" dirty="0" smtClean="0">
                <a:solidFill>
                  <a:schemeClr val="tx2">
                    <a:lumMod val="10000"/>
                  </a:schemeClr>
                </a:solidFill>
                <a:latin typeface="Baskerville Old Face" panose="02020602080505020303" pitchFamily="18" charset="0"/>
              </a:rPr>
              <a:t>843-408-1505</a:t>
            </a:r>
            <a:br>
              <a:rPr lang="en-US" sz="1400" dirty="0" smtClean="0">
                <a:solidFill>
                  <a:schemeClr val="tx2">
                    <a:lumMod val="10000"/>
                  </a:schemeClr>
                </a:solidFill>
                <a:latin typeface="Baskerville Old Face" panose="02020602080505020303" pitchFamily="18" charset="0"/>
              </a:rPr>
            </a:br>
            <a:r>
              <a:rPr lang="en-US" sz="1400" dirty="0" smtClean="0">
                <a:solidFill>
                  <a:schemeClr val="tx2">
                    <a:lumMod val="10000"/>
                  </a:schemeClr>
                </a:solidFill>
                <a:latin typeface="Baskerville Old Face" panose="02020602080505020303" pitchFamily="18" charset="0"/>
              </a:rPr>
              <a:t>holycityholly@gmail.com</a:t>
            </a:r>
            <a:endParaRPr lang="en-US" sz="1400" dirty="0" smtClean="0">
              <a:solidFill>
                <a:schemeClr val="tx2">
                  <a:lumMod val="10000"/>
                </a:schemeClr>
              </a:solidFill>
              <a:latin typeface="Baskerville Old Face" panose="02020602080505020303" pitchFamily="18" charset="0"/>
            </a:endParaRPr>
          </a:p>
          <a:p>
            <a:pPr algn="ctr"/>
            <a:endParaRPr lang="en-US" sz="1000" dirty="0" smtClean="0">
              <a:solidFill>
                <a:schemeClr val="tx2">
                  <a:lumMod val="10000"/>
                </a:schemeClr>
              </a:solidFill>
              <a:latin typeface="Baskerville Old Face" panose="02020602080505020303" pitchFamily="18" charset="0"/>
            </a:endParaRPr>
          </a:p>
          <a:p>
            <a:pPr algn="ctr"/>
            <a:r>
              <a:rPr lang="en-US" sz="1000" dirty="0">
                <a:solidFill>
                  <a:schemeClr val="tx2">
                    <a:lumMod val="10000"/>
                  </a:schemeClr>
                </a:solidFill>
                <a:latin typeface="Baskerville Old Face" panose="02020602080505020303" pitchFamily="18" charset="0"/>
              </a:rPr>
              <a:t>Keller Williams Realty | 496 </a:t>
            </a:r>
            <a:r>
              <a:rPr lang="en-US" sz="1000" dirty="0" err="1">
                <a:solidFill>
                  <a:schemeClr val="tx2">
                    <a:lumMod val="10000"/>
                  </a:schemeClr>
                </a:solidFill>
                <a:latin typeface="Baskerville Old Face" panose="02020602080505020303" pitchFamily="18" charset="0"/>
              </a:rPr>
              <a:t>Bramson</a:t>
            </a:r>
            <a:r>
              <a:rPr lang="en-US" sz="1000" dirty="0">
                <a:solidFill>
                  <a:schemeClr val="tx2">
                    <a:lumMod val="10000"/>
                  </a:schemeClr>
                </a:solidFill>
                <a:latin typeface="Baskerville Old Face" panose="02020602080505020303" pitchFamily="18" charset="0"/>
              </a:rPr>
              <a:t> Ct </a:t>
            </a:r>
            <a:r>
              <a:rPr lang="en-US" sz="1000" dirty="0" err="1">
                <a:solidFill>
                  <a:schemeClr val="tx2">
                    <a:lumMod val="10000"/>
                  </a:schemeClr>
                </a:solidFill>
                <a:latin typeface="Baskerville Old Face" panose="02020602080505020303" pitchFamily="18" charset="0"/>
              </a:rPr>
              <a:t>Ste</a:t>
            </a:r>
            <a:r>
              <a:rPr lang="en-US" sz="1000" dirty="0">
                <a:solidFill>
                  <a:schemeClr val="tx2">
                    <a:lumMod val="10000"/>
                  </a:schemeClr>
                </a:solidFill>
                <a:latin typeface="Baskerville Old Face" panose="02020602080505020303" pitchFamily="18" charset="0"/>
              </a:rPr>
              <a:t> 200 | Mt. Pleasant, SC 29464</a:t>
            </a:r>
            <a:endParaRPr lang="en-US" sz="1000" dirty="0">
              <a:solidFill>
                <a:schemeClr val="tx2">
                  <a:lumMod val="10000"/>
                </a:schemeClr>
              </a:solidFill>
              <a:latin typeface="Baskerville Old Face" panose="02020602080505020303" pitchFamily="18" charset="0"/>
            </a:endParaRPr>
          </a:p>
        </p:txBody>
      </p:sp>
      <p:pic>
        <p:nvPicPr>
          <p:cNvPr id="8"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7914907"/>
            <a:ext cx="1524000" cy="1010386"/>
          </a:xfrm>
          <a:prstGeom prst="rect">
            <a:avLst/>
          </a:prstGeom>
          <a:ln>
            <a:solidFill>
              <a:schemeClr val="bg1"/>
            </a:solidFill>
          </a:ln>
        </p:spPr>
      </p:pic>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248400" y="7914907"/>
            <a:ext cx="1524000" cy="1010386"/>
          </a:xfrm>
          <a:prstGeom prst="rect">
            <a:avLst/>
          </a:prstGeom>
          <a:ln>
            <a:solidFill>
              <a:schemeClr val="bg1"/>
            </a:solidFill>
          </a:ln>
        </p:spPr>
      </p:pic>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686300" y="7914907"/>
            <a:ext cx="1524000" cy="1010386"/>
          </a:xfrm>
          <a:prstGeom prst="rect">
            <a:avLst/>
          </a:prstGeom>
          <a:ln>
            <a:solidFill>
              <a:schemeClr val="bg1"/>
            </a:solidFill>
          </a:ln>
        </p:spPr>
      </p:pic>
      <p:pic>
        <p:nvPicPr>
          <p:cNvPr id="18" name="Picture 1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562100" y="7914907"/>
            <a:ext cx="1524000" cy="1010386"/>
          </a:xfrm>
          <a:prstGeom prst="rect">
            <a:avLst/>
          </a:prstGeom>
          <a:ln>
            <a:solidFill>
              <a:schemeClr val="bg1"/>
            </a:solidFill>
          </a:ln>
        </p:spPr>
      </p:pic>
      <p:pic>
        <p:nvPicPr>
          <p:cNvPr id="20" name="Picture 19"/>
          <p:cNvPicPr>
            <a:picLocks noChangeAspect="1"/>
          </p:cNvPicPr>
          <p:nvPr/>
        </p:nvPicPr>
        <p:blipFill rotWithShape="1">
          <a:blip r:embed="rId8" cstate="print">
            <a:extLst>
              <a:ext uri="{28A0092B-C50C-407E-A947-70E740481C1C}">
                <a14:useLocalDpi xmlns:a14="http://schemas.microsoft.com/office/drawing/2010/main" val="0"/>
              </a:ext>
            </a:extLst>
          </a:blip>
          <a:srcRect t="5801" b="5801"/>
          <a:stretch/>
        </p:blipFill>
        <p:spPr>
          <a:xfrm>
            <a:off x="3124200" y="7914906"/>
            <a:ext cx="1524000" cy="1010387"/>
          </a:xfrm>
          <a:prstGeom prst="rect">
            <a:avLst/>
          </a:prstGeom>
          <a:ln>
            <a:solidFill>
              <a:schemeClr val="bg1"/>
            </a:solidFill>
          </a:ln>
        </p:spPr>
      </p:pic>
      <p:pic>
        <p:nvPicPr>
          <p:cNvPr id="21" name="Picture 20"/>
          <p:cNvPicPr>
            <a:picLocks noChangeAspect="1"/>
          </p:cNvPicPr>
          <p:nvPr/>
        </p:nvPicPr>
        <p:blipFill rotWithShape="1">
          <a:blip r:embed="rId9" cstate="print">
            <a:extLst>
              <a:ext uri="{28A0092B-C50C-407E-A947-70E740481C1C}">
                <a14:useLocalDpi xmlns:a14="http://schemas.microsoft.com/office/drawing/2010/main" val="0"/>
              </a:ext>
            </a:extLst>
          </a:blip>
          <a:srcRect t="5801" b="5801"/>
          <a:stretch/>
        </p:blipFill>
        <p:spPr>
          <a:xfrm>
            <a:off x="0" y="5333631"/>
            <a:ext cx="1524000" cy="1010387"/>
          </a:xfrm>
          <a:prstGeom prst="rect">
            <a:avLst/>
          </a:prstGeom>
          <a:ln>
            <a:solidFill>
              <a:schemeClr val="bg1"/>
            </a:solidFill>
          </a:ln>
        </p:spPr>
      </p:pic>
      <p:pic>
        <p:nvPicPr>
          <p:cNvPr id="22" name="Picture 2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248400" y="5333632"/>
            <a:ext cx="1524000" cy="1010386"/>
          </a:xfrm>
          <a:prstGeom prst="rect">
            <a:avLst/>
          </a:prstGeom>
          <a:ln>
            <a:solidFill>
              <a:schemeClr val="bg1"/>
            </a:solidFill>
          </a:ln>
        </p:spPr>
      </p:pic>
      <p:pic>
        <p:nvPicPr>
          <p:cNvPr id="23" name="Picture 22"/>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4686300" y="5333632"/>
            <a:ext cx="1524000" cy="1010386"/>
          </a:xfrm>
          <a:prstGeom prst="rect">
            <a:avLst/>
          </a:prstGeom>
          <a:ln>
            <a:solidFill>
              <a:schemeClr val="bg1"/>
            </a:solidFill>
          </a:ln>
        </p:spPr>
      </p:pic>
      <p:pic>
        <p:nvPicPr>
          <p:cNvPr id="24" name="Picture 23"/>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562100" y="5333632"/>
            <a:ext cx="1524000" cy="1010386"/>
          </a:xfrm>
          <a:prstGeom prst="rect">
            <a:avLst/>
          </a:prstGeom>
          <a:ln>
            <a:solidFill>
              <a:schemeClr val="bg1"/>
            </a:solidFill>
          </a:ln>
        </p:spPr>
      </p:pic>
      <p:pic>
        <p:nvPicPr>
          <p:cNvPr id="25" name="Picture 24"/>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3124200" y="5333632"/>
            <a:ext cx="1524000" cy="1010386"/>
          </a:xfrm>
          <a:prstGeom prst="rect">
            <a:avLst/>
          </a:prstGeom>
          <a:ln>
            <a:solidFill>
              <a:schemeClr val="bg1"/>
            </a:solidFill>
          </a:ln>
        </p:spPr>
      </p:pic>
      <p:pic>
        <p:nvPicPr>
          <p:cNvPr id="1026" name="Picture 2" descr="http://photos.flexmls.com/chs/20141014201854969357000000.jpg"/>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667500" y="9157632"/>
            <a:ext cx="952500" cy="714375"/>
          </a:xfrm>
          <a:prstGeom prst="rect">
            <a:avLst/>
          </a:prstGeom>
          <a:noFill/>
          <a:extLst>
            <a:ext uri="{909E8E84-426E-40DD-AFC4-6F175D3DCCD1}">
              <a14:hiddenFill xmlns:a14="http://schemas.microsoft.com/office/drawing/2010/main">
                <a:solidFill>
                  <a:srgbClr val="FFFFFF"/>
                </a:solidFill>
              </a14:hiddenFill>
            </a:ext>
          </a:extLst>
        </p:spPr>
      </p:pic>
      <p:pic>
        <p:nvPicPr>
          <p:cNvPr id="26" name="Picture 2"/>
          <p:cNvPicPr>
            <a:picLocks noChangeAspect="1" noChangeArrowheads="1"/>
          </p:cNvPicPr>
          <p:nvPr/>
        </p:nvPicPr>
        <p:blipFill>
          <a:blip r:embed="rId15">
            <a:extLst>
              <a:ext uri="{28A0092B-C50C-407E-A947-70E740481C1C}">
                <a14:useLocalDpi xmlns:a14="http://schemas.microsoft.com/office/drawing/2010/main" val="0"/>
              </a:ext>
            </a:extLst>
          </a:blip>
          <a:stretch>
            <a:fillRect/>
          </a:stretch>
        </p:blipFill>
        <p:spPr bwMode="auto">
          <a:xfrm>
            <a:off x="235744" y="9157632"/>
            <a:ext cx="785812" cy="7143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495092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TotalTime>
  <Words>163</Words>
  <Application>Microsoft Office PowerPoint</Application>
  <PresentationFormat>Custom</PresentationFormat>
  <Paragraphs>10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Serenity on Lake Hastieon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Purchase in Mt. Pleasant for under $200K</dc:title>
  <dc:creator>CVH360</dc:creator>
  <cp:lastModifiedBy>atp1313@gmail.com</cp:lastModifiedBy>
  <cp:revision>5</cp:revision>
  <dcterms:created xsi:type="dcterms:W3CDTF">2006-08-16T00:00:00Z</dcterms:created>
  <dcterms:modified xsi:type="dcterms:W3CDTF">2015-02-17T16:17:01Z</dcterms:modified>
</cp:coreProperties>
</file>