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86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21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376" indent="0" algn="ctr">
              <a:buNone/>
              <a:defRPr>
                <a:solidFill>
                  <a:schemeClr val="tx1">
                    <a:tint val="75000"/>
                  </a:schemeClr>
                </a:solidFill>
              </a:defRPr>
            </a:lvl2pPr>
            <a:lvl3pPr marL="1018754" indent="0" algn="ctr">
              <a:buNone/>
              <a:defRPr>
                <a:solidFill>
                  <a:schemeClr val="tx1">
                    <a:tint val="75000"/>
                  </a:schemeClr>
                </a:solidFill>
              </a:defRPr>
            </a:lvl3pPr>
            <a:lvl4pPr marL="1528131" indent="0" algn="ctr">
              <a:buNone/>
              <a:defRPr>
                <a:solidFill>
                  <a:schemeClr val="tx1">
                    <a:tint val="75000"/>
                  </a:schemeClr>
                </a:solidFill>
              </a:defRPr>
            </a:lvl4pPr>
            <a:lvl5pPr marL="2037508" indent="0" algn="ctr">
              <a:buNone/>
              <a:defRPr>
                <a:solidFill>
                  <a:schemeClr val="tx1">
                    <a:tint val="75000"/>
                  </a:schemeClr>
                </a:solidFill>
              </a:defRPr>
            </a:lvl5pPr>
            <a:lvl6pPr marL="2546884" indent="0" algn="ctr">
              <a:buNone/>
              <a:defRPr>
                <a:solidFill>
                  <a:schemeClr val="tx1">
                    <a:tint val="75000"/>
                  </a:schemeClr>
                </a:solidFill>
              </a:defRPr>
            </a:lvl6pPr>
            <a:lvl7pPr marL="3056262" indent="0" algn="ctr">
              <a:buNone/>
              <a:defRPr>
                <a:solidFill>
                  <a:schemeClr val="tx1">
                    <a:tint val="75000"/>
                  </a:schemeClr>
                </a:solidFill>
              </a:defRPr>
            </a:lvl7pPr>
            <a:lvl8pPr marL="3565639" indent="0" algn="ctr">
              <a:buNone/>
              <a:defRPr>
                <a:solidFill>
                  <a:schemeClr val="tx1">
                    <a:tint val="75000"/>
                  </a:schemeClr>
                </a:solidFill>
              </a:defRPr>
            </a:lvl8pPr>
            <a:lvl9pPr marL="407501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376" indent="0">
              <a:buNone/>
              <a:defRPr sz="2000">
                <a:solidFill>
                  <a:schemeClr val="tx1">
                    <a:tint val="75000"/>
                  </a:schemeClr>
                </a:solidFill>
              </a:defRPr>
            </a:lvl2pPr>
            <a:lvl3pPr marL="1018754" indent="0">
              <a:buNone/>
              <a:defRPr sz="1800">
                <a:solidFill>
                  <a:schemeClr val="tx1">
                    <a:tint val="75000"/>
                  </a:schemeClr>
                </a:solidFill>
              </a:defRPr>
            </a:lvl3pPr>
            <a:lvl4pPr marL="1528131" indent="0">
              <a:buNone/>
              <a:defRPr sz="1600">
                <a:solidFill>
                  <a:schemeClr val="tx1">
                    <a:tint val="75000"/>
                  </a:schemeClr>
                </a:solidFill>
              </a:defRPr>
            </a:lvl4pPr>
            <a:lvl5pPr marL="2037508" indent="0">
              <a:buNone/>
              <a:defRPr sz="1600">
                <a:solidFill>
                  <a:schemeClr val="tx1">
                    <a:tint val="75000"/>
                  </a:schemeClr>
                </a:solidFill>
              </a:defRPr>
            </a:lvl5pPr>
            <a:lvl6pPr marL="2546884" indent="0">
              <a:buNone/>
              <a:defRPr sz="1600">
                <a:solidFill>
                  <a:schemeClr val="tx1">
                    <a:tint val="75000"/>
                  </a:schemeClr>
                </a:solidFill>
              </a:defRPr>
            </a:lvl6pPr>
            <a:lvl7pPr marL="3056262" indent="0">
              <a:buNone/>
              <a:defRPr sz="1600">
                <a:solidFill>
                  <a:schemeClr val="tx1">
                    <a:tint val="75000"/>
                  </a:schemeClr>
                </a:solidFill>
              </a:defRPr>
            </a:lvl7pPr>
            <a:lvl8pPr marL="3565639" indent="0">
              <a:buNone/>
              <a:defRPr sz="1600">
                <a:solidFill>
                  <a:schemeClr val="tx1">
                    <a:tint val="75000"/>
                  </a:schemeClr>
                </a:solidFill>
              </a:defRPr>
            </a:lvl8pPr>
            <a:lvl9pPr marL="4075016"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5"/>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5"/>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376" indent="0">
              <a:buNone/>
              <a:defRPr sz="2200" b="1"/>
            </a:lvl2pPr>
            <a:lvl3pPr marL="1018754" indent="0">
              <a:buNone/>
              <a:defRPr sz="2000" b="1"/>
            </a:lvl3pPr>
            <a:lvl4pPr marL="1528131" indent="0">
              <a:buNone/>
              <a:defRPr sz="1800" b="1"/>
            </a:lvl4pPr>
            <a:lvl5pPr marL="2037508" indent="0">
              <a:buNone/>
              <a:defRPr sz="1800" b="1"/>
            </a:lvl5pPr>
            <a:lvl6pPr marL="2546884" indent="0">
              <a:buNone/>
              <a:defRPr sz="1800" b="1"/>
            </a:lvl6pPr>
            <a:lvl7pPr marL="3056262" indent="0">
              <a:buNone/>
              <a:defRPr sz="1800" b="1"/>
            </a:lvl7pPr>
            <a:lvl8pPr marL="3565639" indent="0">
              <a:buNone/>
              <a:defRPr sz="1800" b="1"/>
            </a:lvl8pPr>
            <a:lvl9pPr marL="4075016"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376" indent="0">
              <a:buNone/>
              <a:defRPr sz="2200" b="1"/>
            </a:lvl2pPr>
            <a:lvl3pPr marL="1018754" indent="0">
              <a:buNone/>
              <a:defRPr sz="2000" b="1"/>
            </a:lvl3pPr>
            <a:lvl4pPr marL="1528131" indent="0">
              <a:buNone/>
              <a:defRPr sz="1800" b="1"/>
            </a:lvl4pPr>
            <a:lvl5pPr marL="2037508" indent="0">
              <a:buNone/>
              <a:defRPr sz="1800" b="1"/>
            </a:lvl5pPr>
            <a:lvl6pPr marL="2546884" indent="0">
              <a:buNone/>
              <a:defRPr sz="1800" b="1"/>
            </a:lvl6pPr>
            <a:lvl7pPr marL="3056262" indent="0">
              <a:buNone/>
              <a:defRPr sz="1800" b="1"/>
            </a:lvl7pPr>
            <a:lvl8pPr marL="3565639" indent="0">
              <a:buNone/>
              <a:defRPr sz="1800" b="1"/>
            </a:lvl8pPr>
            <a:lvl9pPr marL="4075016"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376" indent="0">
              <a:buNone/>
              <a:defRPr sz="1299"/>
            </a:lvl2pPr>
            <a:lvl3pPr marL="1018754" indent="0">
              <a:buNone/>
              <a:defRPr sz="1100"/>
            </a:lvl3pPr>
            <a:lvl4pPr marL="1528131" indent="0">
              <a:buNone/>
              <a:defRPr sz="1000"/>
            </a:lvl4pPr>
            <a:lvl5pPr marL="2037508" indent="0">
              <a:buNone/>
              <a:defRPr sz="1000"/>
            </a:lvl5pPr>
            <a:lvl6pPr marL="2546884" indent="0">
              <a:buNone/>
              <a:defRPr sz="1000"/>
            </a:lvl6pPr>
            <a:lvl7pPr marL="3056262" indent="0">
              <a:buNone/>
              <a:defRPr sz="1000"/>
            </a:lvl7pPr>
            <a:lvl8pPr marL="3565639" indent="0">
              <a:buNone/>
              <a:defRPr sz="1000"/>
            </a:lvl8pPr>
            <a:lvl9pPr marL="407501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376" indent="0">
              <a:buNone/>
              <a:defRPr sz="3100"/>
            </a:lvl2pPr>
            <a:lvl3pPr marL="1018754" indent="0">
              <a:buNone/>
              <a:defRPr sz="2700"/>
            </a:lvl3pPr>
            <a:lvl4pPr marL="1528131" indent="0">
              <a:buNone/>
              <a:defRPr sz="2200"/>
            </a:lvl4pPr>
            <a:lvl5pPr marL="2037508" indent="0">
              <a:buNone/>
              <a:defRPr sz="2200"/>
            </a:lvl5pPr>
            <a:lvl6pPr marL="2546884" indent="0">
              <a:buNone/>
              <a:defRPr sz="2200"/>
            </a:lvl6pPr>
            <a:lvl7pPr marL="3056262" indent="0">
              <a:buNone/>
              <a:defRPr sz="2200"/>
            </a:lvl7pPr>
            <a:lvl8pPr marL="3565639" indent="0">
              <a:buNone/>
              <a:defRPr sz="2200"/>
            </a:lvl8pPr>
            <a:lvl9pPr marL="4075016"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376" indent="0">
              <a:buNone/>
              <a:defRPr sz="1299"/>
            </a:lvl2pPr>
            <a:lvl3pPr marL="1018754" indent="0">
              <a:buNone/>
              <a:defRPr sz="1100"/>
            </a:lvl3pPr>
            <a:lvl4pPr marL="1528131" indent="0">
              <a:buNone/>
              <a:defRPr sz="1000"/>
            </a:lvl4pPr>
            <a:lvl5pPr marL="2037508" indent="0">
              <a:buNone/>
              <a:defRPr sz="1000"/>
            </a:lvl5pPr>
            <a:lvl6pPr marL="2546884" indent="0">
              <a:buNone/>
              <a:defRPr sz="1000"/>
            </a:lvl6pPr>
            <a:lvl7pPr marL="3056262" indent="0">
              <a:buNone/>
              <a:defRPr sz="1000"/>
            </a:lvl7pPr>
            <a:lvl8pPr marL="3565639" indent="0">
              <a:buNone/>
              <a:defRPr sz="1000"/>
            </a:lvl8pPr>
            <a:lvl9pPr marL="407501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5"/>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299">
                <a:solidFill>
                  <a:schemeClr val="tx1">
                    <a:tint val="75000"/>
                  </a:schemeClr>
                </a:solidFill>
              </a:defRPr>
            </a:lvl1pPr>
          </a:lstStyle>
          <a:p>
            <a:fld id="{1D8BD707-D9CF-40AE-B4C6-C98DA3205C09}" type="datetimeFigureOut">
              <a:rPr lang="en-US" smtClean="0"/>
              <a:pPr/>
              <a:t>3/20/2026</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29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29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754" rtl="0" eaLnBrk="1" latinLnBrk="0" hangingPunct="1">
        <a:spcBef>
          <a:spcPct val="0"/>
        </a:spcBef>
        <a:buNone/>
        <a:defRPr sz="4900" kern="1200">
          <a:solidFill>
            <a:schemeClr val="tx1"/>
          </a:solidFill>
          <a:latin typeface="+mj-lt"/>
          <a:ea typeface="+mj-ea"/>
          <a:cs typeface="+mj-cs"/>
        </a:defRPr>
      </a:lvl1pPr>
    </p:titleStyle>
    <p:bodyStyle>
      <a:lvl1pPr marL="382032" indent="-382032" algn="l" defTabSz="101875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37" indent="-318361" algn="l" defTabSz="101875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443" indent="-254689" algn="l" defTabSz="101875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819"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196"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573"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0950"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327"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9704"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754" rtl="0" eaLnBrk="1" latinLnBrk="0" hangingPunct="1">
        <a:defRPr sz="2000" kern="1200">
          <a:solidFill>
            <a:schemeClr val="tx1"/>
          </a:solidFill>
          <a:latin typeface="+mn-lt"/>
          <a:ea typeface="+mn-ea"/>
          <a:cs typeface="+mn-cs"/>
        </a:defRPr>
      </a:lvl1pPr>
      <a:lvl2pPr marL="509376" algn="l" defTabSz="1018754" rtl="0" eaLnBrk="1" latinLnBrk="0" hangingPunct="1">
        <a:defRPr sz="2000" kern="1200">
          <a:solidFill>
            <a:schemeClr val="tx1"/>
          </a:solidFill>
          <a:latin typeface="+mn-lt"/>
          <a:ea typeface="+mn-ea"/>
          <a:cs typeface="+mn-cs"/>
        </a:defRPr>
      </a:lvl2pPr>
      <a:lvl3pPr marL="1018754" algn="l" defTabSz="1018754" rtl="0" eaLnBrk="1" latinLnBrk="0" hangingPunct="1">
        <a:defRPr sz="2000" kern="1200">
          <a:solidFill>
            <a:schemeClr val="tx1"/>
          </a:solidFill>
          <a:latin typeface="+mn-lt"/>
          <a:ea typeface="+mn-ea"/>
          <a:cs typeface="+mn-cs"/>
        </a:defRPr>
      </a:lvl3pPr>
      <a:lvl4pPr marL="1528131" algn="l" defTabSz="1018754" rtl="0" eaLnBrk="1" latinLnBrk="0" hangingPunct="1">
        <a:defRPr sz="2000" kern="1200">
          <a:solidFill>
            <a:schemeClr val="tx1"/>
          </a:solidFill>
          <a:latin typeface="+mn-lt"/>
          <a:ea typeface="+mn-ea"/>
          <a:cs typeface="+mn-cs"/>
        </a:defRPr>
      </a:lvl4pPr>
      <a:lvl5pPr marL="2037508" algn="l" defTabSz="1018754" rtl="0" eaLnBrk="1" latinLnBrk="0" hangingPunct="1">
        <a:defRPr sz="2000" kern="1200">
          <a:solidFill>
            <a:schemeClr val="tx1"/>
          </a:solidFill>
          <a:latin typeface="+mn-lt"/>
          <a:ea typeface="+mn-ea"/>
          <a:cs typeface="+mn-cs"/>
        </a:defRPr>
      </a:lvl5pPr>
      <a:lvl6pPr marL="2546884" algn="l" defTabSz="1018754" rtl="0" eaLnBrk="1" latinLnBrk="0" hangingPunct="1">
        <a:defRPr sz="2000" kern="1200">
          <a:solidFill>
            <a:schemeClr val="tx1"/>
          </a:solidFill>
          <a:latin typeface="+mn-lt"/>
          <a:ea typeface="+mn-ea"/>
          <a:cs typeface="+mn-cs"/>
        </a:defRPr>
      </a:lvl6pPr>
      <a:lvl7pPr marL="3056262" algn="l" defTabSz="1018754" rtl="0" eaLnBrk="1" latinLnBrk="0" hangingPunct="1">
        <a:defRPr sz="2000" kern="1200">
          <a:solidFill>
            <a:schemeClr val="tx1"/>
          </a:solidFill>
          <a:latin typeface="+mn-lt"/>
          <a:ea typeface="+mn-ea"/>
          <a:cs typeface="+mn-cs"/>
        </a:defRPr>
      </a:lvl7pPr>
      <a:lvl8pPr marL="3565639" algn="l" defTabSz="1018754" rtl="0" eaLnBrk="1" latinLnBrk="0" hangingPunct="1">
        <a:defRPr sz="2000" kern="1200">
          <a:solidFill>
            <a:schemeClr val="tx1"/>
          </a:solidFill>
          <a:latin typeface="+mn-lt"/>
          <a:ea typeface="+mn-ea"/>
          <a:cs typeface="+mn-cs"/>
        </a:defRPr>
      </a:lvl8pPr>
      <a:lvl9pPr marL="4075016" algn="l" defTabSz="101875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rcRect l="24" t="1742" r="-24" b="20364"/>
          <a:stretch>
            <a:fillRect/>
          </a:stretch>
        </p:blipFill>
        <p:spPr>
          <a:xfrm>
            <a:off x="1766380" y="-1"/>
            <a:ext cx="6463220" cy="3777339"/>
          </a:xfrm>
          <a:prstGeom prst="rect">
            <a:avLst/>
          </a:prstGeom>
          <a:effectLst/>
        </p:spPr>
      </p:pic>
      <p:sp>
        <p:nvSpPr>
          <p:cNvPr id="2" name="Title 1"/>
          <p:cNvSpPr>
            <a:spLocks noGrp="1"/>
          </p:cNvSpPr>
          <p:nvPr>
            <p:ph type="ctrTitle"/>
          </p:nvPr>
        </p:nvSpPr>
        <p:spPr>
          <a:xfrm>
            <a:off x="1766380" y="3954065"/>
            <a:ext cx="6461647" cy="762000"/>
          </a:xfrm>
          <a:noFill/>
        </p:spPr>
        <p:txBody>
          <a:bodyPr anchor="ctr">
            <a:noAutofit/>
          </a:bodyPr>
          <a:lstStyle/>
          <a:p>
            <a:r>
              <a:rPr lang="en-US" sz="2400" b="1" dirty="0">
                <a:ln w="3175">
                  <a:noFill/>
                </a:ln>
                <a:latin typeface="Trebuchet MS" panose="020B0603020202020204" pitchFamily="34" charset="0"/>
              </a:rPr>
              <a:t>1809 Zelasko Drive</a:t>
            </a:r>
            <a:br>
              <a:rPr lang="en-US" sz="2400" b="1" dirty="0">
                <a:ln w="3175">
                  <a:noFill/>
                </a:ln>
                <a:latin typeface="Trebuchet MS" panose="020B0603020202020204" pitchFamily="34" charset="0"/>
              </a:rPr>
            </a:br>
            <a:r>
              <a:rPr lang="en-US" sz="1600" b="1" dirty="0">
                <a:ln w="3175">
                  <a:noFill/>
                </a:ln>
                <a:latin typeface="Trebuchet MS" panose="020B0603020202020204" pitchFamily="34" charset="0"/>
              </a:rPr>
              <a:t>The Enclave · Johns Island, SC 29455 · MLS# 26007237 · $2,750</a:t>
            </a:r>
          </a:p>
        </p:txBody>
      </p:sp>
      <p:sp>
        <p:nvSpPr>
          <p:cNvPr id="3" name="Subtitle 2"/>
          <p:cNvSpPr>
            <a:spLocks noGrp="1"/>
          </p:cNvSpPr>
          <p:nvPr>
            <p:ph type="subTitle" idx="1"/>
          </p:nvPr>
        </p:nvSpPr>
        <p:spPr>
          <a:xfrm>
            <a:off x="1766380" y="4892792"/>
            <a:ext cx="6463220" cy="4037987"/>
          </a:xfrm>
        </p:spPr>
        <p:txBody>
          <a:bodyPr anchor="ctr">
            <a:noAutofit/>
          </a:bodyPr>
          <a:lstStyle/>
          <a:p>
            <a:r>
              <a:rPr lang="en-US" sz="1600" dirty="0">
                <a:solidFill>
                  <a:schemeClr val="tx1"/>
                </a:solidFill>
                <a:latin typeface="Trebuchet MS" panose="020B0603020202020204" pitchFamily="34" charset="0"/>
                <a:ea typeface="Verdana" panose="020B0604030504040204" pitchFamily="34" charset="0"/>
                <a:cs typeface="Verdana" panose="020B0604030504040204" pitchFamily="34" charset="0"/>
              </a:rPr>
              <a:t>Welcome to Enclave Park, a 55+ Community located right in the center of Johns Island. This community includes 7 homes and each home backs up to a small community park for all residents to enjoy. The home features a downstairs primary bedroom with a large walk in closet and </a:t>
            </a:r>
            <a:r>
              <a:rPr lang="en-US" sz="1600" dirty="0" err="1">
                <a:solidFill>
                  <a:schemeClr val="tx1"/>
                </a:solidFill>
                <a:latin typeface="Trebuchet MS" panose="020B0603020202020204" pitchFamily="34" charset="0"/>
                <a:ea typeface="Verdana" panose="020B0604030504040204" pitchFamily="34" charset="0"/>
                <a:cs typeface="Verdana" panose="020B0604030504040204" pitchFamily="34" charset="0"/>
              </a:rPr>
              <a:t>en</a:t>
            </a:r>
            <a:r>
              <a:rPr lang="en-US" sz="1600" dirty="0">
                <a:solidFill>
                  <a:schemeClr val="tx1"/>
                </a:solidFill>
                <a:latin typeface="Trebuchet MS" panose="020B0603020202020204" pitchFamily="34" charset="0"/>
                <a:ea typeface="Verdana" panose="020B0604030504040204" pitchFamily="34" charset="0"/>
                <a:cs typeface="Verdana" panose="020B0604030504040204" pitchFamily="34" charset="0"/>
              </a:rPr>
              <a:t> suite bathroom. The family room is spacious and can accommodate both living room furnishings as well as a dining area. The kitchen is light and airy and has a lot of natural light. It is large enough that someone could add an island for extra storage. There is ample counter space and it boasts white cabinetry, quartz countertops and stainless steel appliances. Upstairs are two guest bedrooms with a shared bathroom.</a:t>
            </a:r>
          </a:p>
          <a:p>
            <a:r>
              <a:rPr lang="en-US" sz="1600" dirty="0">
                <a:solidFill>
                  <a:schemeClr val="tx1"/>
                </a:solidFill>
                <a:latin typeface="Trebuchet MS" panose="020B0603020202020204" pitchFamily="34" charset="0"/>
                <a:ea typeface="Verdana" panose="020B0604030504040204" pitchFamily="34" charset="0"/>
                <a:cs typeface="Verdana" panose="020B0604030504040204" pitchFamily="34" charset="0"/>
              </a:rPr>
              <a:t>The outside of the home features a large yard and a nice patio space that overlooks the community park. The community park features a small gym, horseshoes, fire pits, bench swings, a two story pergola and a covered picnic area. This home is brand new and is move in ready!</a:t>
            </a:r>
          </a:p>
        </p:txBody>
      </p:sp>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135466" y="8963806"/>
            <a:ext cx="1094134" cy="10941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0" y="9018520"/>
            <a:ext cx="1600200" cy="984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1" name="Rectangle 30"/>
          <p:cNvSpPr/>
          <p:nvPr/>
        </p:nvSpPr>
        <p:spPr>
          <a:xfrm>
            <a:off x="4153471" y="9003042"/>
            <a:ext cx="2753397" cy="1015663"/>
          </a:xfrm>
          <a:prstGeom prst="rect">
            <a:avLst/>
          </a:prstGeom>
        </p:spPr>
        <p:txBody>
          <a:bodyPr wrap="square">
            <a:spAutoFit/>
          </a:bodyPr>
          <a:lstStyle/>
          <a:p>
            <a:pPr algn="r"/>
            <a:r>
              <a:rPr lang="en-US" sz="1800" b="1" dirty="0">
                <a:latin typeface="Trebuchet MS" panose="020B0603020202020204" pitchFamily="34" charset="0"/>
                <a:ea typeface="Verdana" panose="020B0604030504040204" pitchFamily="34" charset="0"/>
                <a:cs typeface="Verdana" panose="020B0604030504040204" pitchFamily="34" charset="0"/>
              </a:rPr>
              <a:t>Carey Nikonchuk</a:t>
            </a:r>
          </a:p>
          <a:p>
            <a:pPr algn="r"/>
            <a:r>
              <a:rPr lang="en-US" sz="1400" dirty="0">
                <a:latin typeface="Trebuchet MS" panose="020B0603020202020204" pitchFamily="34" charset="0"/>
                <a:ea typeface="Verdana" panose="020B0604030504040204" pitchFamily="34" charset="0"/>
                <a:cs typeface="Verdana" panose="020B0604030504040204" pitchFamily="34" charset="0"/>
              </a:rPr>
              <a:t>843-276-1701</a:t>
            </a:r>
          </a:p>
          <a:p>
            <a:pPr algn="r"/>
            <a:r>
              <a:rPr lang="en-US" sz="1400" dirty="0">
                <a:latin typeface="Trebuchet MS" panose="020B0603020202020204" pitchFamily="34" charset="0"/>
              </a:rPr>
              <a:t>cnikonchuk@gmail.com</a:t>
            </a:r>
          </a:p>
          <a:p>
            <a:pPr algn="r"/>
            <a:r>
              <a:rPr lang="en-US" sz="1400" dirty="0">
                <a:latin typeface="Trebuchet MS" panose="020B0603020202020204" pitchFamily="34" charset="0"/>
              </a:rPr>
              <a:t>www.brennamangroup.com</a:t>
            </a:r>
          </a:p>
        </p:txBody>
      </p:sp>
      <p:pic>
        <p:nvPicPr>
          <p:cNvPr id="5" name="Picture 4">
            <a:extLst>
              <a:ext uri="{FF2B5EF4-FFF2-40B4-BE49-F238E27FC236}">
                <a16:creationId xmlns:a16="http://schemas.microsoft.com/office/drawing/2014/main" id="{46EE3ABF-0AD7-4BAF-8EFE-0054297EE756}"/>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6441800"/>
            <a:ext cx="1600200" cy="1200619"/>
          </a:xfrm>
          <a:prstGeom prst="rect">
            <a:avLst/>
          </a:prstGeom>
        </p:spPr>
      </p:pic>
      <p:pic>
        <p:nvPicPr>
          <p:cNvPr id="8" name="Picture 7">
            <a:extLst>
              <a:ext uri="{FF2B5EF4-FFF2-40B4-BE49-F238E27FC236}">
                <a16:creationId xmlns:a16="http://schemas.microsoft.com/office/drawing/2014/main" id="{923F280A-95C0-4842-9293-40D5F2579626}"/>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3865080"/>
            <a:ext cx="1600200" cy="1200619"/>
          </a:xfrm>
          <a:prstGeom prst="rect">
            <a:avLst/>
          </a:prstGeom>
        </p:spPr>
      </p:pic>
      <p:pic>
        <p:nvPicPr>
          <p:cNvPr id="10" name="Picture 9">
            <a:extLst>
              <a:ext uri="{FF2B5EF4-FFF2-40B4-BE49-F238E27FC236}">
                <a16:creationId xmlns:a16="http://schemas.microsoft.com/office/drawing/2014/main" id="{B9B6F2D5-E784-49C7-81D3-F0850F19BB6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2576720"/>
            <a:ext cx="1600200" cy="1200619"/>
          </a:xfrm>
          <a:prstGeom prst="rect">
            <a:avLst/>
          </a:prstGeom>
        </p:spPr>
      </p:pic>
      <p:pic>
        <p:nvPicPr>
          <p:cNvPr id="13" name="Picture 12">
            <a:extLst>
              <a:ext uri="{FF2B5EF4-FFF2-40B4-BE49-F238E27FC236}">
                <a16:creationId xmlns:a16="http://schemas.microsoft.com/office/drawing/2014/main" id="{06B7A0B0-5ADA-4D62-8B86-DDB96EA994AD}"/>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0" y="1288360"/>
            <a:ext cx="1600200" cy="1200619"/>
          </a:xfrm>
          <a:prstGeom prst="rect">
            <a:avLst/>
          </a:prstGeom>
        </p:spPr>
      </p:pic>
      <p:pic>
        <p:nvPicPr>
          <p:cNvPr id="18" name="Picture 17">
            <a:extLst>
              <a:ext uri="{FF2B5EF4-FFF2-40B4-BE49-F238E27FC236}">
                <a16:creationId xmlns:a16="http://schemas.microsoft.com/office/drawing/2014/main" id="{582EFB8E-A703-4460-9BA8-E82FAC0524E3}"/>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5153440"/>
            <a:ext cx="1600200" cy="1200619"/>
          </a:xfrm>
          <a:prstGeom prst="rect">
            <a:avLst/>
          </a:prstGeom>
        </p:spPr>
      </p:pic>
      <p:pic>
        <p:nvPicPr>
          <p:cNvPr id="25" name="Picture 24">
            <a:extLst>
              <a:ext uri="{FF2B5EF4-FFF2-40B4-BE49-F238E27FC236}">
                <a16:creationId xmlns:a16="http://schemas.microsoft.com/office/drawing/2014/main" id="{7C2A5E22-3C02-4F1D-A26A-E0E70BDA594A}"/>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7730160"/>
            <a:ext cx="1600200" cy="1200619"/>
          </a:xfrm>
          <a:prstGeom prst="rect">
            <a:avLst/>
          </a:prstGeom>
        </p:spPr>
      </p:pic>
      <p:sp>
        <p:nvSpPr>
          <p:cNvPr id="4" name="Rectangle 3">
            <a:extLst>
              <a:ext uri="{FF2B5EF4-FFF2-40B4-BE49-F238E27FC236}">
                <a16:creationId xmlns:a16="http://schemas.microsoft.com/office/drawing/2014/main" id="{3F0E83C8-AECD-4552-8889-941F70D88729}"/>
              </a:ext>
            </a:extLst>
          </p:cNvPr>
          <p:cNvSpPr/>
          <p:nvPr/>
        </p:nvSpPr>
        <p:spPr>
          <a:xfrm>
            <a:off x="1766380" y="3408006"/>
            <a:ext cx="6463219" cy="369332"/>
          </a:xfrm>
          <a:prstGeom prst="rect">
            <a:avLst/>
          </a:prstGeom>
          <a:solidFill>
            <a:schemeClr val="tx1">
              <a:lumMod val="50000"/>
              <a:lumOff val="50000"/>
            </a:schemeClr>
          </a:solidFill>
        </p:spPr>
        <p:txBody>
          <a:bodyPr wrap="square">
            <a:spAutoFit/>
          </a:bodyPr>
          <a:lstStyle/>
          <a:p>
            <a:pPr algn="ctr"/>
            <a:r>
              <a:rPr lang="en-US" sz="1800" b="1" i="1" dirty="0">
                <a:ln w="3175">
                  <a:noFill/>
                </a:ln>
                <a:solidFill>
                  <a:schemeClr val="bg1"/>
                </a:solidFill>
                <a:effectLst>
                  <a:outerShdw blurRad="38100" dist="38100" dir="2700000" algn="tl">
                    <a:srgbClr val="000000">
                      <a:alpha val="43137"/>
                    </a:srgbClr>
                  </a:outerShdw>
                </a:effectLst>
                <a:latin typeface="Trebuchet MS" panose="020B0603020202020204" pitchFamily="34" charset="0"/>
              </a:rPr>
              <a:t>Brand New Home Available for Rent in 55+Community</a:t>
            </a:r>
          </a:p>
        </p:txBody>
      </p:sp>
      <p:pic>
        <p:nvPicPr>
          <p:cNvPr id="7" name="Picture 6">
            <a:extLst>
              <a:ext uri="{FF2B5EF4-FFF2-40B4-BE49-F238E27FC236}">
                <a16:creationId xmlns:a16="http://schemas.microsoft.com/office/drawing/2014/main" id="{86D52B1E-C9E7-0EDF-F504-0626C0036B34}"/>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0" y="0"/>
            <a:ext cx="1600200" cy="1200619"/>
          </a:xfrm>
          <a:prstGeom prst="rect">
            <a:avLst/>
          </a:prstGeom>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445</TotalTime>
  <Words>231</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1809 Zelasko Drive The Enclave · Johns Island, SC 29455 · MLS# 26007237 · $2,750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78</cp:revision>
  <dcterms:created xsi:type="dcterms:W3CDTF">2006-08-16T00:00:00Z</dcterms:created>
  <dcterms:modified xsi:type="dcterms:W3CDTF">2026-03-20T20:15:21Z</dcterms:modified>
</cp:coreProperties>
</file>