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p:scale>
          <a:sx n="75" d="100"/>
          <a:sy n="75" d="100"/>
        </p:scale>
        <p:origin x="-84" y="-189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9F54-7B6F-4567-9915-E0F74A9E1081}"/>
              </a:ext>
            </a:extLst>
          </p:cNvPr>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58C7B488-6F8E-49F1-B3A1-5BEC53AB6CC4}"/>
              </a:ext>
            </a:extLst>
          </p:cNvPr>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35B5A10B-80E2-494A-9A4E-5A2550C42BDB}"/>
              </a:ext>
            </a:extLst>
          </p:cNvPr>
          <p:cNvSpPr>
            <a:spLocks noGrp="1"/>
          </p:cNvSpPr>
          <p:nvPr>
            <p:ph type="dt" sz="half" idx="10"/>
          </p:nvPr>
        </p:nvSpPr>
        <p:spPr/>
        <p:txBody>
          <a:bodyPr/>
          <a:lstStyle/>
          <a:p>
            <a:fld id="{1D8BD707-D9CF-40AE-B4C6-C98DA3205C09}" type="datetimeFigureOut">
              <a:rPr lang="en-US" smtClean="0"/>
              <a:pPr/>
              <a:t>8/21/2019</a:t>
            </a:fld>
            <a:endParaRPr lang="en-US"/>
          </a:p>
        </p:txBody>
      </p:sp>
      <p:sp>
        <p:nvSpPr>
          <p:cNvPr id="5" name="Footer Placeholder 4">
            <a:extLst>
              <a:ext uri="{FF2B5EF4-FFF2-40B4-BE49-F238E27FC236}">
                <a16:creationId xmlns:a16="http://schemas.microsoft.com/office/drawing/2014/main" id="{19901DFA-488C-4FB3-9749-BFB997ACE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BE505-06A7-43DC-A376-F14A3125433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169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7943-447A-44AC-8EC6-B72047CB9B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AC7CF9-4764-4C4E-8C1B-601F2AB89A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39973-DF95-4C03-BAF3-8C5B8B785F5D}"/>
              </a:ext>
            </a:extLst>
          </p:cNvPr>
          <p:cNvSpPr>
            <a:spLocks noGrp="1"/>
          </p:cNvSpPr>
          <p:nvPr>
            <p:ph type="dt" sz="half" idx="10"/>
          </p:nvPr>
        </p:nvSpPr>
        <p:spPr/>
        <p:txBody>
          <a:bodyPr/>
          <a:lstStyle/>
          <a:p>
            <a:fld id="{1D8BD707-D9CF-40AE-B4C6-C98DA3205C09}" type="datetimeFigureOut">
              <a:rPr lang="en-US" smtClean="0"/>
              <a:pPr/>
              <a:t>8/21/2019</a:t>
            </a:fld>
            <a:endParaRPr lang="en-US"/>
          </a:p>
        </p:txBody>
      </p:sp>
      <p:sp>
        <p:nvSpPr>
          <p:cNvPr id="5" name="Footer Placeholder 4">
            <a:extLst>
              <a:ext uri="{FF2B5EF4-FFF2-40B4-BE49-F238E27FC236}">
                <a16:creationId xmlns:a16="http://schemas.microsoft.com/office/drawing/2014/main" id="{F42D6115-5DE5-4244-A9D6-62CC0170F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B6659-4AB1-4FB3-81C2-54EE54D2365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87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BEA87-7FC4-467B-BAC1-D9AA95E0A4EC}"/>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5D893-6A64-4DCF-A757-00EA3B4805A9}"/>
              </a:ext>
            </a:extLst>
          </p:cNvPr>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B14D4-46FD-4EB6-B0AA-C23957E9B450}"/>
              </a:ext>
            </a:extLst>
          </p:cNvPr>
          <p:cNvSpPr>
            <a:spLocks noGrp="1"/>
          </p:cNvSpPr>
          <p:nvPr>
            <p:ph type="dt" sz="half" idx="10"/>
          </p:nvPr>
        </p:nvSpPr>
        <p:spPr/>
        <p:txBody>
          <a:bodyPr/>
          <a:lstStyle/>
          <a:p>
            <a:fld id="{1D8BD707-D9CF-40AE-B4C6-C98DA3205C09}" type="datetimeFigureOut">
              <a:rPr lang="en-US" smtClean="0"/>
              <a:pPr/>
              <a:t>8/21/2019</a:t>
            </a:fld>
            <a:endParaRPr lang="en-US"/>
          </a:p>
        </p:txBody>
      </p:sp>
      <p:sp>
        <p:nvSpPr>
          <p:cNvPr id="5" name="Footer Placeholder 4">
            <a:extLst>
              <a:ext uri="{FF2B5EF4-FFF2-40B4-BE49-F238E27FC236}">
                <a16:creationId xmlns:a16="http://schemas.microsoft.com/office/drawing/2014/main" id="{3C64F4F0-CB16-461C-9A3B-FE2977045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124DB-5E86-498E-BD61-250E127A227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302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1967B-1FEE-4D6F-B76F-ED32911DCC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A947E-993F-4EBB-BC79-FE6DC7E69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96882-1B12-4647-A76E-C146A9669F83}"/>
              </a:ext>
            </a:extLst>
          </p:cNvPr>
          <p:cNvSpPr>
            <a:spLocks noGrp="1"/>
          </p:cNvSpPr>
          <p:nvPr>
            <p:ph type="dt" sz="half" idx="10"/>
          </p:nvPr>
        </p:nvSpPr>
        <p:spPr/>
        <p:txBody>
          <a:bodyPr/>
          <a:lstStyle/>
          <a:p>
            <a:fld id="{1D8BD707-D9CF-40AE-B4C6-C98DA3205C09}" type="datetimeFigureOut">
              <a:rPr lang="en-US" smtClean="0"/>
              <a:pPr/>
              <a:t>8/21/2019</a:t>
            </a:fld>
            <a:endParaRPr lang="en-US"/>
          </a:p>
        </p:txBody>
      </p:sp>
      <p:sp>
        <p:nvSpPr>
          <p:cNvPr id="5" name="Footer Placeholder 4">
            <a:extLst>
              <a:ext uri="{FF2B5EF4-FFF2-40B4-BE49-F238E27FC236}">
                <a16:creationId xmlns:a16="http://schemas.microsoft.com/office/drawing/2014/main" id="{BCBC1708-7282-4935-94CE-BC494214D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0B14-1702-4501-946E-70C29AF2F3C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928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C4C-7727-4AB7-A9AD-456878F43748}"/>
              </a:ext>
            </a:extLst>
          </p:cNvPr>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236532E9-38DC-4B3A-BAA1-828F1B6982F1}"/>
              </a:ext>
            </a:extLst>
          </p:cNvPr>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3B7ECA-6773-4209-9D96-9B93C108CE43}"/>
              </a:ext>
            </a:extLst>
          </p:cNvPr>
          <p:cNvSpPr>
            <a:spLocks noGrp="1"/>
          </p:cNvSpPr>
          <p:nvPr>
            <p:ph type="dt" sz="half" idx="10"/>
          </p:nvPr>
        </p:nvSpPr>
        <p:spPr/>
        <p:txBody>
          <a:bodyPr/>
          <a:lstStyle/>
          <a:p>
            <a:fld id="{1D8BD707-D9CF-40AE-B4C6-C98DA3205C09}" type="datetimeFigureOut">
              <a:rPr lang="en-US" smtClean="0"/>
              <a:pPr/>
              <a:t>8/21/2019</a:t>
            </a:fld>
            <a:endParaRPr lang="en-US"/>
          </a:p>
        </p:txBody>
      </p:sp>
      <p:sp>
        <p:nvSpPr>
          <p:cNvPr id="5" name="Footer Placeholder 4">
            <a:extLst>
              <a:ext uri="{FF2B5EF4-FFF2-40B4-BE49-F238E27FC236}">
                <a16:creationId xmlns:a16="http://schemas.microsoft.com/office/drawing/2014/main" id="{30ECB23D-A065-4A4F-8B64-C1C36BE40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812CD-E62C-4408-B7FD-9DC05557B2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203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FDE13-206C-46A6-A90A-F0A8A7236E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B0DDC-A317-4219-BF2A-E1DBD633C572}"/>
              </a:ext>
            </a:extLst>
          </p:cNvPr>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86E09-0FDB-4989-A23B-03AB7A3D5CCE}"/>
              </a:ext>
            </a:extLst>
          </p:cNvPr>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03641F-EF06-439B-AA30-1DFEE6E5CB67}"/>
              </a:ext>
            </a:extLst>
          </p:cNvPr>
          <p:cNvSpPr>
            <a:spLocks noGrp="1"/>
          </p:cNvSpPr>
          <p:nvPr>
            <p:ph type="dt" sz="half" idx="10"/>
          </p:nvPr>
        </p:nvSpPr>
        <p:spPr/>
        <p:txBody>
          <a:bodyPr/>
          <a:lstStyle/>
          <a:p>
            <a:fld id="{1D8BD707-D9CF-40AE-B4C6-C98DA3205C09}" type="datetimeFigureOut">
              <a:rPr lang="en-US" smtClean="0"/>
              <a:pPr/>
              <a:t>8/21/2019</a:t>
            </a:fld>
            <a:endParaRPr lang="en-US"/>
          </a:p>
        </p:txBody>
      </p:sp>
      <p:sp>
        <p:nvSpPr>
          <p:cNvPr id="6" name="Footer Placeholder 5">
            <a:extLst>
              <a:ext uri="{FF2B5EF4-FFF2-40B4-BE49-F238E27FC236}">
                <a16:creationId xmlns:a16="http://schemas.microsoft.com/office/drawing/2014/main" id="{CD418E80-D5F9-4F53-873C-636571553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A5F12-A9CA-4ECE-A337-A149AC09E63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8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12E7-3CD6-472A-9E35-24F8D4E08919}"/>
              </a:ext>
            </a:extLst>
          </p:cNvPr>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91E558-4AC9-44CF-B868-130079EBD689}"/>
              </a:ext>
            </a:extLst>
          </p:cNvPr>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a:extLst>
              <a:ext uri="{FF2B5EF4-FFF2-40B4-BE49-F238E27FC236}">
                <a16:creationId xmlns:a16="http://schemas.microsoft.com/office/drawing/2014/main" id="{A3567D34-87DB-44E2-8651-4E1E0C169D31}"/>
              </a:ext>
            </a:extLst>
          </p:cNvPr>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6B877-EDA9-41FF-8228-07AE44CA14CF}"/>
              </a:ext>
            </a:extLst>
          </p:cNvPr>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a:extLst>
              <a:ext uri="{FF2B5EF4-FFF2-40B4-BE49-F238E27FC236}">
                <a16:creationId xmlns:a16="http://schemas.microsoft.com/office/drawing/2014/main" id="{10BFEA76-8477-4128-9071-9C4851E73F3E}"/>
              </a:ext>
            </a:extLst>
          </p:cNvPr>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496250-4171-4736-9A15-00D3C3766779}"/>
              </a:ext>
            </a:extLst>
          </p:cNvPr>
          <p:cNvSpPr>
            <a:spLocks noGrp="1"/>
          </p:cNvSpPr>
          <p:nvPr>
            <p:ph type="dt" sz="half" idx="10"/>
          </p:nvPr>
        </p:nvSpPr>
        <p:spPr/>
        <p:txBody>
          <a:bodyPr/>
          <a:lstStyle/>
          <a:p>
            <a:fld id="{1D8BD707-D9CF-40AE-B4C6-C98DA3205C09}" type="datetimeFigureOut">
              <a:rPr lang="en-US" smtClean="0"/>
              <a:pPr/>
              <a:t>8/21/2019</a:t>
            </a:fld>
            <a:endParaRPr lang="en-US"/>
          </a:p>
        </p:txBody>
      </p:sp>
      <p:sp>
        <p:nvSpPr>
          <p:cNvPr id="8" name="Footer Placeholder 7">
            <a:extLst>
              <a:ext uri="{FF2B5EF4-FFF2-40B4-BE49-F238E27FC236}">
                <a16:creationId xmlns:a16="http://schemas.microsoft.com/office/drawing/2014/main" id="{39ED1F35-848E-4DC9-BEE7-FD84CD94A7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A41A48-9240-4959-93CF-7FA9DEA02DD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817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0665-1646-4F77-AEF9-DC053B6357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C95C87-0DAA-4E4E-8C36-473A4C56A3AD}"/>
              </a:ext>
            </a:extLst>
          </p:cNvPr>
          <p:cNvSpPr>
            <a:spLocks noGrp="1"/>
          </p:cNvSpPr>
          <p:nvPr>
            <p:ph type="dt" sz="half" idx="10"/>
          </p:nvPr>
        </p:nvSpPr>
        <p:spPr/>
        <p:txBody>
          <a:bodyPr/>
          <a:lstStyle/>
          <a:p>
            <a:fld id="{1D8BD707-D9CF-40AE-B4C6-C98DA3205C09}" type="datetimeFigureOut">
              <a:rPr lang="en-US" smtClean="0"/>
              <a:pPr/>
              <a:t>8/21/2019</a:t>
            </a:fld>
            <a:endParaRPr lang="en-US"/>
          </a:p>
        </p:txBody>
      </p:sp>
      <p:sp>
        <p:nvSpPr>
          <p:cNvPr id="4" name="Footer Placeholder 3">
            <a:extLst>
              <a:ext uri="{FF2B5EF4-FFF2-40B4-BE49-F238E27FC236}">
                <a16:creationId xmlns:a16="http://schemas.microsoft.com/office/drawing/2014/main" id="{9F028BE7-9CE3-4FCB-883B-C2CDC311FE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68EA0B-4F63-4745-8959-9E9CEADBD88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747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D4BFF8-62F0-4512-9890-C5BD7F0F04E8}"/>
              </a:ext>
            </a:extLst>
          </p:cNvPr>
          <p:cNvSpPr>
            <a:spLocks noGrp="1"/>
          </p:cNvSpPr>
          <p:nvPr>
            <p:ph type="dt" sz="half" idx="10"/>
          </p:nvPr>
        </p:nvSpPr>
        <p:spPr/>
        <p:txBody>
          <a:bodyPr/>
          <a:lstStyle/>
          <a:p>
            <a:fld id="{1D8BD707-D9CF-40AE-B4C6-C98DA3205C09}" type="datetimeFigureOut">
              <a:rPr lang="en-US" smtClean="0"/>
              <a:pPr/>
              <a:t>8/21/2019</a:t>
            </a:fld>
            <a:endParaRPr lang="en-US"/>
          </a:p>
        </p:txBody>
      </p:sp>
      <p:sp>
        <p:nvSpPr>
          <p:cNvPr id="3" name="Footer Placeholder 2">
            <a:extLst>
              <a:ext uri="{FF2B5EF4-FFF2-40B4-BE49-F238E27FC236}">
                <a16:creationId xmlns:a16="http://schemas.microsoft.com/office/drawing/2014/main" id="{5F247FDE-AB4B-476A-B854-8943F780A2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785675-024A-438E-AD07-64B3D7B81AA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510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C87D-1C1E-41A6-A671-5FCA9A3BF79A}"/>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14D792BB-CCCA-42A6-A545-B99360E9661A}"/>
              </a:ext>
            </a:extLst>
          </p:cNvPr>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E88FD4-A704-46A2-9C88-8BAEADD2FD42}"/>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6F3AC63B-A1B6-4211-A747-5AE9282B7A13}"/>
              </a:ext>
            </a:extLst>
          </p:cNvPr>
          <p:cNvSpPr>
            <a:spLocks noGrp="1"/>
          </p:cNvSpPr>
          <p:nvPr>
            <p:ph type="dt" sz="half" idx="10"/>
          </p:nvPr>
        </p:nvSpPr>
        <p:spPr/>
        <p:txBody>
          <a:bodyPr/>
          <a:lstStyle/>
          <a:p>
            <a:fld id="{1D8BD707-D9CF-40AE-B4C6-C98DA3205C09}" type="datetimeFigureOut">
              <a:rPr lang="en-US" smtClean="0"/>
              <a:pPr/>
              <a:t>8/21/2019</a:t>
            </a:fld>
            <a:endParaRPr lang="en-US"/>
          </a:p>
        </p:txBody>
      </p:sp>
      <p:sp>
        <p:nvSpPr>
          <p:cNvPr id="6" name="Footer Placeholder 5">
            <a:extLst>
              <a:ext uri="{FF2B5EF4-FFF2-40B4-BE49-F238E27FC236}">
                <a16:creationId xmlns:a16="http://schemas.microsoft.com/office/drawing/2014/main" id="{4D139476-D4E4-4EDB-9521-04E82D6A8C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8E10C-7292-41D2-9C0A-0BEC9739FA7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359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7F2A-F67B-4E41-9F73-BCA0B99A6ADB}"/>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D7A055F3-08CB-4253-A387-F0B5C456F869}"/>
              </a:ext>
            </a:extLst>
          </p:cNvPr>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a:extLst>
              <a:ext uri="{FF2B5EF4-FFF2-40B4-BE49-F238E27FC236}">
                <a16:creationId xmlns:a16="http://schemas.microsoft.com/office/drawing/2014/main" id="{9B6F0AC7-5D37-4F65-BC8F-22ACD29A5BF8}"/>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4857E916-1426-4D5F-9B69-7F1C5BEF8E68}"/>
              </a:ext>
            </a:extLst>
          </p:cNvPr>
          <p:cNvSpPr>
            <a:spLocks noGrp="1"/>
          </p:cNvSpPr>
          <p:nvPr>
            <p:ph type="dt" sz="half" idx="10"/>
          </p:nvPr>
        </p:nvSpPr>
        <p:spPr/>
        <p:txBody>
          <a:bodyPr/>
          <a:lstStyle/>
          <a:p>
            <a:fld id="{1D8BD707-D9CF-40AE-B4C6-C98DA3205C09}" type="datetimeFigureOut">
              <a:rPr lang="en-US" smtClean="0"/>
              <a:pPr/>
              <a:t>8/21/2019</a:t>
            </a:fld>
            <a:endParaRPr lang="en-US"/>
          </a:p>
        </p:txBody>
      </p:sp>
      <p:sp>
        <p:nvSpPr>
          <p:cNvPr id="6" name="Footer Placeholder 5">
            <a:extLst>
              <a:ext uri="{FF2B5EF4-FFF2-40B4-BE49-F238E27FC236}">
                <a16:creationId xmlns:a16="http://schemas.microsoft.com/office/drawing/2014/main" id="{86ECCF08-4FF5-4B00-A298-3615E1FC19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8CE7F3-56EC-468F-A3CE-4066342CD60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475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5342A-7AAA-4302-9BA8-FFD3E2BC4D31}"/>
              </a:ext>
            </a:extLst>
          </p:cNvPr>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6D4BD7-D758-42E4-827F-F7E7BF335F40}"/>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E4797-1A5E-415C-A345-80587E66E3F1}"/>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1D8BD707-D9CF-40AE-B4C6-C98DA3205C09}" type="datetimeFigureOut">
              <a:rPr lang="en-US" smtClean="0"/>
              <a:pPr/>
              <a:t>8/21/2019</a:t>
            </a:fld>
            <a:endParaRPr lang="en-US"/>
          </a:p>
        </p:txBody>
      </p:sp>
      <p:sp>
        <p:nvSpPr>
          <p:cNvPr id="5" name="Footer Placeholder 4">
            <a:extLst>
              <a:ext uri="{FF2B5EF4-FFF2-40B4-BE49-F238E27FC236}">
                <a16:creationId xmlns:a16="http://schemas.microsoft.com/office/drawing/2014/main" id="{DC279A4E-D13C-40F6-872E-48D68AE21C78}"/>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29BEDE-F9C2-499D-BC55-C08149AE2180}"/>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031071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11" name="Rectangle 10"/>
          <p:cNvSpPr/>
          <p:nvPr/>
        </p:nvSpPr>
        <p:spPr>
          <a:xfrm>
            <a:off x="1636191" y="5719885"/>
            <a:ext cx="5925514" cy="3323987"/>
          </a:xfrm>
          <a:prstGeom prst="rect">
            <a:avLst/>
          </a:prstGeom>
          <a:noFill/>
          <a:ln>
            <a:noFill/>
          </a:ln>
        </p:spPr>
        <p:txBody>
          <a:bodyPr wrap="square" anchor="ctr">
            <a:spAutoFit/>
          </a:bodyPr>
          <a:lstStyle/>
          <a:p>
            <a:pPr algn="ctr"/>
            <a:r>
              <a:rPr lang="en-US" sz="1500" dirty="0">
                <a:solidFill>
                  <a:srgbClr val="002060"/>
                </a:solidFill>
                <a:latin typeface="Century Gothic" panose="020B0502020202020204" pitchFamily="34" charset="0"/>
              </a:rPr>
              <a:t>Well taken care of townhome in Dunes West. Home overlooks a nice pond from the screen porch, deck and master bedroom. Bright colors welcome you with an open floor plan and roomy kitchen with granite and whirlpool appliances. The eat in kitchen is large and also has a place for bar stools. The beautiful hardwood floors in the spacious family room leading to the screen porch and deck are in great condition. Grilling on your deck watching wildlife will bring relaxation to the end of your day. Upstairs are two good sized bedrooms each with their own baths. The master has a large soaking tub, separate shower &amp; generous closets. A large laundry room rounds out the second floor. The </a:t>
            </a:r>
            <a:r>
              <a:rPr lang="en-US" sz="1500" dirty="0" err="1">
                <a:solidFill>
                  <a:srgbClr val="002060"/>
                </a:solidFill>
                <a:latin typeface="Century Gothic" panose="020B0502020202020204" pitchFamily="34" charset="0"/>
              </a:rPr>
              <a:t>tandum</a:t>
            </a:r>
            <a:r>
              <a:rPr lang="en-US" sz="1500" dirty="0">
                <a:solidFill>
                  <a:srgbClr val="002060"/>
                </a:solidFill>
                <a:latin typeface="Century Gothic" panose="020B0502020202020204" pitchFamily="34" charset="0"/>
              </a:rPr>
              <a:t> garage fits 2 cars and tons of storage. Location is convenient to shopping, hospital, restaurants &amp; beaches.</a:t>
            </a:r>
          </a:p>
        </p:txBody>
      </p:sp>
      <p:sp>
        <p:nvSpPr>
          <p:cNvPr id="12" name="Rectangle 11"/>
          <p:cNvSpPr/>
          <p:nvPr/>
        </p:nvSpPr>
        <p:spPr>
          <a:xfrm>
            <a:off x="8610600" y="5497917"/>
            <a:ext cx="3110006" cy="2031325"/>
          </a:xfrm>
          <a:prstGeom prst="rect">
            <a:avLst/>
          </a:prstGeom>
        </p:spPr>
        <p:txBody>
          <a:bodyPr wrap="square">
            <a:spAutoFit/>
          </a:bodyPr>
          <a:lstStyle/>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Asking $1,200,000</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MLS# 17023051</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3,692  </a:t>
            </a:r>
            <a:r>
              <a:rPr lang="en-US" sz="1800" dirty="0" err="1">
                <a:effectLst>
                  <a:outerShdw blurRad="38100" dist="38100" dir="2700000" algn="tl">
                    <a:srgbClr val="000000">
                      <a:alpha val="43137"/>
                    </a:srgbClr>
                  </a:outerShdw>
                </a:effectLst>
                <a:latin typeface="Century Gothic" pitchFamily="34" charset="0"/>
              </a:rPr>
              <a:t>SqFt</a:t>
            </a:r>
            <a:endParaRPr lang="en-US" sz="1800" dirty="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4 Bed/3½ Baths</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Short Drive to Historic Downtown Charleston &amp; Beaches</a:t>
            </a:r>
          </a:p>
        </p:txBody>
      </p:sp>
      <p:pic>
        <p:nvPicPr>
          <p:cNvPr id="22" name="Picture 21"/>
          <p:cNvPicPr>
            <a:picLocks/>
          </p:cNvPicPr>
          <p:nvPr/>
        </p:nvPicPr>
        <p:blipFill>
          <a:blip r:embed="rId4" cstate="print">
            <a:extLst>
              <a:ext uri="{28A0092B-C50C-407E-A947-70E740481C1C}">
                <a14:useLocalDpi xmlns:a14="http://schemas.microsoft.com/office/drawing/2010/main" val="0"/>
              </a:ext>
            </a:extLst>
          </a:blip>
          <a:srcRect/>
          <a:stretch/>
        </p:blipFill>
        <p:spPr>
          <a:xfrm>
            <a:off x="77152" y="5117469"/>
            <a:ext cx="1363980" cy="909320"/>
          </a:xfrm>
          <a:prstGeom prst="rect">
            <a:avLst/>
          </a:prstGeom>
          <a:ln>
            <a:noFill/>
          </a:ln>
          <a:effectLst>
            <a:outerShdw blurRad="292100" dist="139700" dir="2700000" algn="tl" rotWithShape="0">
              <a:srgbClr val="333333">
                <a:alpha val="65000"/>
              </a:srgbClr>
            </a:outerShdw>
          </a:effectLst>
        </p:spPr>
      </p:pic>
      <p:pic>
        <p:nvPicPr>
          <p:cNvPr id="23" name="Picture 22"/>
          <p:cNvPicPr>
            <a:picLocks/>
          </p:cNvPicPr>
          <p:nvPr/>
        </p:nvPicPr>
        <p:blipFill>
          <a:blip r:embed="rId5" cstate="print">
            <a:extLst>
              <a:ext uri="{28A0092B-C50C-407E-A947-70E740481C1C}">
                <a14:useLocalDpi xmlns:a14="http://schemas.microsoft.com/office/drawing/2010/main" val="0"/>
              </a:ext>
            </a:extLst>
          </a:blip>
          <a:srcRect/>
          <a:stretch/>
        </p:blipFill>
        <p:spPr>
          <a:xfrm>
            <a:off x="77152" y="6121047"/>
            <a:ext cx="1369695" cy="913130"/>
          </a:xfrm>
          <a:prstGeom prst="rect">
            <a:avLst/>
          </a:prstGeom>
          <a:ln>
            <a:noFill/>
          </a:ln>
          <a:effectLst>
            <a:outerShdw blurRad="292100" dist="139700" dir="2700000" algn="tl" rotWithShape="0">
              <a:srgbClr val="333333">
                <a:alpha val="65000"/>
              </a:srgbClr>
            </a:outerShdw>
          </a:effectLst>
        </p:spPr>
      </p:pic>
      <p:pic>
        <p:nvPicPr>
          <p:cNvPr id="25" name="Picture 24"/>
          <p:cNvPicPr>
            <a:picLocks/>
          </p:cNvPicPr>
          <p:nvPr/>
        </p:nvPicPr>
        <p:blipFill>
          <a:blip r:embed="rId6" cstate="print">
            <a:extLst>
              <a:ext uri="{28A0092B-C50C-407E-A947-70E740481C1C}">
                <a14:useLocalDpi xmlns:a14="http://schemas.microsoft.com/office/drawing/2010/main" val="0"/>
              </a:ext>
            </a:extLst>
          </a:blip>
          <a:srcRect/>
          <a:stretch/>
        </p:blipFill>
        <p:spPr>
          <a:xfrm>
            <a:off x="77152" y="8131378"/>
            <a:ext cx="1368742" cy="912494"/>
          </a:xfrm>
          <a:prstGeom prst="rect">
            <a:avLst/>
          </a:prstGeom>
          <a:ln>
            <a:noFill/>
          </a:ln>
          <a:effectLst>
            <a:outerShdw blurRad="292100" dist="139700" dir="2700000" algn="tl" rotWithShape="0">
              <a:srgbClr val="333333">
                <a:alpha val="65000"/>
              </a:srgbClr>
            </a:outerShdw>
          </a:effectLst>
        </p:spPr>
      </p:pic>
      <p:pic>
        <p:nvPicPr>
          <p:cNvPr id="26" name="Picture 25"/>
          <p:cNvPicPr>
            <a:picLocks/>
          </p:cNvPicPr>
          <p:nvPr/>
        </p:nvPicPr>
        <p:blipFill>
          <a:blip r:embed="rId7" cstate="print">
            <a:extLst>
              <a:ext uri="{28A0092B-C50C-407E-A947-70E740481C1C}">
                <a14:useLocalDpi xmlns:a14="http://schemas.microsoft.com/office/drawing/2010/main" val="0"/>
              </a:ext>
            </a:extLst>
          </a:blip>
          <a:srcRect/>
          <a:stretch/>
        </p:blipFill>
        <p:spPr>
          <a:xfrm>
            <a:off x="97140" y="7125895"/>
            <a:ext cx="1323052" cy="913763"/>
          </a:xfrm>
          <a:prstGeom prst="rect">
            <a:avLst/>
          </a:prstGeom>
          <a:ln>
            <a:noFill/>
          </a:ln>
          <a:effectLst>
            <a:outerShdw blurRad="292100" dist="139700" dir="2700000" algn="tl" rotWithShape="0">
              <a:srgbClr val="333333">
                <a:alpha val="65000"/>
              </a:srgbClr>
            </a:outerShdw>
          </a:effectLst>
        </p:spPr>
      </p:pic>
      <p:sp>
        <p:nvSpPr>
          <p:cNvPr id="29" name="Title 1"/>
          <p:cNvSpPr txBox="1">
            <a:spLocks/>
          </p:cNvSpPr>
          <p:nvPr/>
        </p:nvSpPr>
        <p:spPr>
          <a:xfrm>
            <a:off x="1432838" y="-1"/>
            <a:ext cx="6332220" cy="538993"/>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800" i="1" dirty="0">
                <a:solidFill>
                  <a:srgbClr val="002060"/>
                </a:solidFill>
                <a:latin typeface="Century Gothic" pitchFamily="34" charset="0"/>
              </a:rPr>
              <a:t>New to the Market!</a:t>
            </a:r>
          </a:p>
        </p:txBody>
      </p:sp>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77152" y="90054"/>
            <a:ext cx="1369695" cy="913130"/>
          </a:xfrm>
          <a:prstGeom prst="rect">
            <a:avLst/>
          </a:prstGeom>
          <a:ln>
            <a:noFill/>
          </a:ln>
          <a:effectLst>
            <a:outerShdw blurRad="292100" dist="139700" dir="2700000" algn="tl" rotWithShape="0">
              <a:srgbClr val="333333">
                <a:alpha val="65000"/>
              </a:srgbClr>
            </a:outerShdw>
          </a:effectLst>
        </p:spPr>
      </p:pic>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9" cstate="print">
            <a:extLst>
              <a:ext uri="{28A0092B-C50C-407E-A947-70E740481C1C}">
                <a14:useLocalDpi xmlns:a14="http://schemas.microsoft.com/office/drawing/2010/main" val="0"/>
              </a:ext>
            </a:extLst>
          </a:blip>
          <a:srcRect/>
          <a:stretch/>
        </p:blipFill>
        <p:spPr>
          <a:xfrm>
            <a:off x="77152" y="2099750"/>
            <a:ext cx="1369695" cy="913130"/>
          </a:xfrm>
          <a:prstGeom prst="rect">
            <a:avLst/>
          </a:prstGeom>
          <a:ln>
            <a:noFill/>
          </a:ln>
          <a:effectLst>
            <a:outerShdw blurRad="292100" dist="139700" dir="2700000" algn="tl" rotWithShape="0">
              <a:srgbClr val="333333">
                <a:alpha val="65000"/>
              </a:srgbClr>
            </a:outerShdw>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77152" y="4111037"/>
            <a:ext cx="1366827" cy="911218"/>
          </a:xfrm>
          <a:prstGeom prst="rect">
            <a:avLst/>
          </a:prstGeom>
          <a:ln>
            <a:noFill/>
          </a:ln>
          <a:effectLst>
            <a:outerShdw blurRad="292100" dist="139700" dir="2700000" algn="tl" rotWithShape="0">
              <a:srgbClr val="333333">
                <a:alpha val="65000"/>
              </a:srgbClr>
            </a:outerShdw>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77152" y="1094902"/>
            <a:ext cx="1369695" cy="913130"/>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77152" y="3103963"/>
            <a:ext cx="1371600" cy="914400"/>
          </a:xfrm>
          <a:prstGeom prst="rect">
            <a:avLst/>
          </a:prstGeom>
          <a:ln>
            <a:noFill/>
          </a:ln>
          <a:effectLst>
            <a:outerShdw blurRad="292100" dist="139700" dir="2700000" algn="tl" rotWithShape="0">
              <a:srgbClr val="333333">
                <a:alpha val="65000"/>
              </a:srgbClr>
            </a:outerShdw>
          </a:effectLst>
        </p:spPr>
      </p:pic>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83822" y="9220200"/>
            <a:ext cx="585353"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669175" y="9220200"/>
            <a:ext cx="5350625"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rgbClr val="002060"/>
                </a:solidFill>
                <a:latin typeface="Trebuchet MS" panose="020B0603020202020204" pitchFamily="34" charset="0"/>
              </a:rPr>
              <a:t>Gay Slough</a:t>
            </a:r>
            <a:br>
              <a:rPr lang="en-US" sz="1800" i="0" dirty="0">
                <a:solidFill>
                  <a:srgbClr val="002060"/>
                </a:solidFill>
                <a:latin typeface="Trebuchet MS" panose="020B0603020202020204" pitchFamily="34" charset="0"/>
              </a:rPr>
            </a:br>
            <a:r>
              <a:rPr lang="en-US" sz="1400" i="0" spc="0" dirty="0">
                <a:solidFill>
                  <a:srgbClr val="002060"/>
                </a:solidFill>
                <a:latin typeface="Trebuchet MS" panose="020B0603020202020204" pitchFamily="34" charset="0"/>
                <a:cs typeface="Times New Roman" pitchFamily="18" charset="0"/>
              </a:rPr>
              <a:t>(843) 452-9708</a:t>
            </a:r>
            <a:br>
              <a:rPr lang="en-US" sz="1400" i="0" spc="0" dirty="0">
                <a:solidFill>
                  <a:srgbClr val="002060"/>
                </a:solidFill>
                <a:latin typeface="Trebuchet MS" panose="020B0603020202020204" pitchFamily="34" charset="0"/>
                <a:cs typeface="Times New Roman" pitchFamily="18" charset="0"/>
              </a:rPr>
            </a:br>
            <a:r>
              <a:rPr lang="en-US" sz="1400" i="0" spc="0" dirty="0">
                <a:solidFill>
                  <a:srgbClr val="002060"/>
                </a:solidFill>
                <a:latin typeface="Trebuchet MS" panose="020B0603020202020204" pitchFamily="34" charset="0"/>
                <a:cs typeface="Times New Roman" pitchFamily="18" charset="0"/>
              </a:rPr>
              <a:t>gslough@carolinaone.com</a:t>
            </a:r>
            <a:br>
              <a:rPr lang="en-US" sz="1400" i="0" spc="0" dirty="0">
                <a:solidFill>
                  <a:srgbClr val="002060"/>
                </a:solidFill>
                <a:latin typeface="Trebuchet MS" panose="020B0603020202020204" pitchFamily="34" charset="0"/>
                <a:cs typeface="Times New Roman" pitchFamily="18" charset="0"/>
              </a:rPr>
            </a:br>
            <a:br>
              <a:rPr lang="en-US" sz="1400" i="0" spc="0" dirty="0">
                <a:solidFill>
                  <a:srgbClr val="002060"/>
                </a:solidFill>
                <a:latin typeface="Trebuchet MS" panose="020B0603020202020204" pitchFamily="34" charset="0"/>
                <a:cs typeface="Times New Roman" pitchFamily="18" charset="0"/>
              </a:rPr>
            </a:br>
            <a:r>
              <a:rPr lang="en-US" sz="1200" i="0" spc="0" dirty="0">
                <a:solidFill>
                  <a:srgbClr val="002060"/>
                </a:solidFill>
                <a:latin typeface="Trebuchet MS" panose="020B0603020202020204" pitchFamily="34" charset="0"/>
                <a:cs typeface="Times New Roman" pitchFamily="18" charset="0"/>
              </a:rPr>
              <a:t>Carolina One Real Estate • 195 W Coleman Blvd • Mount Pleasant, SC 29464</a:t>
            </a:r>
          </a:p>
        </p:txBody>
      </p:sp>
      <p:sp>
        <p:nvSpPr>
          <p:cNvPr id="31" name="TextBox 30">
            <a:extLst>
              <a:ext uri="{FF2B5EF4-FFF2-40B4-BE49-F238E27FC236}">
                <a16:creationId xmlns:a16="http://schemas.microsoft.com/office/drawing/2014/main" id="{64BB4F72-2C71-46D2-B272-A75B0D27F7FA}"/>
              </a:ext>
            </a:extLst>
          </p:cNvPr>
          <p:cNvSpPr txBox="1"/>
          <p:nvPr/>
        </p:nvSpPr>
        <p:spPr>
          <a:xfrm>
            <a:off x="6403658" y="9719846"/>
            <a:ext cx="1368742" cy="246221"/>
          </a:xfrm>
          <a:prstGeom prst="rect">
            <a:avLst/>
          </a:prstGeom>
          <a:noFill/>
        </p:spPr>
        <p:txBody>
          <a:bodyPr wrap="square" rtlCol="0">
            <a:spAutoFit/>
          </a:bodyPr>
          <a:lstStyle/>
          <a:p>
            <a:pPr algn="ctr"/>
            <a:r>
              <a:rPr lang="en-US" sz="1000" dirty="0">
                <a:solidFill>
                  <a:srgbClr val="002060"/>
                </a:solidFill>
                <a:latin typeface="Trebuchet MS" panose="020B0603020202020204" pitchFamily="34" charset="0"/>
              </a:rPr>
              <a:t>www.gayslough.com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74143"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5">
            <a:extLst>
              <a:ext uri="{28A0092B-C50C-407E-A947-70E740481C1C}">
                <a14:useLocalDpi xmlns:a14="http://schemas.microsoft.com/office/drawing/2010/main" val="0"/>
              </a:ext>
            </a:extLst>
          </a:blip>
          <a:srcRect/>
          <a:stretch/>
        </p:blipFill>
        <p:spPr>
          <a:xfrm>
            <a:off x="1636191" y="592247"/>
            <a:ext cx="5925514" cy="4011632"/>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1636191" y="4657134"/>
            <a:ext cx="5925515" cy="1009497"/>
          </a:xfrm>
        </p:spPr>
        <p:txBody>
          <a:bodyPr anchor="t">
            <a:noAutofit/>
          </a:bodyPr>
          <a:lstStyle/>
          <a:p>
            <a:r>
              <a:rPr lang="pt-BR" sz="2400" b="1" dirty="0">
                <a:solidFill>
                  <a:srgbClr val="002060"/>
                </a:solidFill>
                <a:latin typeface="Century Gothic" pitchFamily="34" charset="0"/>
              </a:rPr>
              <a:t>180 Fair Sailing Road</a:t>
            </a:r>
            <a:br>
              <a:rPr lang="pt-BR" sz="2400" dirty="0">
                <a:solidFill>
                  <a:srgbClr val="002060"/>
                </a:solidFill>
                <a:latin typeface="Century Gothic" pitchFamily="34" charset="0"/>
              </a:rPr>
            </a:br>
            <a:r>
              <a:rPr lang="en-US" sz="2000" dirty="0">
                <a:solidFill>
                  <a:srgbClr val="002060"/>
                </a:solidFill>
                <a:latin typeface="Century Gothic" pitchFamily="34" charset="0"/>
              </a:rPr>
              <a:t>Dunes West | Mount Pleasant</a:t>
            </a:r>
            <a:br>
              <a:rPr lang="en-US" sz="2000" dirty="0">
                <a:solidFill>
                  <a:srgbClr val="002060"/>
                </a:solidFill>
                <a:latin typeface="Century Gothic" pitchFamily="34" charset="0"/>
              </a:rPr>
            </a:br>
            <a:r>
              <a:rPr lang="en-US" sz="2000" dirty="0">
                <a:solidFill>
                  <a:srgbClr val="002060"/>
                </a:solidFill>
                <a:latin typeface="Century Gothic" pitchFamily="34" charset="0"/>
              </a:rPr>
              <a:t>MLS# 19023650 | $280,000</a:t>
            </a:r>
          </a:p>
        </p:txBody>
      </p:sp>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343</TotalTime>
  <Words>191</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Century Gothic</vt:lpstr>
      <vt:lpstr>Trebuchet MS</vt:lpstr>
      <vt:lpstr>Office Theme</vt:lpstr>
      <vt:lpstr>180 Fair Sailing Road Dunes West | Mount Pleasant MLS# 19023650 | $280,000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53</cp:revision>
  <dcterms:created xsi:type="dcterms:W3CDTF">2006-08-16T00:00:00Z</dcterms:created>
  <dcterms:modified xsi:type="dcterms:W3CDTF">2019-08-21T13:07:21Z</dcterms:modified>
</cp:coreProperties>
</file>