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016" y="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8/1/2017</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75000"/>
              </a:schemeClr>
            </a:gs>
            <a:gs pos="100000">
              <a:schemeClr val="bg1"/>
            </a:gs>
          </a:gsLst>
          <a:lin ang="5400000" scaled="0"/>
        </a:gradFill>
        <a:effectLst/>
      </p:bgPr>
    </p:bg>
    <p:spTree>
      <p:nvGrpSpPr>
        <p:cNvPr id="1" name=""/>
        <p:cNvGrpSpPr/>
        <p:nvPr/>
      </p:nvGrpSpPr>
      <p:grpSpPr>
        <a:xfrm>
          <a:off x="0" y="0"/>
          <a:ext cx="0" cy="0"/>
          <a:chOff x="0" y="0"/>
          <a:chExt cx="0" cy="0"/>
        </a:xfrm>
      </p:grpSpPr>
      <p:sp>
        <p:nvSpPr>
          <p:cNvPr id="8" name="Rectangle 7"/>
          <p:cNvSpPr/>
          <p:nvPr/>
        </p:nvSpPr>
        <p:spPr>
          <a:xfrm>
            <a:off x="-6517" y="6181318"/>
            <a:ext cx="7778917" cy="2693045"/>
          </a:xfrm>
          <a:prstGeom prst="rect">
            <a:avLst/>
          </a:prstGeom>
        </p:spPr>
        <p:txBody>
          <a:bodyPr wrap="square" numCol="1">
            <a:spAutoFit/>
          </a:bodyPr>
          <a:lstStyle/>
          <a:p>
            <a:pPr algn="ctr"/>
            <a:r>
              <a:rPr lang="en-US" sz="1300" dirty="0">
                <a:solidFill>
                  <a:schemeClr val="tx2">
                    <a:lumMod val="50000"/>
                  </a:schemeClr>
                </a:solidFill>
                <a:latin typeface="Cambria" panose="02040503050406030204" pitchFamily="18" charset="0"/>
              </a:rPr>
              <a:t>Panoramic views of the marsh and Toomer Creek beyond welcome you to this raised home with an open floor plan, elevator and dock. With 3 bedrooms and 2.5 baths this cozy home is pure delight.</a:t>
            </a:r>
          </a:p>
          <a:p>
            <a:pPr algn="ctr"/>
            <a:r>
              <a:rPr lang="en-US" sz="1300" dirty="0">
                <a:solidFill>
                  <a:schemeClr val="tx2">
                    <a:lumMod val="50000"/>
                  </a:schemeClr>
                </a:solidFill>
                <a:latin typeface="Cambria" panose="02040503050406030204" pitchFamily="18" charset="0"/>
              </a:rPr>
              <a:t>The wall of windows in the great room and adjoining sunroom bring in the sights and sounds of marsh living in the </a:t>
            </a:r>
            <a:r>
              <a:rPr lang="en-US" sz="1300" dirty="0" err="1">
                <a:solidFill>
                  <a:schemeClr val="tx2">
                    <a:lumMod val="50000"/>
                  </a:schemeClr>
                </a:solidFill>
                <a:latin typeface="Cambria" panose="02040503050406030204" pitchFamily="18" charset="0"/>
              </a:rPr>
              <a:t>Lowcountry</a:t>
            </a:r>
            <a:r>
              <a:rPr lang="en-US" sz="1300" dirty="0">
                <a:solidFill>
                  <a:schemeClr val="tx2">
                    <a:lumMod val="50000"/>
                  </a:schemeClr>
                </a:solidFill>
                <a:latin typeface="Cambria" panose="02040503050406030204" pitchFamily="18" charset="0"/>
              </a:rPr>
              <a:t>. The windows have electronic hurricane shutters for storm protection.</a:t>
            </a:r>
          </a:p>
          <a:p>
            <a:pPr algn="ctr"/>
            <a:r>
              <a:rPr lang="en-US" sz="1300" dirty="0">
                <a:solidFill>
                  <a:schemeClr val="tx2">
                    <a:lumMod val="50000"/>
                  </a:schemeClr>
                </a:solidFill>
                <a:latin typeface="Cambria" panose="02040503050406030204" pitchFamily="18" charset="0"/>
              </a:rPr>
              <a:t>Living, dining and room for gatherings come together around an open kitchen with island and breakfast bar. Built-in bookshelves and gas fireplace bring definition to the space.</a:t>
            </a:r>
          </a:p>
          <a:p>
            <a:pPr algn="ctr"/>
            <a:r>
              <a:rPr lang="en-US" sz="1300" dirty="0">
                <a:solidFill>
                  <a:schemeClr val="tx2">
                    <a:lumMod val="50000"/>
                  </a:schemeClr>
                </a:solidFill>
                <a:latin typeface="Cambria" panose="02040503050406030204" pitchFamily="18" charset="0"/>
              </a:rPr>
              <a:t>The master suite has dual walk-in closets and bath includes a garden tub, dual sinks, private commode room and has recently been updated with new floor tile and remodeled shower.</a:t>
            </a:r>
          </a:p>
          <a:p>
            <a:pPr algn="ctr"/>
            <a:r>
              <a:rPr lang="en-US" sz="1300" dirty="0">
                <a:solidFill>
                  <a:schemeClr val="tx2">
                    <a:lumMod val="50000"/>
                  </a:schemeClr>
                </a:solidFill>
                <a:latin typeface="Cambria" panose="02040503050406030204" pitchFamily="18" charset="0"/>
              </a:rPr>
              <a:t>Two other rooms, full bath and powder room give space for guests and an office. One of the rooms has a built in desk and bookshelves. The lower level garage has lots of storage space and an adjoining large screened porch.</a:t>
            </a:r>
          </a:p>
          <a:p>
            <a:pPr algn="ctr"/>
            <a:r>
              <a:rPr lang="en-US" sz="1300" dirty="0">
                <a:solidFill>
                  <a:schemeClr val="tx2">
                    <a:lumMod val="50000"/>
                  </a:schemeClr>
                </a:solidFill>
                <a:latin typeface="Cambria" panose="02040503050406030204" pitchFamily="18" charset="0"/>
              </a:rPr>
              <a:t>Dunes West is Mt. Pleasant's premier gated community with memberships available at the state of the art amenity center including pools, exercise facility, tennis center and the Arthur Hills designed golf course.</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0168" y="837978"/>
            <a:ext cx="5792064" cy="4344046"/>
          </a:xfrm>
          <a:prstGeom prst="rect">
            <a:avLst/>
          </a:prstGeom>
          <a:ln>
            <a:noFill/>
          </a:ln>
          <a:effectLst>
            <a:softEdge rad="112500"/>
          </a:effectLst>
        </p:spPr>
      </p:pic>
      <p:sp>
        <p:nvSpPr>
          <p:cNvPr id="2" name="Title 1"/>
          <p:cNvSpPr>
            <a:spLocks noGrp="1"/>
          </p:cNvSpPr>
          <p:nvPr>
            <p:ph type="ctrTitle"/>
          </p:nvPr>
        </p:nvSpPr>
        <p:spPr>
          <a:xfrm>
            <a:off x="11029" y="5185269"/>
            <a:ext cx="7762875" cy="992804"/>
          </a:xfrm>
        </p:spPr>
        <p:txBody>
          <a:bodyPr anchor="ctr">
            <a:noAutofit/>
          </a:bodyPr>
          <a:lstStyle/>
          <a:p>
            <a:r>
              <a:rPr lang="en-US" sz="2400" b="1" dirty="0">
                <a:solidFill>
                  <a:schemeClr val="tx2"/>
                </a:solidFill>
                <a:effectLst>
                  <a:outerShdw blurRad="38100" dist="38100" dir="2700000" algn="tl">
                    <a:srgbClr val="000000">
                      <a:alpha val="43137"/>
                    </a:srgbClr>
                  </a:outerShdw>
                </a:effectLst>
                <a:latin typeface="Cambria" panose="02040503050406030204" pitchFamily="18" charset="0"/>
              </a:rPr>
              <a:t>1827 Cherokee Rose Circle</a:t>
            </a:r>
            <a:br>
              <a:rPr lang="en-US" sz="2400" b="1" dirty="0">
                <a:solidFill>
                  <a:schemeClr val="tx2"/>
                </a:solidFill>
                <a:effectLst>
                  <a:outerShdw blurRad="38100" dist="38100" dir="2700000" algn="tl">
                    <a:srgbClr val="000000">
                      <a:alpha val="43137"/>
                    </a:srgbClr>
                  </a:outerShdw>
                </a:effectLst>
                <a:latin typeface="Cambria" panose="02040503050406030204" pitchFamily="18" charset="0"/>
              </a:rPr>
            </a:br>
            <a:r>
              <a:rPr lang="en-US" sz="2000" dirty="0">
                <a:solidFill>
                  <a:schemeClr val="tx2"/>
                </a:solidFill>
                <a:effectLst>
                  <a:outerShdw blurRad="38100" dist="38100" dir="2700000" algn="tl">
                    <a:srgbClr val="000000">
                      <a:alpha val="43137"/>
                    </a:srgbClr>
                  </a:outerShdw>
                </a:effectLst>
                <a:latin typeface="Cambria" panose="02040503050406030204" pitchFamily="18" charset="0"/>
              </a:rPr>
              <a:t>Dunes West ~ Mount Pleasant ~ MLS# 17016196 ~ $890,000</a:t>
            </a:r>
            <a:endParaRPr lang="en-US" sz="1600" b="1" dirty="0">
              <a:solidFill>
                <a:schemeClr val="tx2"/>
              </a:solidFill>
              <a:effectLst>
                <a:outerShdw blurRad="38100" dist="38100" dir="2700000" algn="tl">
                  <a:srgbClr val="000000">
                    <a:alpha val="43137"/>
                  </a:srgbClr>
                </a:outerShdw>
              </a:effectLst>
              <a:latin typeface="Cambria" panose="02040503050406030204" pitchFamily="18" charset="0"/>
            </a:endParaRPr>
          </a:p>
        </p:txBody>
      </p:sp>
      <p:sp>
        <p:nvSpPr>
          <p:cNvPr id="18" name="Rectangle 17"/>
          <p:cNvSpPr/>
          <p:nvPr/>
        </p:nvSpPr>
        <p:spPr>
          <a:xfrm>
            <a:off x="0" y="8967680"/>
            <a:ext cx="2286000" cy="677108"/>
          </a:xfrm>
          <a:prstGeom prst="rect">
            <a:avLst/>
          </a:prstGeom>
        </p:spPr>
        <p:txBody>
          <a:bodyPr wrap="square" anchor="ctr">
            <a:spAutoFit/>
          </a:bodyPr>
          <a:lstStyle/>
          <a:p>
            <a:pPr algn="ctr"/>
            <a:r>
              <a:rPr lang="pt-BR" sz="1600" b="1" dirty="0">
                <a:solidFill>
                  <a:schemeClr val="tx2">
                    <a:lumMod val="50000"/>
                  </a:schemeClr>
                </a:solidFill>
                <a:latin typeface="Cambria" panose="02040503050406030204" pitchFamily="18" charset="0"/>
              </a:rPr>
              <a:t>Franne Schwarb</a:t>
            </a:r>
          </a:p>
          <a:p>
            <a:pPr algn="ctr"/>
            <a:r>
              <a:rPr lang="pt-BR" sz="1100" dirty="0">
                <a:solidFill>
                  <a:schemeClr val="tx2">
                    <a:lumMod val="50000"/>
                  </a:schemeClr>
                </a:solidFill>
                <a:latin typeface="Cambria" panose="02040503050406030204" pitchFamily="18" charset="0"/>
              </a:rPr>
              <a:t>843-270-1207</a:t>
            </a:r>
          </a:p>
          <a:p>
            <a:pPr algn="ctr"/>
            <a:r>
              <a:rPr lang="en-US" sz="1100" dirty="0">
                <a:solidFill>
                  <a:schemeClr val="tx2">
                    <a:lumMod val="50000"/>
                  </a:schemeClr>
                </a:solidFill>
                <a:latin typeface="Cambria" panose="02040503050406030204" pitchFamily="18" charset="0"/>
              </a:rPr>
              <a:t>franne@charlestonfinehomes.com</a:t>
            </a:r>
            <a:endParaRPr lang="en-US" sz="1000" dirty="0">
              <a:solidFill>
                <a:schemeClr val="tx2">
                  <a:lumMod val="50000"/>
                </a:schemeClr>
              </a:solidFill>
              <a:latin typeface="Cambria" panose="02040503050406030204" pitchFamily="18" charset="0"/>
            </a:endParaRPr>
          </a:p>
        </p:txBody>
      </p:sp>
      <p:pic>
        <p:nvPicPr>
          <p:cNvPr id="21" name="Picture 2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69111" y="8432930"/>
            <a:ext cx="1129722" cy="639842"/>
          </a:xfrm>
          <a:prstGeom prst="rect">
            <a:avLst/>
          </a:prstGeom>
        </p:spPr>
      </p:pic>
      <p:sp>
        <p:nvSpPr>
          <p:cNvPr id="6" name="Rectangle 5"/>
          <p:cNvSpPr/>
          <p:nvPr/>
        </p:nvSpPr>
        <p:spPr>
          <a:xfrm>
            <a:off x="-6517" y="9744908"/>
            <a:ext cx="7797967" cy="261610"/>
          </a:xfrm>
          <a:prstGeom prst="rect">
            <a:avLst/>
          </a:prstGeom>
        </p:spPr>
        <p:txBody>
          <a:bodyPr wrap="square">
            <a:spAutoFit/>
          </a:bodyPr>
          <a:lstStyle/>
          <a:p>
            <a:pPr algn="ctr"/>
            <a:r>
              <a:rPr lang="en-US" sz="1050" dirty="0">
                <a:solidFill>
                  <a:schemeClr val="accent1">
                    <a:lumMod val="60000"/>
                    <a:lumOff val="40000"/>
                  </a:schemeClr>
                </a:solidFill>
                <a:latin typeface="Cambria" panose="02040503050406030204" pitchFamily="18" charset="0"/>
              </a:rPr>
              <a:t>Coldwell Banker Residential Brokerage, 1127 </a:t>
            </a:r>
            <a:r>
              <a:rPr lang="en-US" sz="1050" dirty="0" err="1">
                <a:solidFill>
                  <a:schemeClr val="accent1">
                    <a:lumMod val="60000"/>
                    <a:lumOff val="40000"/>
                  </a:schemeClr>
                </a:solidFill>
                <a:latin typeface="Cambria" panose="02040503050406030204" pitchFamily="18" charset="0"/>
              </a:rPr>
              <a:t>Queensborough</a:t>
            </a:r>
            <a:r>
              <a:rPr lang="en-US" sz="1050" dirty="0">
                <a:solidFill>
                  <a:schemeClr val="accent1">
                    <a:lumMod val="60000"/>
                    <a:lumOff val="40000"/>
                  </a:schemeClr>
                </a:solidFill>
                <a:latin typeface="Cambria" panose="02040503050406030204" pitchFamily="18" charset="0"/>
              </a:rPr>
              <a:t> Blvd, Mount Pleasant, SC 29464</a:t>
            </a:r>
          </a:p>
        </p:txBody>
      </p:sp>
      <p:sp>
        <p:nvSpPr>
          <p:cNvPr id="15" name="Rectangle 14"/>
          <p:cNvSpPr/>
          <p:nvPr/>
        </p:nvSpPr>
        <p:spPr>
          <a:xfrm>
            <a:off x="5476643" y="8983069"/>
            <a:ext cx="2286000" cy="646331"/>
          </a:xfrm>
          <a:prstGeom prst="rect">
            <a:avLst/>
          </a:prstGeom>
        </p:spPr>
        <p:txBody>
          <a:bodyPr wrap="square" anchor="ctr">
            <a:spAutoFit/>
          </a:bodyPr>
          <a:lstStyle/>
          <a:p>
            <a:pPr algn="ctr"/>
            <a:r>
              <a:rPr lang="pt-BR" sz="1400" b="1" dirty="0">
                <a:solidFill>
                  <a:schemeClr val="tx2">
                    <a:lumMod val="50000"/>
                  </a:schemeClr>
                </a:solidFill>
                <a:latin typeface="Cambria" panose="02040503050406030204" pitchFamily="18" charset="0"/>
              </a:rPr>
              <a:t>Chari Karinshak</a:t>
            </a:r>
          </a:p>
          <a:p>
            <a:pPr algn="ctr"/>
            <a:r>
              <a:rPr lang="pt-BR" sz="1100" dirty="0">
                <a:solidFill>
                  <a:schemeClr val="tx2">
                    <a:lumMod val="50000"/>
                  </a:schemeClr>
                </a:solidFill>
                <a:latin typeface="Cambria" panose="02040503050406030204" pitchFamily="18" charset="0"/>
              </a:rPr>
              <a:t>843-810-8287</a:t>
            </a:r>
          </a:p>
          <a:p>
            <a:pPr algn="ctr"/>
            <a:r>
              <a:rPr lang="pt-BR" sz="1100" dirty="0">
                <a:solidFill>
                  <a:schemeClr val="tx2">
                    <a:lumMod val="50000"/>
                  </a:schemeClr>
                </a:solidFill>
                <a:latin typeface="Cambria" panose="02040503050406030204" pitchFamily="18" charset="0"/>
              </a:rPr>
              <a:t>Chari@CharlestonFineHomes.com</a:t>
            </a:r>
            <a:endParaRPr lang="en-US" sz="1100" dirty="0">
              <a:solidFill>
                <a:schemeClr val="tx2">
                  <a:lumMod val="50000"/>
                </a:schemeClr>
              </a:solidFill>
              <a:latin typeface="Cambria" panose="02040503050406030204" pitchFamily="18" charset="0"/>
            </a:endParaRPr>
          </a:p>
        </p:txBody>
      </p:sp>
      <p:sp>
        <p:nvSpPr>
          <p:cNvPr id="5" name="Rectangle 4"/>
          <p:cNvSpPr/>
          <p:nvPr/>
        </p:nvSpPr>
        <p:spPr>
          <a:xfrm>
            <a:off x="6267" y="28137"/>
            <a:ext cx="7772399" cy="523220"/>
          </a:xfrm>
          <a:prstGeom prst="rect">
            <a:avLst/>
          </a:prstGeom>
        </p:spPr>
        <p:txBody>
          <a:bodyPr wrap="square" anchor="t">
            <a:spAutoFit/>
          </a:bodyPr>
          <a:lstStyle/>
          <a:p>
            <a:pPr algn="ctr"/>
            <a:r>
              <a:rPr lang="en-US" sz="2800" b="1" i="1" dirty="0">
                <a:solidFill>
                  <a:srgbClr val="FFFF00"/>
                </a:solidFill>
                <a:effectLst>
                  <a:outerShdw blurRad="38100" dist="38100" dir="2700000" algn="tl">
                    <a:srgbClr val="000000">
                      <a:alpha val="43137"/>
                    </a:srgbClr>
                  </a:outerShdw>
                </a:effectLst>
                <a:latin typeface="Cambria" panose="02040503050406030204" pitchFamily="18" charset="0"/>
              </a:rPr>
              <a:t>Agent Luncheon Open House ~ August 8</a:t>
            </a:r>
            <a:r>
              <a:rPr lang="en-US" sz="2800" b="1" i="1" baseline="30000" dirty="0">
                <a:solidFill>
                  <a:srgbClr val="FFFF00"/>
                </a:solidFill>
                <a:effectLst>
                  <a:outerShdw blurRad="38100" dist="38100" dir="2700000" algn="tl">
                    <a:srgbClr val="000000">
                      <a:alpha val="43137"/>
                    </a:srgbClr>
                  </a:outerShdw>
                </a:effectLst>
                <a:latin typeface="Cambria" panose="02040503050406030204" pitchFamily="18" charset="0"/>
              </a:rPr>
              <a:t>th</a:t>
            </a:r>
            <a:r>
              <a:rPr lang="en-US" sz="2800" b="1" i="1" dirty="0">
                <a:solidFill>
                  <a:srgbClr val="FFFF00"/>
                </a:solidFill>
                <a:effectLst>
                  <a:outerShdw blurRad="38100" dist="38100" dir="2700000" algn="tl">
                    <a:srgbClr val="000000">
                      <a:alpha val="43137"/>
                    </a:srgbClr>
                  </a:outerShdw>
                </a:effectLst>
                <a:latin typeface="Cambria" panose="02040503050406030204" pitchFamily="18" charset="0"/>
              </a:rPr>
              <a:t> ~ 11-1</a:t>
            </a:r>
          </a:p>
        </p:txBody>
      </p:sp>
      <p:grpSp>
        <p:nvGrpSpPr>
          <p:cNvPr id="7" name="Group 6"/>
          <p:cNvGrpSpPr/>
          <p:nvPr/>
        </p:nvGrpSpPr>
        <p:grpSpPr>
          <a:xfrm>
            <a:off x="0" y="626848"/>
            <a:ext cx="7772400" cy="4766306"/>
            <a:chOff x="0" y="600314"/>
            <a:chExt cx="7772400" cy="4766306"/>
          </a:xfrm>
        </p:grpSpPr>
        <p:pic>
          <p:nvPicPr>
            <p:cNvPr id="19" name="Picture 1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1823323"/>
              <a:ext cx="1463040" cy="1097279"/>
            </a:xfrm>
            <a:prstGeom prst="rect">
              <a:avLst/>
            </a:prstGeom>
            <a:ln>
              <a:noFill/>
            </a:ln>
            <a:effectLst>
              <a:softEdge rad="112500"/>
            </a:effectLst>
          </p:spPr>
        </p:pic>
        <p:pic>
          <p:nvPicPr>
            <p:cNvPr id="26" name="Picture 2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600314"/>
              <a:ext cx="1463040" cy="1097279"/>
            </a:xfrm>
            <a:prstGeom prst="rect">
              <a:avLst/>
            </a:prstGeom>
            <a:ln>
              <a:noFill/>
            </a:ln>
            <a:effectLst>
              <a:softEdge rad="112500"/>
            </a:effectLst>
          </p:spPr>
        </p:pic>
        <p:pic>
          <p:nvPicPr>
            <p:cNvPr id="32" name="Picture 3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4269341"/>
              <a:ext cx="1463040" cy="1097279"/>
            </a:xfrm>
            <a:prstGeom prst="rect">
              <a:avLst/>
            </a:prstGeom>
            <a:ln>
              <a:noFill/>
            </a:ln>
            <a:effectLst>
              <a:softEdge rad="112500"/>
            </a:effectLst>
          </p:spPr>
        </p:pic>
        <p:pic>
          <p:nvPicPr>
            <p:cNvPr id="33" name="Picture 3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3046332"/>
              <a:ext cx="1463040" cy="1097279"/>
            </a:xfrm>
            <a:prstGeom prst="rect">
              <a:avLst/>
            </a:prstGeom>
            <a:ln>
              <a:noFill/>
            </a:ln>
            <a:effectLst>
              <a:softEdge rad="112500"/>
            </a:effectLst>
          </p:spPr>
        </p:pic>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309360" y="3046332"/>
              <a:ext cx="1463040" cy="1097279"/>
            </a:xfrm>
            <a:prstGeom prst="rect">
              <a:avLst/>
            </a:prstGeom>
            <a:ln>
              <a:noFill/>
            </a:ln>
            <a:effectLst>
              <a:softEdge rad="112500"/>
            </a:effectLst>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309360" y="600314"/>
              <a:ext cx="1463040" cy="1097279"/>
            </a:xfrm>
            <a:prstGeom prst="rect">
              <a:avLst/>
            </a:prstGeom>
            <a:ln>
              <a:noFill/>
            </a:ln>
            <a:effectLst>
              <a:softEdge rad="112500"/>
            </a:effectLst>
          </p:spPr>
        </p:pic>
        <p:pic>
          <p:nvPicPr>
            <p:cNvPr id="22" name="Picture 2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309360" y="1823323"/>
              <a:ext cx="1463040" cy="1097279"/>
            </a:xfrm>
            <a:prstGeom prst="rect">
              <a:avLst/>
            </a:prstGeom>
            <a:ln>
              <a:noFill/>
            </a:ln>
            <a:effectLst>
              <a:softEdge rad="112500"/>
            </a:effectLst>
          </p:spPr>
        </p:pic>
        <p:pic>
          <p:nvPicPr>
            <p:cNvPr id="23" name="Picture 2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309360" y="4269341"/>
              <a:ext cx="1463040" cy="1097279"/>
            </a:xfrm>
            <a:prstGeom prst="rect">
              <a:avLst/>
            </a:prstGeom>
            <a:ln>
              <a:noFill/>
            </a:ln>
            <a:effectLst>
              <a:softEdge rad="112500"/>
            </a:effectLst>
          </p:spPr>
        </p:pic>
      </p:grpSp>
      <p:pic>
        <p:nvPicPr>
          <p:cNvPr id="1026" name="Picture 2" descr="http://www.charlestonvirtualhomes.com/images/logos/ChasFineHomes_gate.jpg"/>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463841" y="8877609"/>
            <a:ext cx="857250" cy="857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526528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578</TotalTime>
  <Words>251</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1827 Cherokee Rose Circle Dunes West ~ Mount Pleasant ~ MLS# 17016196 ~ $890,000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 Thomas Price</cp:lastModifiedBy>
  <cp:revision>62</cp:revision>
  <dcterms:created xsi:type="dcterms:W3CDTF">2006-08-16T00:00:00Z</dcterms:created>
  <dcterms:modified xsi:type="dcterms:W3CDTF">2017-08-01T12:14:32Z</dcterms:modified>
</cp:coreProperties>
</file>