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100" d="100"/>
          <a:sy n="100" d="100"/>
        </p:scale>
        <p:origin x="-1038" y="-347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8/6/2018</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8/6/2018</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33" y="8137142"/>
            <a:ext cx="1341117" cy="900330"/>
          </a:xfrm>
          <a:prstGeom prst="rect">
            <a:avLst/>
          </a:prstGeom>
          <a:ln>
            <a:no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1159" y="8132021"/>
            <a:ext cx="1360170" cy="910574"/>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8010" y="8132020"/>
            <a:ext cx="1356375" cy="910574"/>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7927" y="8134559"/>
            <a:ext cx="1356360" cy="905497"/>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40602" y="8132343"/>
            <a:ext cx="1361100" cy="90992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398" y="1005964"/>
            <a:ext cx="3662158" cy="2444834"/>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19644" t="14001" r="14876"/>
          <a:stretch/>
        </p:blipFill>
        <p:spPr>
          <a:xfrm>
            <a:off x="161869" y="9160222"/>
            <a:ext cx="762000" cy="815627"/>
          </a:xfrm>
          <a:prstGeom prst="roundRect">
            <a:avLst/>
          </a:prstGeom>
        </p:spPr>
      </p:pic>
      <p:sp>
        <p:nvSpPr>
          <p:cNvPr id="15" name="Subtitle 2"/>
          <p:cNvSpPr txBox="1">
            <a:spLocks/>
          </p:cNvSpPr>
          <p:nvPr/>
        </p:nvSpPr>
        <p:spPr>
          <a:xfrm>
            <a:off x="923869" y="9174197"/>
            <a:ext cx="2284141" cy="787676"/>
          </a:xfrm>
          <a:prstGeom prst="rect">
            <a:avLst/>
          </a:prstGeom>
        </p:spPr>
        <p:txBody>
          <a:bodyPr vert="horz" lIns="91440" tIns="45720" rIns="91440" bIns="45720" rtlCol="0" anchor="ctr">
            <a:normAutofit fontScale="700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nSpc>
                <a:spcPct val="120000"/>
              </a:lnSpc>
            </a:pPr>
            <a:r>
              <a:rPr lang="en-US" sz="1900" b="1" i="0" spc="0" dirty="0">
                <a:latin typeface="Century Gothic" panose="020B0502020202020204" pitchFamily="34" charset="0"/>
              </a:rPr>
              <a:t>Jacqui Swain</a:t>
            </a:r>
            <a:br>
              <a:rPr lang="en-US" sz="1800" i="0" spc="0" dirty="0">
                <a:latin typeface="Century Gothic" panose="020B0502020202020204" pitchFamily="34" charset="0"/>
              </a:rPr>
            </a:br>
            <a:r>
              <a:rPr lang="en-US" sz="1400" i="0" spc="0" dirty="0">
                <a:latin typeface="Century Gothic" panose="020B0502020202020204" pitchFamily="34" charset="0"/>
                <a:cs typeface="Times New Roman" pitchFamily="18" charset="0"/>
              </a:rPr>
              <a:t>(843) 295-9484</a:t>
            </a:r>
            <a:br>
              <a:rPr lang="en-US" sz="1400" i="0" spc="0" dirty="0">
                <a:latin typeface="Century Gothic" panose="020B0502020202020204" pitchFamily="34" charset="0"/>
                <a:cs typeface="Times New Roman" pitchFamily="18" charset="0"/>
              </a:rPr>
            </a:br>
            <a:r>
              <a:rPr lang="en-US" sz="1400" i="0" spc="0" dirty="0">
                <a:latin typeface="Century Gothic" panose="020B0502020202020204" pitchFamily="34" charset="0"/>
                <a:cs typeface="Times New Roman" pitchFamily="18" charset="0"/>
              </a:rPr>
              <a:t>jacquiswainc21@gmail.com</a:t>
            </a:r>
            <a:br>
              <a:rPr lang="en-US" sz="1400" i="0" spc="0" dirty="0">
                <a:latin typeface="Century Gothic" panose="020B0502020202020204" pitchFamily="34" charset="0"/>
                <a:cs typeface="Times New Roman" pitchFamily="18" charset="0"/>
              </a:rPr>
            </a:br>
            <a:r>
              <a:rPr lang="en-US" sz="1400" i="0" spc="0" dirty="0">
                <a:latin typeface="Century Gothic" panose="020B0502020202020204" pitchFamily="34" charset="0"/>
                <a:cs typeface="Times New Roman" pitchFamily="18" charset="0"/>
              </a:rPr>
              <a:t>www.JacquiSwain.c21.com</a:t>
            </a:r>
            <a:endParaRPr lang="en-US" sz="1200" i="0" spc="0" dirty="0">
              <a:latin typeface="Century Gothic" panose="020B0502020202020204" pitchFamily="34" charset="0"/>
              <a:cs typeface="Times New Roman" pitchFamily="18" charset="0"/>
            </a:endParaRPr>
          </a:p>
        </p:txBody>
      </p:sp>
      <p:sp>
        <p:nvSpPr>
          <p:cNvPr id="29" name="Title 1"/>
          <p:cNvSpPr txBox="1">
            <a:spLocks/>
          </p:cNvSpPr>
          <p:nvPr/>
        </p:nvSpPr>
        <p:spPr>
          <a:xfrm>
            <a:off x="0" y="-1"/>
            <a:ext cx="7757718" cy="868659"/>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chemeClr val="bg1"/>
                </a:solidFill>
                <a:effectLst>
                  <a:outerShdw blurRad="38100" dist="38100" dir="2700000" algn="tl">
                    <a:srgbClr val="000000">
                      <a:alpha val="43137"/>
                    </a:srgbClr>
                  </a:outerShdw>
                </a:effectLst>
                <a:latin typeface="Century Gothic" pitchFamily="34" charset="0"/>
              </a:rPr>
              <a:t>Just Listed!</a:t>
            </a:r>
          </a:p>
          <a:p>
            <a:pPr algn="ctr"/>
            <a:r>
              <a:rPr lang="en-US" sz="2400" i="1" dirty="0">
                <a:solidFill>
                  <a:schemeClr val="bg1"/>
                </a:solidFill>
                <a:effectLst>
                  <a:outerShdw blurRad="38100" dist="38100" dir="2700000" algn="tl">
                    <a:srgbClr val="000000">
                      <a:alpha val="43137"/>
                    </a:srgbClr>
                  </a:outerShdw>
                </a:effectLst>
                <a:latin typeface="Century Gothic" pitchFamily="34" charset="0"/>
              </a:rPr>
              <a:t>Renovated 5 Bedroom 2 Bath on 1/2 an acre </a:t>
            </a:r>
          </a:p>
        </p:txBody>
      </p:sp>
      <p:pic>
        <p:nvPicPr>
          <p:cNvPr id="38" name="Picture 37">
            <a:extLst>
              <a:ext uri="{FF2B5EF4-FFF2-40B4-BE49-F238E27FC236}">
                <a16:creationId xmlns:a16="http://schemas.microsoft.com/office/drawing/2014/main" id="{B75F0675-B56B-4711-B1F4-0745A67690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72981" y="1005964"/>
            <a:ext cx="1634490" cy="109728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7041" y="1005964"/>
            <a:ext cx="1632203" cy="109728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77590" y="2353518"/>
            <a:ext cx="1632203" cy="109728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92826" y="2355820"/>
            <a:ext cx="1627632" cy="1092676"/>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C07BEDB-1C9F-48A0-AE24-54164F5F3FF1}"/>
              </a:ext>
            </a:extLst>
          </p:cNvPr>
          <p:cNvPicPr>
            <a:picLocks noChangeAspect="1"/>
          </p:cNvPicPr>
          <p:nvPr/>
        </p:nvPicPr>
        <p:blipFill rotWithShape="1">
          <a:blip r:embed="rId15">
            <a:extLst>
              <a:ext uri="{28A0092B-C50C-407E-A947-70E740481C1C}">
                <a14:useLocalDpi xmlns:a14="http://schemas.microsoft.com/office/drawing/2010/main" val="0"/>
              </a:ext>
            </a:extLst>
          </a:blip>
          <a:srcRect l="13387" r="3169"/>
          <a:stretch/>
        </p:blipFill>
        <p:spPr>
          <a:xfrm>
            <a:off x="8422591" y="1019819"/>
            <a:ext cx="3486023" cy="233172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583295"/>
            <a:ext cx="7757718" cy="780009"/>
          </a:xfrm>
        </p:spPr>
        <p:txBody>
          <a:bodyPr anchor="ctr">
            <a:noAutofit/>
          </a:bodyPr>
          <a:lstStyle/>
          <a:p>
            <a:r>
              <a:rPr lang="en-US" sz="2400" b="1" dirty="0">
                <a:solidFill>
                  <a:schemeClr val="bg1"/>
                </a:solidFill>
                <a:effectLst>
                  <a:outerShdw blurRad="38100" dist="38100" dir="2700000" algn="tl">
                    <a:srgbClr val="000000">
                      <a:alpha val="43137"/>
                    </a:srgbClr>
                  </a:outerShdw>
                </a:effectLst>
                <a:latin typeface="Century Gothic" pitchFamily="34" charset="0"/>
              </a:rPr>
              <a:t>1827 S Live Oak Drive</a:t>
            </a:r>
            <a:br>
              <a:rPr lang="pt-BR" sz="2400" dirty="0">
                <a:solidFill>
                  <a:schemeClr val="bg1"/>
                </a:solidFill>
                <a:effectLst>
                  <a:outerShdw blurRad="38100" dist="38100" dir="2700000" algn="tl">
                    <a:srgbClr val="000000">
                      <a:alpha val="43137"/>
                    </a:srgbClr>
                  </a:outerShdw>
                </a:effectLst>
                <a:latin typeface="Century Gothic" pitchFamily="34" charset="0"/>
              </a:rPr>
            </a:br>
            <a:r>
              <a:rPr lang="en-US" sz="1800" dirty="0">
                <a:solidFill>
                  <a:schemeClr val="bg1"/>
                </a:solidFill>
                <a:effectLst>
                  <a:outerShdw blurRad="38100" dist="38100" dir="2700000" algn="tl">
                    <a:srgbClr val="000000">
                      <a:alpha val="43137"/>
                    </a:srgbClr>
                  </a:outerShdw>
                </a:effectLst>
                <a:latin typeface="Century Gothic" pitchFamily="34" charset="0"/>
              </a:rPr>
              <a:t>Moncks Corner, SC 29461 ~ MLS# 18021420 ~ $164,900</a:t>
            </a:r>
            <a:endParaRPr lang="en-US" sz="2000" dirty="0">
              <a:solidFill>
                <a:schemeClr val="bg1"/>
              </a:solidFill>
              <a:effectLst>
                <a:outerShdw blurRad="38100" dist="38100" dir="2700000" algn="tl">
                  <a:srgbClr val="000000">
                    <a:alpha val="43137"/>
                  </a:srgbClr>
                </a:outerShdw>
              </a:effectLst>
              <a:latin typeface="Century Gothic" pitchFamily="34" charset="0"/>
            </a:endParaRPr>
          </a:p>
        </p:txBody>
      </p:sp>
      <p:sp>
        <p:nvSpPr>
          <p:cNvPr id="11" name="Rectangle 10"/>
          <p:cNvSpPr/>
          <p:nvPr/>
        </p:nvSpPr>
        <p:spPr>
          <a:xfrm>
            <a:off x="0" y="4495800"/>
            <a:ext cx="7772400" cy="3539430"/>
          </a:xfrm>
          <a:prstGeom prst="rect">
            <a:avLst/>
          </a:prstGeom>
          <a:noFill/>
          <a:ln>
            <a:noFill/>
          </a:ln>
        </p:spPr>
        <p:txBody>
          <a:bodyPr wrap="square">
            <a:spAutoFit/>
          </a:bodyPr>
          <a:lstStyle/>
          <a:p>
            <a:pPr algn="ctr"/>
            <a:r>
              <a:rPr lang="en-US" sz="1600" dirty="0">
                <a:latin typeface="Century Gothic" panose="020B0502020202020204" pitchFamily="34" charset="0"/>
              </a:rPr>
              <a:t>Welcome Home! Wonderful opportunity to own a recently renovated 5 bedroom 2 bath home sitting on half an acre. Upon entering you will find a spacious living room with built in cabinet, separate dining area and a large Kitchen. Kitchen has white cabinetry with lots of counter space and a pantry area with plenty of space to store your favorite foods. The huge den off of the living room has its own closet and double doors, can be used as the 5th bedroom. Master bedroom </a:t>
            </a:r>
            <a:r>
              <a:rPr lang="en-US" sz="1600" dirty="0" err="1">
                <a:latin typeface="Century Gothic" panose="020B0502020202020204" pitchFamily="34" charset="0"/>
              </a:rPr>
              <a:t>en</a:t>
            </a:r>
            <a:r>
              <a:rPr lang="en-US" sz="1600" dirty="0">
                <a:latin typeface="Century Gothic" panose="020B0502020202020204" pitchFamily="34" charset="0"/>
              </a:rPr>
              <a:t>-suite has a nice sized walk in closet and attached master bath with a brand new tub (7/18) and vinyl flooring. The 3 secondary bedrooms are all nicely sized with plenty of room for all of your needs. Roof is only about 3 years old, new water heater installed July 2018. New carpet, vinyl flooring and freshly painted.</a:t>
            </a:r>
          </a:p>
          <a:p>
            <a:pPr algn="ctr"/>
            <a:r>
              <a:rPr lang="en-US" sz="1600" dirty="0">
                <a:latin typeface="Century Gothic" panose="020B0502020202020204" pitchFamily="34" charset="0"/>
              </a:rPr>
              <a:t>Enjoy the outdoors while admiring your very own Angel Oak (Live Oak) tree. Conveniently located near shops and restaurants. A Must See! Schedule your appointment today!</a:t>
            </a:r>
          </a:p>
        </p:txBody>
      </p:sp>
      <p:sp>
        <p:nvSpPr>
          <p:cNvPr id="27" name="Rectangle 26">
            <a:extLst>
              <a:ext uri="{FF2B5EF4-FFF2-40B4-BE49-F238E27FC236}">
                <a16:creationId xmlns:a16="http://schemas.microsoft.com/office/drawing/2014/main" id="{104AAD21-03B5-4B39-AB85-750F7D6C49E3}"/>
              </a:ext>
            </a:extLst>
          </p:cNvPr>
          <p:cNvSpPr/>
          <p:nvPr/>
        </p:nvSpPr>
        <p:spPr>
          <a:xfrm>
            <a:off x="6038996" y="9474824"/>
            <a:ext cx="1733404" cy="507831"/>
          </a:xfrm>
          <a:prstGeom prst="rect">
            <a:avLst/>
          </a:prstGeom>
        </p:spPr>
        <p:txBody>
          <a:bodyPr wrap="square">
            <a:spAutoFit/>
          </a:bodyPr>
          <a:lstStyle/>
          <a:p>
            <a:pPr algn="ctr"/>
            <a:r>
              <a:rPr lang="en-US" sz="900" dirty="0">
                <a:latin typeface="Century Gothic" panose="020B0502020202020204" pitchFamily="34" charset="0"/>
                <a:cs typeface="Times New Roman" pitchFamily="18" charset="0"/>
              </a:rPr>
              <a:t>Century 21 Expert Advisors</a:t>
            </a:r>
          </a:p>
          <a:p>
            <a:pPr algn="ctr"/>
            <a:r>
              <a:rPr lang="en-US" sz="900" dirty="0">
                <a:latin typeface="Century Gothic" panose="020B0502020202020204" pitchFamily="34" charset="0"/>
                <a:cs typeface="Times New Roman" pitchFamily="18" charset="0"/>
              </a:rPr>
              <a:t>100 Seven Oaks Lane</a:t>
            </a:r>
          </a:p>
          <a:p>
            <a:pPr algn="ctr"/>
            <a:r>
              <a:rPr lang="en-US" sz="900" dirty="0">
                <a:latin typeface="Century Gothic" panose="020B0502020202020204" pitchFamily="34" charset="0"/>
                <a:cs typeface="Times New Roman" pitchFamily="18" charset="0"/>
              </a:rPr>
              <a:t>Summerville, SC 29485</a:t>
            </a:r>
            <a:endParaRPr lang="en-US" sz="900" dirty="0">
              <a:latin typeface="Century Gothic" panose="020B0502020202020204" pitchFamily="34" charset="0"/>
            </a:endParaRPr>
          </a:p>
        </p:txBody>
      </p:sp>
      <p:pic>
        <p:nvPicPr>
          <p:cNvPr id="28" name="Picture 6">
            <a:extLst>
              <a:ext uri="{FF2B5EF4-FFF2-40B4-BE49-F238E27FC236}">
                <a16:creationId xmlns:a16="http://schemas.microsoft.com/office/drawing/2014/main" id="{DA1D0FA4-A7B3-48F1-B869-D0A091B45DE4}"/>
              </a:ext>
            </a:extLst>
          </p:cNvPr>
          <p:cNvPicPr>
            <a:picLocks noChangeAspect="1" noChangeArrowheads="1"/>
          </p:cNvPicPr>
          <p:nvPr/>
        </p:nvPicPr>
        <p:blipFill>
          <a:blip r:embed="rId16" cstate="print">
            <a:biLevel thresh="75000"/>
            <a:extLst>
              <a:ext uri="{28A0092B-C50C-407E-A947-70E740481C1C}">
                <a14:useLocalDpi xmlns:a14="http://schemas.microsoft.com/office/drawing/2010/main" val="0"/>
              </a:ext>
            </a:extLst>
          </a:blip>
          <a:stretch>
            <a:fillRect/>
          </a:stretch>
        </p:blipFill>
        <p:spPr bwMode="auto">
          <a:xfrm>
            <a:off x="6326982" y="9160222"/>
            <a:ext cx="1157433" cy="305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335</TotalTime>
  <Words>243</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Century Gothic</vt:lpstr>
      <vt:lpstr>Tahoma</vt:lpstr>
      <vt:lpstr>Times New Roman</vt:lpstr>
      <vt:lpstr>Tunga</vt:lpstr>
      <vt:lpstr>Office Theme</vt:lpstr>
      <vt:lpstr>1827 S Live Oak Drive Moncks Corner, SC 29461 ~ MLS# 18021420 ~ $164,900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50</cp:revision>
  <dcterms:created xsi:type="dcterms:W3CDTF">2006-08-16T00:00:00Z</dcterms:created>
  <dcterms:modified xsi:type="dcterms:W3CDTF">2018-08-06T17:44:23Z</dcterms:modified>
</cp:coreProperties>
</file>