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0" d="100"/>
          <a:sy n="50" d="100"/>
        </p:scale>
        <p:origin x="2676" y="48"/>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5/29/2018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5/29/2018</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g"/><Relationship Id="rId10" Type="http://schemas.openxmlformats.org/officeDocument/2006/relationships/image" Target="../media/image10.jpeg"/><Relationship Id="rId4" Type="http://schemas.openxmlformats.org/officeDocument/2006/relationships/image" Target="../media/image4.jp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 name="Rectangle 20"/>
          <p:cNvSpPr/>
          <p:nvPr/>
        </p:nvSpPr>
        <p:spPr>
          <a:xfrm>
            <a:off x="0" y="9078444"/>
            <a:ext cx="7315198" cy="985839"/>
          </a:xfrm>
          <a:prstGeom prst="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5381624"/>
            <a:ext cx="7315199" cy="2492149"/>
          </a:xfrm>
        </p:spPr>
        <p:txBody>
          <a:bodyPr anchor="ctr">
            <a:noAutofit/>
          </a:bodyPr>
          <a:lstStyle/>
          <a:p>
            <a:r>
              <a:rPr lang="en-US" sz="1400" dirty="0">
                <a:solidFill>
                  <a:schemeClr val="bg2"/>
                </a:solidFill>
                <a:latin typeface="Trebuchet MS" panose="020B0603020202020204" pitchFamily="34" charset="0"/>
              </a:rPr>
              <a:t>Welcome home! Enjoy Mount Pleasant living in sought after Park West! This beautifully well maintained home is ready for it's new owners featuring a large kitchen with 42'' cabinets, center island and stainless steel appliances. The private owner's suite is perfect for relaxing in the sitting area or imposing upon the well appointed bathroom. This immaculate home also shows a formal living and dining area, two story family room, home office (or flex space), dual staircases and a tranquil screen porch overlooking the backyard. Take advantage of Park West amenities including two pools (</a:t>
            </a:r>
            <a:r>
              <a:rPr lang="en-US" sz="1400" dirty="0" err="1">
                <a:solidFill>
                  <a:schemeClr val="bg2"/>
                </a:solidFill>
                <a:latin typeface="Trebuchet MS" panose="020B0603020202020204" pitchFamily="34" charset="0"/>
              </a:rPr>
              <a:t>jr</a:t>
            </a:r>
            <a:r>
              <a:rPr lang="en-US" sz="1400" dirty="0">
                <a:solidFill>
                  <a:schemeClr val="bg2"/>
                </a:solidFill>
                <a:latin typeface="Trebuchet MS" panose="020B0603020202020204" pitchFamily="34" charset="0"/>
              </a:rPr>
              <a:t> </a:t>
            </a:r>
            <a:r>
              <a:rPr lang="en-US" sz="1400" dirty="0" err="1">
                <a:solidFill>
                  <a:schemeClr val="bg2"/>
                </a:solidFill>
                <a:latin typeface="Trebuchet MS" panose="020B0603020202020204" pitchFamily="34" charset="0"/>
              </a:rPr>
              <a:t>olympic</a:t>
            </a:r>
            <a:r>
              <a:rPr lang="en-US" sz="1400" dirty="0">
                <a:solidFill>
                  <a:schemeClr val="bg2"/>
                </a:solidFill>
                <a:latin typeface="Trebuchet MS" panose="020B0603020202020204" pitchFamily="34" charset="0"/>
              </a:rPr>
              <a:t> pool and zero entry pool), playground, club house, tennis courts, walking and biking trails and convenience to shopping and dining.</a:t>
            </a:r>
          </a:p>
        </p:txBody>
      </p:sp>
      <p:sp>
        <p:nvSpPr>
          <p:cNvPr id="17" name="Rectangle 16"/>
          <p:cNvSpPr/>
          <p:nvPr/>
        </p:nvSpPr>
        <p:spPr>
          <a:xfrm>
            <a:off x="797578" y="9074456"/>
            <a:ext cx="3360469" cy="984885"/>
          </a:xfrm>
          <a:prstGeom prst="rect">
            <a:avLst/>
          </a:prstGeom>
        </p:spPr>
        <p:txBody>
          <a:bodyPr wrap="square">
            <a:spAutoFit/>
          </a:bodyPr>
          <a:lstStyle/>
          <a:p>
            <a:r>
              <a:rPr lang="en-US" sz="1600" dirty="0">
                <a:effectLst>
                  <a:outerShdw blurRad="38100" dist="38100" dir="2700000" algn="tl">
                    <a:srgbClr val="000000">
                      <a:alpha val="43137"/>
                    </a:srgbClr>
                  </a:outerShdw>
                </a:effectLst>
                <a:latin typeface="Trebuchet MS" panose="020B0603020202020204" pitchFamily="34" charset="0"/>
              </a:rPr>
              <a:t>Maria Woodul, ABR, CRS, SFR</a:t>
            </a:r>
          </a:p>
          <a:p>
            <a:r>
              <a:rPr lang="nl-NL" sz="1050" dirty="0">
                <a:effectLst>
                  <a:outerShdw blurRad="38100" dist="38100" dir="2700000" algn="tl">
                    <a:srgbClr val="000000">
                      <a:alpha val="43137"/>
                    </a:srgbClr>
                  </a:outerShdw>
                </a:effectLst>
                <a:latin typeface="Trebuchet MS" panose="020B0603020202020204" pitchFamily="34" charset="0"/>
              </a:rPr>
              <a:t>Broker Associate</a:t>
            </a:r>
          </a:p>
          <a:p>
            <a:r>
              <a:rPr lang="nl-NL" sz="1050" dirty="0">
                <a:effectLst>
                  <a:outerShdw blurRad="38100" dist="38100" dir="2700000" algn="tl">
                    <a:srgbClr val="000000">
                      <a:alpha val="43137"/>
                    </a:srgbClr>
                  </a:outerShdw>
                </a:effectLst>
                <a:latin typeface="Trebuchet MS" panose="020B0603020202020204" pitchFamily="34" charset="0"/>
              </a:rPr>
              <a:t>843.297.1836</a:t>
            </a:r>
          </a:p>
          <a:p>
            <a:r>
              <a:rPr lang="nl-NL" sz="1050" dirty="0">
                <a:effectLst>
                  <a:outerShdw blurRad="38100" dist="38100" dir="2700000" algn="tl">
                    <a:srgbClr val="000000">
                      <a:alpha val="43137"/>
                    </a:srgbClr>
                  </a:outerShdw>
                </a:effectLst>
                <a:latin typeface="Trebuchet MS" panose="020B0603020202020204" pitchFamily="34" charset="0"/>
              </a:rPr>
              <a:t>MWoodul@carolinaone.com</a:t>
            </a:r>
          </a:p>
          <a:p>
            <a:r>
              <a:rPr lang="nl-NL" sz="1050" dirty="0">
                <a:effectLst>
                  <a:outerShdw blurRad="38100" dist="38100" dir="2700000" algn="tl">
                    <a:srgbClr val="000000">
                      <a:alpha val="43137"/>
                    </a:srgbClr>
                  </a:outerShdw>
                </a:effectLst>
                <a:latin typeface="Trebuchet MS" panose="020B0603020202020204" pitchFamily="34" charset="0"/>
              </a:rPr>
              <a:t>www.MariaWoodul.com</a:t>
            </a:r>
            <a:endParaRPr lang="en-US" sz="1050" dirty="0">
              <a:effectLst>
                <a:outerShdw blurRad="38100" dist="38100" dir="2700000" algn="tl">
                  <a:srgbClr val="000000">
                    <a:alpha val="43137"/>
                  </a:srgbClr>
                </a:outerShdw>
              </a:effectLst>
              <a:latin typeface="Trebuchet MS" panose="020B0603020202020204" pitchFamily="34" charset="0"/>
            </a:endParaRPr>
          </a:p>
        </p:txBody>
      </p:sp>
      <p:sp>
        <p:nvSpPr>
          <p:cNvPr id="18" name="Rectangle 17"/>
          <p:cNvSpPr/>
          <p:nvPr/>
        </p:nvSpPr>
        <p:spPr>
          <a:xfrm>
            <a:off x="4158047" y="9283681"/>
            <a:ext cx="2156264" cy="577081"/>
          </a:xfrm>
          <a:prstGeom prst="rect">
            <a:avLst/>
          </a:prstGeom>
        </p:spPr>
        <p:txBody>
          <a:bodyPr wrap="square" anchor="ctr">
            <a:spAutoFit/>
          </a:bodyPr>
          <a:lstStyle/>
          <a:p>
            <a:pPr algn="r"/>
            <a:r>
              <a:rPr lang="en-US" sz="1050" dirty="0">
                <a:effectLst>
                  <a:outerShdw blurRad="38100" dist="38100" dir="2700000" algn="tl">
                    <a:srgbClr val="000000">
                      <a:alpha val="43137"/>
                    </a:srgbClr>
                  </a:outerShdw>
                </a:effectLst>
                <a:latin typeface="Trebuchet MS" panose="020B0603020202020204" pitchFamily="34" charset="0"/>
              </a:rPr>
              <a:t>Carolina One Real Estate</a:t>
            </a:r>
          </a:p>
          <a:p>
            <a:pPr algn="r"/>
            <a:r>
              <a:rPr lang="en-US" sz="1050" dirty="0">
                <a:effectLst>
                  <a:outerShdw blurRad="38100" dist="38100" dir="2700000" algn="tl">
                    <a:srgbClr val="000000">
                      <a:alpha val="43137"/>
                    </a:srgbClr>
                  </a:outerShdw>
                </a:effectLst>
                <a:latin typeface="Trebuchet MS" panose="020B0603020202020204" pitchFamily="34" charset="0"/>
              </a:rPr>
              <a:t>2713 Highway 17 North</a:t>
            </a:r>
          </a:p>
          <a:p>
            <a:pPr algn="r"/>
            <a:r>
              <a:rPr lang="en-US" sz="1050" dirty="0">
                <a:effectLst>
                  <a:outerShdw blurRad="38100" dist="38100" dir="2700000" algn="tl">
                    <a:srgbClr val="000000">
                      <a:alpha val="43137"/>
                    </a:srgbClr>
                  </a:outerShdw>
                </a:effectLst>
                <a:latin typeface="Trebuchet MS" panose="020B0603020202020204" pitchFamily="34" charset="0"/>
              </a:rPr>
              <a:t>Mt. Pleasant, SC 29466</a:t>
            </a: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1772" y="7878716"/>
            <a:ext cx="1382245" cy="1036684"/>
          </a:xfrm>
          <a:prstGeom prst="rect">
            <a:avLst/>
          </a:prstGeom>
          <a:ln>
            <a:noFill/>
          </a:ln>
          <a:effectLst>
            <a:outerShdw blurRad="50800" dist="38100" dir="13500000" algn="b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85341" y="4146826"/>
            <a:ext cx="4144140" cy="1234799"/>
          </a:xfrm>
        </p:spPr>
        <p:txBody>
          <a:bodyPr anchor="ctr">
            <a:noAutofit/>
            <a:scene3d>
              <a:camera prst="orthographicFront"/>
              <a:lightRig rig="soft" dir="t">
                <a:rot lat="0" lon="0" rev="17220000"/>
              </a:lightRig>
            </a:scene3d>
            <a:sp3d prstMaterial="softEdge"/>
          </a:bodyPr>
          <a:lstStyle/>
          <a:p>
            <a:r>
              <a:rPr lang="en-US" sz="2400" b="0" cap="none" dirty="0">
                <a:ln w="10541" cmpd="sng">
                  <a:noFill/>
                  <a:prstDash val="solid"/>
                </a:ln>
                <a:solidFill>
                  <a:schemeClr val="bg2"/>
                </a:solidFill>
                <a:effectLst/>
                <a:latin typeface="Trebuchet MS" panose="020B0603020202020204" pitchFamily="34" charset="0"/>
              </a:rPr>
              <a:t>1828 S. James </a:t>
            </a:r>
            <a:r>
              <a:rPr lang="en-US" sz="2400" b="0" cap="none" dirty="0" err="1">
                <a:ln w="10541" cmpd="sng">
                  <a:noFill/>
                  <a:prstDash val="solid"/>
                </a:ln>
                <a:solidFill>
                  <a:schemeClr val="bg2"/>
                </a:solidFill>
                <a:effectLst/>
                <a:latin typeface="Trebuchet MS" panose="020B0603020202020204" pitchFamily="34" charset="0"/>
              </a:rPr>
              <a:t>Gregarie</a:t>
            </a:r>
            <a:r>
              <a:rPr lang="en-US" sz="2400" b="0" cap="none" dirty="0">
                <a:ln w="10541" cmpd="sng">
                  <a:noFill/>
                  <a:prstDash val="solid"/>
                </a:ln>
                <a:solidFill>
                  <a:schemeClr val="bg2"/>
                </a:solidFill>
                <a:effectLst/>
                <a:latin typeface="Trebuchet MS" panose="020B0603020202020204" pitchFamily="34" charset="0"/>
              </a:rPr>
              <a:t> Road</a:t>
            </a:r>
            <a:br>
              <a:rPr lang="en-US" sz="2400" b="0" cap="none" dirty="0">
                <a:ln w="10541" cmpd="sng">
                  <a:noFill/>
                  <a:prstDash val="solid"/>
                </a:ln>
                <a:solidFill>
                  <a:schemeClr val="bg2"/>
                </a:solidFill>
                <a:effectLst/>
                <a:latin typeface="Trebuchet MS" panose="020B0603020202020204" pitchFamily="34" charset="0"/>
              </a:rPr>
            </a:br>
            <a:r>
              <a:rPr lang="en-US" sz="1800" b="0" cap="none" dirty="0">
                <a:ln w="10541" cmpd="sng">
                  <a:noFill/>
                  <a:prstDash val="solid"/>
                </a:ln>
                <a:solidFill>
                  <a:schemeClr val="bg2"/>
                </a:solidFill>
                <a:effectLst/>
                <a:latin typeface="Trebuchet MS" panose="020B0603020202020204" pitchFamily="34" charset="0"/>
              </a:rPr>
              <a:t>Park West :: Mount Pleasant</a:t>
            </a:r>
            <a:br>
              <a:rPr lang="en-US" sz="1800" b="0" cap="none" dirty="0">
                <a:ln w="10541" cmpd="sng">
                  <a:noFill/>
                  <a:prstDash val="solid"/>
                </a:ln>
                <a:solidFill>
                  <a:schemeClr val="bg2"/>
                </a:solidFill>
                <a:effectLst/>
                <a:latin typeface="Trebuchet MS" panose="020B0603020202020204" pitchFamily="34" charset="0"/>
              </a:rPr>
            </a:br>
            <a:r>
              <a:rPr lang="en-US" sz="1800" b="0" cap="none" dirty="0">
                <a:ln w="10541" cmpd="sng">
                  <a:noFill/>
                  <a:prstDash val="solid"/>
                </a:ln>
                <a:solidFill>
                  <a:schemeClr val="bg2"/>
                </a:solidFill>
                <a:effectLst/>
                <a:latin typeface="Trebuchet MS" panose="020B0603020202020204" pitchFamily="34" charset="0"/>
              </a:rPr>
              <a:t>MLS# 17025249 :: $539,900</a:t>
            </a:r>
            <a:endParaRPr lang="en-US" sz="1600" b="0" cap="none" dirty="0">
              <a:ln w="10541" cmpd="sng">
                <a:noFill/>
                <a:prstDash val="solid"/>
              </a:ln>
              <a:solidFill>
                <a:schemeClr val="bg2"/>
              </a:solidFill>
              <a:effectLst/>
              <a:latin typeface="Trebuchet MS" panose="020B0603020202020204" pitchFamily="34" charset="0"/>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778" t="2660" r="4860" b="6368"/>
          <a:stretch/>
        </p:blipFill>
        <p:spPr>
          <a:xfrm>
            <a:off x="6314310" y="9073979"/>
            <a:ext cx="1000889" cy="985839"/>
          </a:xfrm>
          <a:prstGeom prst="rect">
            <a:avLst/>
          </a:prstGeom>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5341" y="129699"/>
            <a:ext cx="5356171" cy="4017126"/>
          </a:xfrm>
          <a:prstGeom prst="rect">
            <a:avLst/>
          </a:prstGeom>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27"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229481" y="3124200"/>
            <a:ext cx="3009901" cy="2257424"/>
          </a:xfrm>
          <a:prstGeom prst="rect">
            <a:avLst/>
          </a:prstGeom>
          <a:ln w="9525">
            <a:solidFill>
              <a:schemeClr val="tx1"/>
            </a:solidFill>
            <a:miter lim="800000"/>
            <a:headEnd/>
            <a:tailEnd/>
          </a:ln>
          <a:effectLst>
            <a:outerShdw blurRad="50800" dist="38100" dir="13500000" algn="b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9" name="84D4134C-5E73-40EC-9F41-9D9F43980C29" descr="85F90027-993E-4F98-B69D-DFCD17851B08@attloca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9073551"/>
            <a:ext cx="797578" cy="98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5562602" y="129698"/>
            <a:ext cx="1676780" cy="1257584"/>
          </a:xfrm>
          <a:prstGeom prst="rect">
            <a:avLst/>
          </a:prstGeom>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26" name="Picture 3"/>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5562602" y="1626949"/>
            <a:ext cx="1676780" cy="1257584"/>
          </a:xfrm>
          <a:prstGeom prst="rect">
            <a:avLst/>
          </a:prstGeom>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grpSp>
        <p:nvGrpSpPr>
          <p:cNvPr id="4" name="Group 3"/>
          <p:cNvGrpSpPr/>
          <p:nvPr/>
        </p:nvGrpSpPr>
        <p:grpSpPr>
          <a:xfrm>
            <a:off x="-108948" y="0"/>
            <a:ext cx="2013948" cy="1615817"/>
            <a:chOff x="-1919838" y="232993"/>
            <a:chExt cx="1767437" cy="1447800"/>
          </a:xfrm>
          <a:effectLst>
            <a:outerShdw blurRad="50800" dist="38100" dir="13500000" algn="br" rotWithShape="0">
              <a:prstClr val="black">
                <a:alpha val="40000"/>
              </a:prstClr>
            </a:outerShdw>
          </a:effectLst>
        </p:grpSpPr>
        <p:sp>
          <p:nvSpPr>
            <p:cNvPr id="5" name="Diagonal Stripe 4"/>
            <p:cNvSpPr/>
            <p:nvPr/>
          </p:nvSpPr>
          <p:spPr>
            <a:xfrm>
              <a:off x="-1828800" y="232993"/>
              <a:ext cx="1676399" cy="1447800"/>
            </a:xfrm>
            <a:prstGeom prst="diagStripe">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19171626">
              <a:off x="-1919838" y="573394"/>
              <a:ext cx="1411295" cy="468814"/>
            </a:xfrm>
            <a:prstGeom prst="rect">
              <a:avLst/>
            </a:prstGeom>
            <a:noFill/>
          </p:spPr>
          <p:txBody>
            <a:bodyPr wrap="none" rtlCol="0">
              <a:spAutoFit/>
            </a:bodyPr>
            <a:lstStyle/>
            <a:p>
              <a:pPr algn="ctr"/>
              <a:r>
                <a:rPr lang="en-US" sz="1400" b="1" i="1" dirty="0">
                  <a:solidFill>
                    <a:schemeClr val="bg1"/>
                  </a:solidFill>
                  <a:effectLst>
                    <a:outerShdw blurRad="38100" dist="38100" dir="2700000" algn="tl">
                      <a:srgbClr val="000000">
                        <a:alpha val="43137"/>
                      </a:srgbClr>
                    </a:outerShdw>
                  </a:effectLst>
                  <a:latin typeface="Trebuchet MS" panose="020B0603020202020204" pitchFamily="34" charset="0"/>
                </a:rPr>
                <a:t>Pristine &amp; Ready</a:t>
              </a:r>
            </a:p>
            <a:p>
              <a:pPr algn="ctr"/>
              <a:r>
                <a:rPr lang="en-US" sz="1400" b="1" i="1" dirty="0">
                  <a:solidFill>
                    <a:schemeClr val="bg1"/>
                  </a:solidFill>
                  <a:effectLst>
                    <a:outerShdw blurRad="38100" dist="38100" dir="2700000" algn="tl">
                      <a:srgbClr val="000000">
                        <a:alpha val="43137"/>
                      </a:srgbClr>
                    </a:outerShdw>
                  </a:effectLst>
                  <a:latin typeface="Trebuchet MS" panose="020B0603020202020204" pitchFamily="34" charset="0"/>
                </a:rPr>
                <a:t>for New Owners</a:t>
              </a:r>
            </a:p>
          </p:txBody>
        </p:sp>
      </p:grpSp>
      <p:pic>
        <p:nvPicPr>
          <p:cNvPr id="20" name="Picture 3"/>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2028083" y="7878716"/>
            <a:ext cx="1382245" cy="1036684"/>
          </a:xfrm>
          <a:prstGeom prst="rect">
            <a:avLst/>
          </a:prstGeom>
          <a:noFill/>
          <a:ln>
            <a:noFill/>
          </a:ln>
          <a:effectLst>
            <a:outerShdw blurRad="50800" dist="38100" dir="13500000" algn="b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3914394" y="7878716"/>
            <a:ext cx="1382245" cy="1036684"/>
          </a:xfrm>
          <a:prstGeom prst="rect">
            <a:avLst/>
          </a:prstGeom>
          <a:ln>
            <a:noFill/>
          </a:ln>
          <a:effectLst>
            <a:outerShdw blurRad="50800" dist="38100" dir="13500000" algn="b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3"/>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5800705" y="7878716"/>
            <a:ext cx="1382245" cy="1036684"/>
          </a:xfrm>
          <a:prstGeom prst="rect">
            <a:avLst/>
          </a:prstGeom>
          <a:ln>
            <a:noFill/>
          </a:ln>
          <a:effectLst>
            <a:outerShdw blurRad="50800" dist="38100" dir="13500000" algn="b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22"/>
          <p:cNvSpPr/>
          <p:nvPr/>
        </p:nvSpPr>
        <p:spPr>
          <a:xfrm>
            <a:off x="-3631434" y="3359525"/>
            <a:ext cx="4068323" cy="523220"/>
          </a:xfrm>
          <a:prstGeom prst="rect">
            <a:avLst/>
          </a:prstGeom>
        </p:spPr>
        <p:txBody>
          <a:bodyPr wrap="square">
            <a:spAutoFit/>
          </a:bodyPr>
          <a:lstStyle/>
          <a:p>
            <a:pPr algn="ctr"/>
            <a:r>
              <a:rPr lang="en-US" sz="2800" i="1" dirty="0">
                <a:solidFill>
                  <a:srgbClr val="FFFF00"/>
                </a:solidFill>
                <a:effectLst>
                  <a:outerShdw blurRad="50800" dist="38100" dir="5400000" algn="t" rotWithShape="0">
                    <a:prstClr val="black">
                      <a:alpha val="40000"/>
                    </a:prstClr>
                  </a:outerShdw>
                </a:effectLst>
                <a:latin typeface="Trebuchet MS" panose="020B0603020202020204" pitchFamily="34" charset="0"/>
              </a:rPr>
              <a:t>Just Reduced!</a:t>
            </a:r>
            <a:endParaRPr lang="en-US" sz="1800" i="1" dirty="0">
              <a:solidFill>
                <a:srgbClr val="FFFF00"/>
              </a:solidFill>
              <a:effectLst>
                <a:outerShdw blurRad="50800" dist="38100" dir="5400000" algn="t" rotWithShape="0">
                  <a:prstClr val="black">
                    <a:alpha val="40000"/>
                  </a:prstClr>
                </a:outerShdw>
              </a:effectLst>
              <a:latin typeface="Trebuchet MS" panose="020B0603020202020204" pitchFamily="34" charset="0"/>
            </a:endParaRPr>
          </a:p>
        </p:txBody>
      </p:sp>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435</TotalTime>
  <Words>182</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Book Antiqua</vt:lpstr>
      <vt:lpstr>Lucida Sans</vt:lpstr>
      <vt:lpstr>Trebuchet MS</vt:lpstr>
      <vt:lpstr>Wingdings</vt:lpstr>
      <vt:lpstr>Wingdings 2</vt:lpstr>
      <vt:lpstr>Wingdings 3</vt:lpstr>
      <vt:lpstr>Apex</vt:lpstr>
      <vt:lpstr>1828 S. James Gregarie Road Park West :: Mount Pleasant MLS# 17025249 :: $539,900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56</cp:revision>
  <dcterms:created xsi:type="dcterms:W3CDTF">2006-08-16T00:00:00Z</dcterms:created>
  <dcterms:modified xsi:type="dcterms:W3CDTF">2018-05-30T03:59:28Z</dcterms:modified>
</cp:coreProperties>
</file>